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ink/ink1.xml" ContentType="application/inkml+xml"/>
  <Override PartName="/ppt/ink/ink2.xml" ContentType="application/inkml+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6"/>
  </p:notesMasterIdLst>
  <p:sldIdLst>
    <p:sldId id="264" r:id="rId5"/>
    <p:sldId id="271" r:id="rId6"/>
    <p:sldId id="265" r:id="rId7"/>
    <p:sldId id="273" r:id="rId8"/>
    <p:sldId id="283" r:id="rId9"/>
    <p:sldId id="276" r:id="rId10"/>
    <p:sldId id="284" r:id="rId11"/>
    <p:sldId id="324" r:id="rId12"/>
    <p:sldId id="277" r:id="rId13"/>
    <p:sldId id="989" r:id="rId14"/>
    <p:sldId id="285" r:id="rId15"/>
    <p:sldId id="280" r:id="rId16"/>
    <p:sldId id="270" r:id="rId17"/>
    <p:sldId id="318" r:id="rId18"/>
    <p:sldId id="313" r:id="rId19"/>
    <p:sldId id="325" r:id="rId20"/>
    <p:sldId id="326" r:id="rId21"/>
    <p:sldId id="327" r:id="rId22"/>
    <p:sldId id="328" r:id="rId23"/>
    <p:sldId id="274" r:id="rId24"/>
    <p:sldId id="275" r:id="rId25"/>
    <p:sldId id="968" r:id="rId26"/>
    <p:sldId id="969" r:id="rId27"/>
    <p:sldId id="875" r:id="rId28"/>
    <p:sldId id="872" r:id="rId29"/>
    <p:sldId id="382" r:id="rId30"/>
    <p:sldId id="970" r:id="rId31"/>
    <p:sldId id="959" r:id="rId32"/>
    <p:sldId id="383" r:id="rId33"/>
    <p:sldId id="971" r:id="rId34"/>
    <p:sldId id="877" r:id="rId35"/>
    <p:sldId id="878" r:id="rId36"/>
    <p:sldId id="879" r:id="rId37"/>
    <p:sldId id="880" r:id="rId38"/>
    <p:sldId id="974" r:id="rId39"/>
    <p:sldId id="400" r:id="rId40"/>
    <p:sldId id="401" r:id="rId41"/>
    <p:sldId id="966" r:id="rId42"/>
    <p:sldId id="881" r:id="rId43"/>
    <p:sldId id="883" r:id="rId44"/>
    <p:sldId id="882" r:id="rId45"/>
    <p:sldId id="388" r:id="rId46"/>
    <p:sldId id="975" r:id="rId47"/>
    <p:sldId id="389" r:id="rId48"/>
    <p:sldId id="976" r:id="rId49"/>
    <p:sldId id="884" r:id="rId50"/>
    <p:sldId id="885" r:id="rId51"/>
    <p:sldId id="886" r:id="rId52"/>
    <p:sldId id="972" r:id="rId53"/>
    <p:sldId id="391" r:id="rId54"/>
    <p:sldId id="973" r:id="rId55"/>
    <p:sldId id="402" r:id="rId56"/>
    <p:sldId id="967" r:id="rId57"/>
    <p:sldId id="977" r:id="rId58"/>
    <p:sldId id="319" r:id="rId59"/>
    <p:sldId id="314" r:id="rId60"/>
    <p:sldId id="258" r:id="rId61"/>
    <p:sldId id="259" r:id="rId62"/>
    <p:sldId id="260" r:id="rId63"/>
    <p:sldId id="261" r:id="rId64"/>
    <p:sldId id="262" r:id="rId65"/>
    <p:sldId id="263" r:id="rId66"/>
    <p:sldId id="1033" r:id="rId67"/>
    <p:sldId id="1034" r:id="rId68"/>
    <p:sldId id="266" r:id="rId69"/>
    <p:sldId id="267" r:id="rId70"/>
    <p:sldId id="1035" r:id="rId71"/>
    <p:sldId id="269" r:id="rId72"/>
    <p:sldId id="1036" r:id="rId73"/>
    <p:sldId id="1037" r:id="rId74"/>
    <p:sldId id="1038" r:id="rId75"/>
    <p:sldId id="1039" r:id="rId76"/>
    <p:sldId id="1040" r:id="rId77"/>
    <p:sldId id="1041" r:id="rId78"/>
    <p:sldId id="1042" r:id="rId79"/>
    <p:sldId id="1043" r:id="rId80"/>
    <p:sldId id="1044" r:id="rId81"/>
    <p:sldId id="1045" r:id="rId82"/>
    <p:sldId id="1046" r:id="rId83"/>
    <p:sldId id="1047" r:id="rId84"/>
    <p:sldId id="1048" r:id="rId85"/>
    <p:sldId id="1049" r:id="rId86"/>
    <p:sldId id="1050" r:id="rId87"/>
    <p:sldId id="1051" r:id="rId88"/>
    <p:sldId id="1052" r:id="rId89"/>
    <p:sldId id="1053" r:id="rId90"/>
    <p:sldId id="1054" r:id="rId91"/>
    <p:sldId id="1055" r:id="rId92"/>
    <p:sldId id="1056" r:id="rId93"/>
    <p:sldId id="1057" r:id="rId94"/>
    <p:sldId id="1058" r:id="rId95"/>
    <p:sldId id="1059" r:id="rId96"/>
    <p:sldId id="1060" r:id="rId97"/>
    <p:sldId id="1061" r:id="rId98"/>
    <p:sldId id="1062" r:id="rId99"/>
    <p:sldId id="1063" r:id="rId100"/>
    <p:sldId id="1064" r:id="rId101"/>
    <p:sldId id="1065" r:id="rId102"/>
    <p:sldId id="1066" r:id="rId103"/>
    <p:sldId id="1067" r:id="rId104"/>
    <p:sldId id="1068" r:id="rId105"/>
    <p:sldId id="1069" r:id="rId106"/>
    <p:sldId id="1070" r:id="rId107"/>
    <p:sldId id="1071" r:id="rId108"/>
    <p:sldId id="1072" r:id="rId109"/>
    <p:sldId id="307" r:id="rId110"/>
    <p:sldId id="1073" r:id="rId111"/>
    <p:sldId id="1074" r:id="rId112"/>
    <p:sldId id="310" r:id="rId113"/>
    <p:sldId id="311" r:id="rId114"/>
    <p:sldId id="312" r:id="rId115"/>
    <p:sldId id="1075" r:id="rId116"/>
    <p:sldId id="1076" r:id="rId117"/>
    <p:sldId id="1077" r:id="rId118"/>
    <p:sldId id="1078" r:id="rId119"/>
    <p:sldId id="1079" r:id="rId120"/>
    <p:sldId id="1080" r:id="rId121"/>
    <p:sldId id="1081" r:id="rId122"/>
    <p:sldId id="1082" r:id="rId123"/>
    <p:sldId id="321" r:id="rId124"/>
    <p:sldId id="1083" r:id="rId125"/>
    <p:sldId id="323" r:id="rId126"/>
    <p:sldId id="1084" r:id="rId127"/>
    <p:sldId id="1085" r:id="rId128"/>
    <p:sldId id="1086" r:id="rId129"/>
    <p:sldId id="1087" r:id="rId130"/>
    <p:sldId id="1088" r:id="rId131"/>
    <p:sldId id="329" r:id="rId132"/>
    <p:sldId id="330" r:id="rId133"/>
    <p:sldId id="331" r:id="rId134"/>
    <p:sldId id="332" r:id="rId135"/>
    <p:sldId id="333" r:id="rId136"/>
    <p:sldId id="334" r:id="rId137"/>
    <p:sldId id="335" r:id="rId138"/>
    <p:sldId id="336" r:id="rId139"/>
    <p:sldId id="337" r:id="rId140"/>
    <p:sldId id="320" r:id="rId141"/>
    <p:sldId id="315" r:id="rId142"/>
    <p:sldId id="979" r:id="rId143"/>
    <p:sldId id="980" r:id="rId144"/>
    <p:sldId id="360" r:id="rId145"/>
    <p:sldId id="981" r:id="rId146"/>
    <p:sldId id="359" r:id="rId147"/>
    <p:sldId id="982" r:id="rId148"/>
    <p:sldId id="983" r:id="rId149"/>
    <p:sldId id="362" r:id="rId150"/>
    <p:sldId id="984" r:id="rId151"/>
    <p:sldId id="985" r:id="rId152"/>
    <p:sldId id="292" r:id="rId153"/>
    <p:sldId id="361" r:id="rId154"/>
    <p:sldId id="291" r:id="rId155"/>
    <p:sldId id="296" r:id="rId156"/>
    <p:sldId id="295" r:id="rId157"/>
    <p:sldId id="355" r:id="rId158"/>
    <p:sldId id="356" r:id="rId159"/>
    <p:sldId id="357" r:id="rId160"/>
    <p:sldId id="358" r:id="rId161"/>
    <p:sldId id="293" r:id="rId162"/>
    <p:sldId id="294" r:id="rId163"/>
    <p:sldId id="986" r:id="rId164"/>
    <p:sldId id="987" r:id="rId165"/>
    <p:sldId id="988" r:id="rId166"/>
    <p:sldId id="316" r:id="rId167"/>
    <p:sldId id="993" r:id="rId168"/>
    <p:sldId id="994" r:id="rId169"/>
    <p:sldId id="995" r:id="rId170"/>
    <p:sldId id="996" r:id="rId171"/>
    <p:sldId id="268" r:id="rId172"/>
    <p:sldId id="997" r:id="rId173"/>
    <p:sldId id="998" r:id="rId174"/>
    <p:sldId id="999" r:id="rId175"/>
    <p:sldId id="278" r:id="rId176"/>
    <p:sldId id="309" r:id="rId177"/>
    <p:sldId id="1032" r:id="rId178"/>
    <p:sldId id="297" r:id="rId179"/>
    <p:sldId id="1000" r:id="rId180"/>
    <p:sldId id="1001" r:id="rId181"/>
    <p:sldId id="1002" r:id="rId182"/>
    <p:sldId id="1003" r:id="rId183"/>
    <p:sldId id="289" r:id="rId184"/>
    <p:sldId id="290" r:id="rId185"/>
    <p:sldId id="1004" r:id="rId186"/>
    <p:sldId id="1005" r:id="rId187"/>
    <p:sldId id="1006" r:id="rId188"/>
    <p:sldId id="1007" r:id="rId189"/>
    <p:sldId id="288" r:id="rId190"/>
    <p:sldId id="282" r:id="rId191"/>
    <p:sldId id="1008" r:id="rId192"/>
    <p:sldId id="1009" r:id="rId193"/>
    <p:sldId id="1010" r:id="rId194"/>
    <p:sldId id="1011" r:id="rId195"/>
    <p:sldId id="281" r:id="rId196"/>
    <p:sldId id="1012" r:id="rId197"/>
    <p:sldId id="1013" r:id="rId198"/>
    <p:sldId id="279" r:id="rId199"/>
    <p:sldId id="286" r:id="rId200"/>
    <p:sldId id="1014" r:id="rId201"/>
    <p:sldId id="1015" r:id="rId202"/>
    <p:sldId id="1016" r:id="rId203"/>
    <p:sldId id="1017" r:id="rId204"/>
    <p:sldId id="1018" r:id="rId205"/>
    <p:sldId id="1019" r:id="rId206"/>
    <p:sldId id="1020" r:id="rId207"/>
    <p:sldId id="1021" r:id="rId208"/>
    <p:sldId id="1022" r:id="rId209"/>
    <p:sldId id="1023" r:id="rId210"/>
    <p:sldId id="1024" r:id="rId211"/>
    <p:sldId id="1025" r:id="rId212"/>
    <p:sldId id="1026" r:id="rId213"/>
    <p:sldId id="1027" r:id="rId214"/>
    <p:sldId id="1028" r:id="rId215"/>
    <p:sldId id="1029" r:id="rId216"/>
    <p:sldId id="1030" r:id="rId217"/>
    <p:sldId id="1031" r:id="rId218"/>
    <p:sldId id="322" r:id="rId219"/>
    <p:sldId id="317" r:id="rId220"/>
    <p:sldId id="298" r:id="rId221"/>
    <p:sldId id="302" r:id="rId222"/>
    <p:sldId id="299" r:id="rId223"/>
    <p:sldId id="300" r:id="rId224"/>
    <p:sldId id="301" r:id="rId225"/>
    <p:sldId id="303" r:id="rId226"/>
    <p:sldId id="308" r:id="rId227"/>
    <p:sldId id="304" r:id="rId228"/>
    <p:sldId id="305" r:id="rId229"/>
    <p:sldId id="990" r:id="rId230"/>
    <p:sldId id="991" r:id="rId231"/>
    <p:sldId id="992" r:id="rId232"/>
    <p:sldId id="306" r:id="rId233"/>
    <p:sldId id="287" r:id="rId234"/>
    <p:sldId id="272" r:id="rId235"/>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C2A2FE-4308-967C-1FDF-C65743DEFF50}" name="Štěpničková Pavlína" initials="ŠP" userId="S::vodenkovap@msmt.cz::e9efdad1-0ca8-4822-9739-fda546b5f6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73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5" autoAdjust="0"/>
    <p:restoredTop sz="83404" autoAdjust="0"/>
  </p:normalViewPr>
  <p:slideViewPr>
    <p:cSldViewPr snapToGrid="0">
      <p:cViewPr varScale="1">
        <p:scale>
          <a:sx n="80" d="100"/>
          <a:sy n="80" d="100"/>
        </p:scale>
        <p:origin x="1172"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viewProps" Target="viewProp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tableStyles" Target="tableStyle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notesMaster" Target="notesMasters/notesMaster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EF71C4-F070-48E0-8585-65C767A734A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cs-CZ"/>
        </a:p>
      </dgm:t>
    </dgm:pt>
    <dgm:pt modelId="{107145A7-BC5E-4C13-837E-998533C31F31}">
      <dgm:prSet phldrT="[Text]" custT="1"/>
      <dgm:spPr/>
      <dgm:t>
        <a:bodyPr/>
        <a:lstStyle/>
        <a:p>
          <a:r>
            <a:rPr lang="cs-CZ" sz="4000" dirty="0"/>
            <a:t>ŘO</a:t>
          </a:r>
        </a:p>
      </dgm:t>
    </dgm:pt>
    <dgm:pt modelId="{971D7B92-EC17-4B2D-8308-E78009EF39ED}" type="parTrans" cxnId="{E4616C4E-D2BC-4467-AF05-A0454B593EC5}">
      <dgm:prSet/>
      <dgm:spPr/>
      <dgm:t>
        <a:bodyPr/>
        <a:lstStyle/>
        <a:p>
          <a:endParaRPr lang="cs-CZ"/>
        </a:p>
      </dgm:t>
    </dgm:pt>
    <dgm:pt modelId="{BFE910BE-F83B-410F-9102-702C2E8AAB92}" type="sibTrans" cxnId="{E4616C4E-D2BC-4467-AF05-A0454B593EC5}">
      <dgm:prSet/>
      <dgm:spPr/>
      <dgm:t>
        <a:bodyPr/>
        <a:lstStyle/>
        <a:p>
          <a:endParaRPr lang="cs-CZ"/>
        </a:p>
      </dgm:t>
    </dgm:pt>
    <dgm:pt modelId="{A66C3072-515C-451E-AAE3-DB79C5888CCE}">
      <dgm:prSet phldrT="[Text]" custT="1"/>
      <dgm:spPr/>
      <dgm: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lang="cs-CZ" sz="2100" kern="1200" dirty="0"/>
            <a:t> </a:t>
          </a:r>
          <a:r>
            <a:rPr lang="cs-CZ" sz="2100" kern="1200" dirty="0">
              <a:solidFill>
                <a:prstClr val="black">
                  <a:hueOff val="0"/>
                  <a:satOff val="0"/>
                  <a:lumOff val="0"/>
                  <a:alphaOff val="0"/>
                </a:prstClr>
              </a:solidFill>
              <a:latin typeface="Calibri" panose="020F0502020204030204"/>
              <a:ea typeface="+mn-ea"/>
              <a:cs typeface="+mn-cs"/>
            </a:rPr>
            <a:t>Konzultace</a:t>
          </a:r>
        </a:p>
      </dgm:t>
    </dgm:pt>
    <dgm:pt modelId="{26F38DE7-78A9-48C8-B549-12B14567F6D4}" type="parTrans" cxnId="{D910E407-2E08-4F3C-89A6-1C8A57205037}">
      <dgm:prSet/>
      <dgm:spPr/>
      <dgm:t>
        <a:bodyPr/>
        <a:lstStyle/>
        <a:p>
          <a:endParaRPr lang="cs-CZ"/>
        </a:p>
      </dgm:t>
    </dgm:pt>
    <dgm:pt modelId="{7587D61D-55BE-428C-9709-DB6DEE03555C}" type="sibTrans" cxnId="{D910E407-2E08-4F3C-89A6-1C8A57205037}">
      <dgm:prSet/>
      <dgm:spPr/>
      <dgm:t>
        <a:bodyPr/>
        <a:lstStyle/>
        <a:p>
          <a:endParaRPr lang="cs-CZ"/>
        </a:p>
      </dgm:t>
    </dgm:pt>
    <dgm:pt modelId="{30B81CCE-BB5C-44FE-9661-747502F89C2C}">
      <dgm:prSet phldrT="[Text]" custT="1"/>
      <dgm:spPr/>
      <dgm:t>
        <a:bodyPr/>
        <a:lstStyle/>
        <a:p>
          <a:pPr>
            <a:spcAft>
              <a:spcPts val="0"/>
            </a:spcAft>
          </a:pPr>
          <a:r>
            <a:rPr lang="cs-CZ" sz="2000" dirty="0"/>
            <a:t>Uživatelská podpora</a:t>
          </a:r>
        </a:p>
      </dgm:t>
    </dgm:pt>
    <dgm:pt modelId="{1AEF06DE-C226-46F9-AB58-BF6AAFB5F8D5}" type="parTrans" cxnId="{26D390F9-ABA4-4AD2-8225-E784D0B9C6F5}">
      <dgm:prSet/>
      <dgm:spPr/>
      <dgm:t>
        <a:bodyPr/>
        <a:lstStyle/>
        <a:p>
          <a:endParaRPr lang="cs-CZ"/>
        </a:p>
      </dgm:t>
    </dgm:pt>
    <dgm:pt modelId="{936D39B1-B0E7-4EDF-929C-BFEA79BEECE1}" type="sibTrans" cxnId="{26D390F9-ABA4-4AD2-8225-E784D0B9C6F5}">
      <dgm:prSet/>
      <dgm:spPr/>
      <dgm:t>
        <a:bodyPr/>
        <a:lstStyle/>
        <a:p>
          <a:endParaRPr lang="cs-CZ"/>
        </a:p>
      </dgm:t>
    </dgm:pt>
    <dgm:pt modelId="{1A31C62C-DFA3-49B3-8959-365947764DDC}">
      <dgm:prSet phldrT="[Text]" custT="1"/>
      <dgm:spPr/>
      <dgm:t>
        <a:bodyPr/>
        <a:lstStyle/>
        <a:p>
          <a:r>
            <a:rPr lang="cs-CZ" sz="2200" dirty="0"/>
            <a:t>DALŠÍ SUBJEKTY/</a:t>
          </a:r>
          <a:br>
            <a:rPr lang="cs-CZ" sz="2200" dirty="0"/>
          </a:br>
          <a:r>
            <a:rPr lang="cs-CZ" sz="2200" dirty="0"/>
            <a:t>KONTROLY</a:t>
          </a:r>
        </a:p>
      </dgm:t>
    </dgm:pt>
    <dgm:pt modelId="{1856A376-B2E2-4565-B90A-829F6BAC27B2}" type="parTrans" cxnId="{0C9073C4-B92E-4C7A-9C72-5B8B3D9BC7B6}">
      <dgm:prSet/>
      <dgm:spPr/>
      <dgm:t>
        <a:bodyPr/>
        <a:lstStyle/>
        <a:p>
          <a:endParaRPr lang="cs-CZ"/>
        </a:p>
      </dgm:t>
    </dgm:pt>
    <dgm:pt modelId="{98968113-275E-4C1C-984B-E45CDE654D13}" type="sibTrans" cxnId="{0C9073C4-B92E-4C7A-9C72-5B8B3D9BC7B6}">
      <dgm:prSet/>
      <dgm:spPr/>
      <dgm:t>
        <a:bodyPr/>
        <a:lstStyle/>
        <a:p>
          <a:endParaRPr lang="cs-CZ"/>
        </a:p>
      </dgm:t>
    </dgm:pt>
    <dgm:pt modelId="{E67C385C-E64A-4DAE-BB84-186F98FD3F95}">
      <dgm:prSet phldrT="[Text]" custT="1"/>
      <dgm:spPr/>
      <dgm:t>
        <a:bodyPr/>
        <a:lstStyle/>
        <a:p>
          <a:pPr>
            <a:lnSpc>
              <a:spcPct val="90000"/>
            </a:lnSpc>
            <a:spcAft>
              <a:spcPct val="35000"/>
            </a:spcAft>
          </a:pPr>
          <a:r>
            <a:rPr lang="cs-CZ" sz="2000" dirty="0" err="1"/>
            <a:t>KnM</a:t>
          </a:r>
          <a:endParaRPr lang="cs-CZ" sz="2000" dirty="0"/>
        </a:p>
        <a:p>
          <a:pPr>
            <a:lnSpc>
              <a:spcPct val="50000"/>
            </a:lnSpc>
            <a:spcAft>
              <a:spcPts val="0"/>
            </a:spcAft>
          </a:pPr>
          <a:r>
            <a:rPr lang="cs-CZ" sz="2000" dirty="0"/>
            <a:t>+</a:t>
          </a:r>
        </a:p>
        <a:p>
          <a:pPr>
            <a:lnSpc>
              <a:spcPct val="90000"/>
            </a:lnSpc>
            <a:spcAft>
              <a:spcPct val="35000"/>
            </a:spcAft>
          </a:pPr>
          <a:r>
            <a:rPr lang="cs-CZ" sz="2000" dirty="0"/>
            <a:t>Interní </a:t>
          </a:r>
        </a:p>
      </dgm:t>
    </dgm:pt>
    <dgm:pt modelId="{FB0B8891-F175-4A13-BAD9-486036F0FF93}" type="parTrans" cxnId="{FBEB04D4-D1FE-4195-95A1-156C759CF172}">
      <dgm:prSet/>
      <dgm:spPr/>
      <dgm:t>
        <a:bodyPr/>
        <a:lstStyle/>
        <a:p>
          <a:endParaRPr lang="cs-CZ"/>
        </a:p>
      </dgm:t>
    </dgm:pt>
    <dgm:pt modelId="{0AC49454-9DB5-49C6-8DB1-1229119DA196}" type="sibTrans" cxnId="{FBEB04D4-D1FE-4195-95A1-156C759CF172}">
      <dgm:prSet/>
      <dgm:spPr/>
      <dgm:t>
        <a:bodyPr/>
        <a:lstStyle/>
        <a:p>
          <a:endParaRPr lang="cs-CZ"/>
        </a:p>
      </dgm:t>
    </dgm:pt>
    <dgm:pt modelId="{FE42F227-F9DE-40BD-A16B-8D6557BEE2E1}">
      <dgm:prSet phldrT="[Text]" custT="1"/>
      <dgm:spPr/>
      <dgm:t>
        <a:bodyPr/>
        <a:lstStyle/>
        <a:p>
          <a:r>
            <a:rPr lang="cs-CZ" sz="1700" dirty="0"/>
            <a:t>Externí – záložka Kontrol (postup v UP)</a:t>
          </a:r>
        </a:p>
      </dgm:t>
    </dgm:pt>
    <dgm:pt modelId="{32581EF4-AA9C-4563-93D4-DFA04D46225E}" type="parTrans" cxnId="{3ED0BB86-5A21-4569-9D4C-DC73C9F4E1A1}">
      <dgm:prSet/>
      <dgm:spPr/>
      <dgm:t>
        <a:bodyPr/>
        <a:lstStyle/>
        <a:p>
          <a:endParaRPr lang="cs-CZ"/>
        </a:p>
      </dgm:t>
    </dgm:pt>
    <dgm:pt modelId="{CEC6888E-181D-457C-B715-BDFAF9E81966}" type="sibTrans" cxnId="{3ED0BB86-5A21-4569-9D4C-DC73C9F4E1A1}">
      <dgm:prSet/>
      <dgm:spPr/>
      <dgm:t>
        <a:bodyPr/>
        <a:lstStyle/>
        <a:p>
          <a:endParaRPr lang="cs-CZ"/>
        </a:p>
      </dgm:t>
    </dgm:pt>
    <dgm:pt modelId="{B1F816C0-80C2-46B1-9C6B-38D897055E4C}">
      <dgm:prSet custT="1"/>
      <dgm:spPr/>
      <dgm:t>
        <a:bodyPr/>
        <a:lstStyle/>
        <a:p>
          <a:r>
            <a:rPr lang="cs-CZ" sz="3300" dirty="0"/>
            <a:t>PARTNEŘI</a:t>
          </a:r>
        </a:p>
      </dgm:t>
    </dgm:pt>
    <dgm:pt modelId="{8B84CF33-2313-4423-A3DF-CD794D1F71AD}" type="parTrans" cxnId="{062CDA42-AF1D-487C-8147-9FA02A6757FD}">
      <dgm:prSet/>
      <dgm:spPr/>
      <dgm:t>
        <a:bodyPr/>
        <a:lstStyle/>
        <a:p>
          <a:endParaRPr lang="cs-CZ"/>
        </a:p>
      </dgm:t>
    </dgm:pt>
    <dgm:pt modelId="{D16471FD-312F-4A0F-9FAF-B40C210D3F11}" type="sibTrans" cxnId="{062CDA42-AF1D-487C-8147-9FA02A6757FD}">
      <dgm:prSet/>
      <dgm:spPr/>
      <dgm:t>
        <a:bodyPr/>
        <a:lstStyle/>
        <a:p>
          <a:endParaRPr lang="cs-CZ"/>
        </a:p>
      </dgm:t>
    </dgm:pt>
    <dgm:pt modelId="{245275C7-2CD7-4E44-80A4-E5F227D28E38}">
      <dgm:prSet custT="1"/>
      <dgm:spPr/>
      <dgm:t>
        <a:bodyPr/>
        <a:lstStyle/>
        <a:p>
          <a:r>
            <a:rPr lang="cs-CZ" sz="2000" dirty="0"/>
            <a:t>Primárně přes Admin </a:t>
          </a:r>
        </a:p>
      </dgm:t>
    </dgm:pt>
    <dgm:pt modelId="{E8D4FA66-644C-4184-AA75-B1C38A0089F6}" type="parTrans" cxnId="{D98D7636-6D8C-413F-9209-22472C8F829C}">
      <dgm:prSet/>
      <dgm:spPr/>
      <dgm:t>
        <a:bodyPr/>
        <a:lstStyle/>
        <a:p>
          <a:endParaRPr lang="cs-CZ"/>
        </a:p>
      </dgm:t>
    </dgm:pt>
    <dgm:pt modelId="{ED5D5E81-E1D8-4BC9-A60C-D77AD9B7ED6A}" type="sibTrans" cxnId="{D98D7636-6D8C-413F-9209-22472C8F829C}">
      <dgm:prSet/>
      <dgm:spPr/>
      <dgm:t>
        <a:bodyPr/>
        <a:lstStyle/>
        <a:p>
          <a:endParaRPr lang="cs-CZ"/>
        </a:p>
      </dgm:t>
    </dgm:pt>
    <dgm:pt modelId="{9D1ABB42-7AB8-42E4-A855-8E692F4C08D6}">
      <dgm:prSet custT="1"/>
      <dgm:spPr/>
      <dgm:t>
        <a:bodyPr/>
        <a:lstStyle/>
        <a:p>
          <a:r>
            <a:rPr lang="cs-CZ" sz="2000" dirty="0"/>
            <a:t>Věcná spolupráce</a:t>
          </a:r>
        </a:p>
      </dgm:t>
    </dgm:pt>
    <dgm:pt modelId="{7AF3DE5D-2644-4C72-9675-2A2D3E2D1599}" type="parTrans" cxnId="{DCA4092D-C1E6-4099-8A51-5FD0BBDEC320}">
      <dgm:prSet/>
      <dgm:spPr/>
      <dgm:t>
        <a:bodyPr/>
        <a:lstStyle/>
        <a:p>
          <a:endParaRPr lang="cs-CZ"/>
        </a:p>
      </dgm:t>
    </dgm:pt>
    <dgm:pt modelId="{A65F061D-6975-4649-8572-758F7503B031}" type="sibTrans" cxnId="{DCA4092D-C1E6-4099-8A51-5FD0BBDEC320}">
      <dgm:prSet/>
      <dgm:spPr/>
      <dgm:t>
        <a:bodyPr/>
        <a:lstStyle/>
        <a:p>
          <a:endParaRPr lang="cs-CZ"/>
        </a:p>
      </dgm:t>
    </dgm:pt>
    <dgm:pt modelId="{D13B3749-C69D-44FC-B95D-CB6999FD1AE1}">
      <dgm:prSet custT="1"/>
      <dgm:spPr/>
      <dgm:t>
        <a:bodyPr/>
        <a:lstStyle/>
        <a:p>
          <a:r>
            <a:rPr lang="cs-CZ" sz="2000" dirty="0"/>
            <a:t>Finanční spolupráce</a:t>
          </a:r>
        </a:p>
      </dgm:t>
    </dgm:pt>
    <dgm:pt modelId="{F8D1C98D-A74C-4746-8BE6-2FF80548B4E2}" type="parTrans" cxnId="{8F0B02FE-7E3C-42E7-85A8-739D594D0A45}">
      <dgm:prSet/>
      <dgm:spPr/>
      <dgm:t>
        <a:bodyPr/>
        <a:lstStyle/>
        <a:p>
          <a:endParaRPr lang="cs-CZ"/>
        </a:p>
      </dgm:t>
    </dgm:pt>
    <dgm:pt modelId="{D1166F83-830A-4DF9-B746-EAD7CA84212F}" type="sibTrans" cxnId="{8F0B02FE-7E3C-42E7-85A8-739D594D0A45}">
      <dgm:prSet/>
      <dgm:spPr/>
      <dgm:t>
        <a:bodyPr/>
        <a:lstStyle/>
        <a:p>
          <a:endParaRPr lang="cs-CZ"/>
        </a:p>
      </dgm:t>
    </dgm:pt>
    <dgm:pt modelId="{BF8D613E-9F72-4AF2-BB3C-7B43D0518D04}">
      <dgm:prSet custT="1"/>
      <dgm:spPr/>
      <dgm:t>
        <a:bodyPr/>
        <a:lstStyle/>
        <a:p>
          <a:r>
            <a:rPr lang="cs-CZ" sz="2000" dirty="0"/>
            <a:t>Komunikace </a:t>
          </a:r>
          <a:br>
            <a:rPr lang="cs-CZ" sz="2000" dirty="0"/>
          </a:br>
          <a:r>
            <a:rPr lang="cs-CZ" sz="2000" dirty="0"/>
            <a:t>a konzultace</a:t>
          </a:r>
        </a:p>
      </dgm:t>
    </dgm:pt>
    <dgm:pt modelId="{321E5C00-A00A-4F5C-A0FF-9369DA91D9C1}" type="parTrans" cxnId="{0DD068C9-9A57-4FF7-B4F4-168794C1CE26}">
      <dgm:prSet/>
      <dgm:spPr/>
      <dgm:t>
        <a:bodyPr/>
        <a:lstStyle/>
        <a:p>
          <a:endParaRPr lang="cs-CZ"/>
        </a:p>
      </dgm:t>
    </dgm:pt>
    <dgm:pt modelId="{31AC9E4D-1A18-4273-A28B-34FB3319B72D}" type="sibTrans" cxnId="{0DD068C9-9A57-4FF7-B4F4-168794C1CE26}">
      <dgm:prSet/>
      <dgm:spPr/>
      <dgm:t>
        <a:bodyPr/>
        <a:lstStyle/>
        <a:p>
          <a:endParaRPr lang="cs-CZ"/>
        </a:p>
      </dgm:t>
    </dgm:pt>
    <dgm:pt modelId="{68129A83-0B22-4339-AF7B-4B7828E14CDE}">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2000" dirty="0"/>
            <a:t>Spolupráce </a:t>
          </a:r>
          <a:br>
            <a:rPr lang="cs-CZ" sz="2000" dirty="0"/>
          </a:br>
          <a:r>
            <a:rPr lang="cs-CZ" sz="2000" dirty="0"/>
            <a:t>s ŘO </a:t>
          </a:r>
        </a:p>
      </dgm:t>
    </dgm:pt>
    <dgm:pt modelId="{2F0F3ECA-BF4B-42AF-AA14-26F85B0474A0}" type="parTrans" cxnId="{AE4C76DA-2753-481A-A0A0-7FFEA35C3B26}">
      <dgm:prSet/>
      <dgm:spPr/>
      <dgm:t>
        <a:bodyPr/>
        <a:lstStyle/>
        <a:p>
          <a:endParaRPr lang="cs-CZ"/>
        </a:p>
      </dgm:t>
    </dgm:pt>
    <dgm:pt modelId="{56BA056B-34CC-4C9E-86BB-590EA6FD01A7}" type="sibTrans" cxnId="{AE4C76DA-2753-481A-A0A0-7FFEA35C3B26}">
      <dgm:prSet/>
      <dgm:spPr/>
      <dgm:t>
        <a:bodyPr/>
        <a:lstStyle/>
        <a:p>
          <a:endParaRPr lang="cs-CZ"/>
        </a:p>
      </dgm:t>
    </dgm:pt>
    <dgm:pt modelId="{BE5DCB4A-12FB-4203-9766-697FB28A6DE6}" type="pres">
      <dgm:prSet presAssocID="{2CEF71C4-F070-48E0-8585-65C767A734AA}" presName="diagram" presStyleCnt="0">
        <dgm:presLayoutVars>
          <dgm:chPref val="1"/>
          <dgm:dir/>
          <dgm:animOne val="branch"/>
          <dgm:animLvl val="lvl"/>
          <dgm:resizeHandles/>
        </dgm:presLayoutVars>
      </dgm:prSet>
      <dgm:spPr/>
    </dgm:pt>
    <dgm:pt modelId="{32437B45-9684-475F-BD90-0FAF2FA34EA1}" type="pres">
      <dgm:prSet presAssocID="{107145A7-BC5E-4C13-837E-998533C31F31}" presName="root" presStyleCnt="0"/>
      <dgm:spPr/>
    </dgm:pt>
    <dgm:pt modelId="{F00AA9DA-2D4C-4641-B596-058928538FFB}" type="pres">
      <dgm:prSet presAssocID="{107145A7-BC5E-4C13-837E-998533C31F31}" presName="rootComposite" presStyleCnt="0"/>
      <dgm:spPr/>
    </dgm:pt>
    <dgm:pt modelId="{B07AC480-5BF7-44B3-97AC-3113722C72B0}" type="pres">
      <dgm:prSet presAssocID="{107145A7-BC5E-4C13-837E-998533C31F31}" presName="rootText" presStyleLbl="node1" presStyleIdx="0" presStyleCnt="3"/>
      <dgm:spPr/>
    </dgm:pt>
    <dgm:pt modelId="{C336A407-CC02-4B89-BB7A-5843DB4F3967}" type="pres">
      <dgm:prSet presAssocID="{107145A7-BC5E-4C13-837E-998533C31F31}" presName="rootConnector" presStyleLbl="node1" presStyleIdx="0" presStyleCnt="3"/>
      <dgm:spPr/>
    </dgm:pt>
    <dgm:pt modelId="{FFB4583C-78BE-48A1-99DA-9804A7C873C6}" type="pres">
      <dgm:prSet presAssocID="{107145A7-BC5E-4C13-837E-998533C31F31}" presName="childShape" presStyleCnt="0"/>
      <dgm:spPr/>
    </dgm:pt>
    <dgm:pt modelId="{3802B673-1832-4340-B622-89C95499FA15}" type="pres">
      <dgm:prSet presAssocID="{E8D4FA66-644C-4184-AA75-B1C38A0089F6}" presName="Name13" presStyleLbl="parChTrans1D2" presStyleIdx="0" presStyleCnt="9"/>
      <dgm:spPr/>
    </dgm:pt>
    <dgm:pt modelId="{E10C7F16-BC3D-4E46-A268-AD9E26CA1C5C}" type="pres">
      <dgm:prSet presAssocID="{245275C7-2CD7-4E44-80A4-E5F227D28E38}" presName="childText" presStyleLbl="bgAcc1" presStyleIdx="0" presStyleCnt="9">
        <dgm:presLayoutVars>
          <dgm:bulletEnabled val="1"/>
        </dgm:presLayoutVars>
      </dgm:prSet>
      <dgm:spPr/>
    </dgm:pt>
    <dgm:pt modelId="{89F4190C-77AE-4CFD-879B-342C209D29AC}" type="pres">
      <dgm:prSet presAssocID="{26F38DE7-78A9-48C8-B549-12B14567F6D4}" presName="Name13" presStyleLbl="parChTrans1D2" presStyleIdx="1" presStyleCnt="9"/>
      <dgm:spPr/>
    </dgm:pt>
    <dgm:pt modelId="{F5B23341-4AC1-488D-9ACC-932BF7F92B01}" type="pres">
      <dgm:prSet presAssocID="{A66C3072-515C-451E-AAE3-DB79C5888CCE}" presName="childText" presStyleLbl="bgAcc1" presStyleIdx="1" presStyleCnt="9">
        <dgm:presLayoutVars>
          <dgm:bulletEnabled val="1"/>
        </dgm:presLayoutVars>
      </dgm:prSet>
      <dgm:spPr/>
    </dgm:pt>
    <dgm:pt modelId="{980DFB6D-A553-43BC-8F48-F521E202B582}" type="pres">
      <dgm:prSet presAssocID="{1AEF06DE-C226-46F9-AB58-BF6AAFB5F8D5}" presName="Name13" presStyleLbl="parChTrans1D2" presStyleIdx="2" presStyleCnt="9"/>
      <dgm:spPr/>
    </dgm:pt>
    <dgm:pt modelId="{020222EB-7B7F-45CF-A874-6925B54045D2}" type="pres">
      <dgm:prSet presAssocID="{30B81CCE-BB5C-44FE-9661-747502F89C2C}" presName="childText" presStyleLbl="bgAcc1" presStyleIdx="2" presStyleCnt="9">
        <dgm:presLayoutVars>
          <dgm:bulletEnabled val="1"/>
        </dgm:presLayoutVars>
      </dgm:prSet>
      <dgm:spPr/>
    </dgm:pt>
    <dgm:pt modelId="{44A2F5FA-5CB2-4C37-859F-C8A84465FC03}" type="pres">
      <dgm:prSet presAssocID="{B1F816C0-80C2-46B1-9C6B-38D897055E4C}" presName="root" presStyleCnt="0"/>
      <dgm:spPr/>
    </dgm:pt>
    <dgm:pt modelId="{7060E1FD-ADD5-43F3-976F-3255B64C7C1E}" type="pres">
      <dgm:prSet presAssocID="{B1F816C0-80C2-46B1-9C6B-38D897055E4C}" presName="rootComposite" presStyleCnt="0"/>
      <dgm:spPr/>
    </dgm:pt>
    <dgm:pt modelId="{3F335209-B57D-4DFB-BE50-DA5AD7278432}" type="pres">
      <dgm:prSet presAssocID="{B1F816C0-80C2-46B1-9C6B-38D897055E4C}" presName="rootText" presStyleLbl="node1" presStyleIdx="1" presStyleCnt="3"/>
      <dgm:spPr/>
    </dgm:pt>
    <dgm:pt modelId="{D75D4D07-F9EC-4211-A4A0-E43813C281F4}" type="pres">
      <dgm:prSet presAssocID="{B1F816C0-80C2-46B1-9C6B-38D897055E4C}" presName="rootConnector" presStyleLbl="node1" presStyleIdx="1" presStyleCnt="3"/>
      <dgm:spPr/>
    </dgm:pt>
    <dgm:pt modelId="{7073DC1D-ED11-4B2C-9C18-8DF4CC0E48C9}" type="pres">
      <dgm:prSet presAssocID="{B1F816C0-80C2-46B1-9C6B-38D897055E4C}" presName="childShape" presStyleCnt="0"/>
      <dgm:spPr/>
    </dgm:pt>
    <dgm:pt modelId="{9A198C6D-F31B-4FEE-8153-B9D1E591F1CE}" type="pres">
      <dgm:prSet presAssocID="{7AF3DE5D-2644-4C72-9675-2A2D3E2D1599}" presName="Name13" presStyleLbl="parChTrans1D2" presStyleIdx="3" presStyleCnt="9"/>
      <dgm:spPr/>
    </dgm:pt>
    <dgm:pt modelId="{4DD39377-D017-476E-8E14-252F81453C0C}" type="pres">
      <dgm:prSet presAssocID="{9D1ABB42-7AB8-42E4-A855-8E692F4C08D6}" presName="childText" presStyleLbl="bgAcc1" presStyleIdx="3" presStyleCnt="9">
        <dgm:presLayoutVars>
          <dgm:bulletEnabled val="1"/>
        </dgm:presLayoutVars>
      </dgm:prSet>
      <dgm:spPr/>
    </dgm:pt>
    <dgm:pt modelId="{6CF610C2-1B7B-4499-BE42-422CCC8334B3}" type="pres">
      <dgm:prSet presAssocID="{F8D1C98D-A74C-4746-8BE6-2FF80548B4E2}" presName="Name13" presStyleLbl="parChTrans1D2" presStyleIdx="4" presStyleCnt="9"/>
      <dgm:spPr/>
    </dgm:pt>
    <dgm:pt modelId="{150B5BE9-69EA-4C65-85A4-7DDAD4270798}" type="pres">
      <dgm:prSet presAssocID="{D13B3749-C69D-44FC-B95D-CB6999FD1AE1}" presName="childText" presStyleLbl="bgAcc1" presStyleIdx="4" presStyleCnt="9">
        <dgm:presLayoutVars>
          <dgm:bulletEnabled val="1"/>
        </dgm:presLayoutVars>
      </dgm:prSet>
      <dgm:spPr/>
    </dgm:pt>
    <dgm:pt modelId="{0FF2CEC2-B339-4E90-B1D1-B3FFA4C852DC}" type="pres">
      <dgm:prSet presAssocID="{321E5C00-A00A-4F5C-A0FF-9369DA91D9C1}" presName="Name13" presStyleLbl="parChTrans1D2" presStyleIdx="5" presStyleCnt="9"/>
      <dgm:spPr/>
    </dgm:pt>
    <dgm:pt modelId="{9C7C193D-D1BF-4950-90AE-EF7AC0A44AB4}" type="pres">
      <dgm:prSet presAssocID="{BF8D613E-9F72-4AF2-BB3C-7B43D0518D04}" presName="childText" presStyleLbl="bgAcc1" presStyleIdx="5" presStyleCnt="9">
        <dgm:presLayoutVars>
          <dgm:bulletEnabled val="1"/>
        </dgm:presLayoutVars>
      </dgm:prSet>
      <dgm:spPr/>
    </dgm:pt>
    <dgm:pt modelId="{B019D7B3-603E-453B-8CC0-31B7BB7048F8}" type="pres">
      <dgm:prSet presAssocID="{1A31C62C-DFA3-49B3-8959-365947764DDC}" presName="root" presStyleCnt="0"/>
      <dgm:spPr/>
    </dgm:pt>
    <dgm:pt modelId="{5A353E11-B892-44E7-9F50-830DE5A43F2B}" type="pres">
      <dgm:prSet presAssocID="{1A31C62C-DFA3-49B3-8959-365947764DDC}" presName="rootComposite" presStyleCnt="0"/>
      <dgm:spPr/>
    </dgm:pt>
    <dgm:pt modelId="{D638656C-9E12-4A53-B210-C520121E2774}" type="pres">
      <dgm:prSet presAssocID="{1A31C62C-DFA3-49B3-8959-365947764DDC}" presName="rootText" presStyleLbl="node1" presStyleIdx="2" presStyleCnt="3" custScaleX="113365" custScaleY="96980"/>
      <dgm:spPr/>
    </dgm:pt>
    <dgm:pt modelId="{ED775648-9FF7-4D6D-AEEA-0D3F3517D477}" type="pres">
      <dgm:prSet presAssocID="{1A31C62C-DFA3-49B3-8959-365947764DDC}" presName="rootConnector" presStyleLbl="node1" presStyleIdx="2" presStyleCnt="3"/>
      <dgm:spPr/>
    </dgm:pt>
    <dgm:pt modelId="{0DC6CD52-A34B-48AE-96B5-F54D10BE6629}" type="pres">
      <dgm:prSet presAssocID="{1A31C62C-DFA3-49B3-8959-365947764DDC}" presName="childShape" presStyleCnt="0"/>
      <dgm:spPr/>
    </dgm:pt>
    <dgm:pt modelId="{C46B0C7C-D355-4543-8B42-B27965CC85E2}" type="pres">
      <dgm:prSet presAssocID="{FB0B8891-F175-4A13-BAD9-486036F0FF93}" presName="Name13" presStyleLbl="parChTrans1D2" presStyleIdx="6" presStyleCnt="9"/>
      <dgm:spPr/>
    </dgm:pt>
    <dgm:pt modelId="{61CCE8A8-BFCC-4655-9188-EDDC340D5320}" type="pres">
      <dgm:prSet presAssocID="{E67C385C-E64A-4DAE-BB84-186F98FD3F95}" presName="childText" presStyleLbl="bgAcc1" presStyleIdx="6" presStyleCnt="9">
        <dgm:presLayoutVars>
          <dgm:bulletEnabled val="1"/>
        </dgm:presLayoutVars>
      </dgm:prSet>
      <dgm:spPr/>
    </dgm:pt>
    <dgm:pt modelId="{7390F8D4-0120-4236-BAAA-E148B207CE3F}" type="pres">
      <dgm:prSet presAssocID="{32581EF4-AA9C-4563-93D4-DFA04D46225E}" presName="Name13" presStyleLbl="parChTrans1D2" presStyleIdx="7" presStyleCnt="9"/>
      <dgm:spPr/>
    </dgm:pt>
    <dgm:pt modelId="{2D6907EF-8DE8-434B-BA9C-D3035160D950}" type="pres">
      <dgm:prSet presAssocID="{FE42F227-F9DE-40BD-A16B-8D6557BEE2E1}" presName="childText" presStyleLbl="bgAcc1" presStyleIdx="7" presStyleCnt="9">
        <dgm:presLayoutVars>
          <dgm:bulletEnabled val="1"/>
        </dgm:presLayoutVars>
      </dgm:prSet>
      <dgm:spPr/>
    </dgm:pt>
    <dgm:pt modelId="{077BDF22-9A98-4871-B5EA-FDC77C704533}" type="pres">
      <dgm:prSet presAssocID="{2F0F3ECA-BF4B-42AF-AA14-26F85B0474A0}" presName="Name13" presStyleLbl="parChTrans1D2" presStyleIdx="8" presStyleCnt="9"/>
      <dgm:spPr/>
    </dgm:pt>
    <dgm:pt modelId="{E9286203-D2ED-49FA-A68B-94EF7C69ED72}" type="pres">
      <dgm:prSet presAssocID="{68129A83-0B22-4339-AF7B-4B7828E14CDE}" presName="childText" presStyleLbl="bgAcc1" presStyleIdx="8" presStyleCnt="9">
        <dgm:presLayoutVars>
          <dgm:bulletEnabled val="1"/>
        </dgm:presLayoutVars>
      </dgm:prSet>
      <dgm:spPr/>
    </dgm:pt>
  </dgm:ptLst>
  <dgm:cxnLst>
    <dgm:cxn modelId="{09061B02-85B1-4BD3-ACCF-A716A43CC50A}" type="presOf" srcId="{2F0F3ECA-BF4B-42AF-AA14-26F85B0474A0}" destId="{077BDF22-9A98-4871-B5EA-FDC77C704533}" srcOrd="0" destOrd="0" presId="urn:microsoft.com/office/officeart/2005/8/layout/hierarchy3"/>
    <dgm:cxn modelId="{B6B0A803-B157-436F-A1D8-5604FB2348C9}" type="presOf" srcId="{30B81CCE-BB5C-44FE-9661-747502F89C2C}" destId="{020222EB-7B7F-45CF-A874-6925B54045D2}" srcOrd="0" destOrd="0" presId="urn:microsoft.com/office/officeart/2005/8/layout/hierarchy3"/>
    <dgm:cxn modelId="{8CD62604-9D32-430F-BC67-60619211F2C6}" type="presOf" srcId="{D13B3749-C69D-44FC-B95D-CB6999FD1AE1}" destId="{150B5BE9-69EA-4C65-85A4-7DDAD4270798}" srcOrd="0" destOrd="0" presId="urn:microsoft.com/office/officeart/2005/8/layout/hierarchy3"/>
    <dgm:cxn modelId="{D910E407-2E08-4F3C-89A6-1C8A57205037}" srcId="{107145A7-BC5E-4C13-837E-998533C31F31}" destId="{A66C3072-515C-451E-AAE3-DB79C5888CCE}" srcOrd="1" destOrd="0" parTransId="{26F38DE7-78A9-48C8-B549-12B14567F6D4}" sibTransId="{7587D61D-55BE-428C-9709-DB6DEE03555C}"/>
    <dgm:cxn modelId="{6774E110-FF7A-4FF4-8C17-56EEFE94544B}" type="presOf" srcId="{B1F816C0-80C2-46B1-9C6B-38D897055E4C}" destId="{3F335209-B57D-4DFB-BE50-DA5AD7278432}" srcOrd="0" destOrd="0" presId="urn:microsoft.com/office/officeart/2005/8/layout/hierarchy3"/>
    <dgm:cxn modelId="{413B5812-B00D-4682-A276-35664CF8BE83}" type="presOf" srcId="{107145A7-BC5E-4C13-837E-998533C31F31}" destId="{C336A407-CC02-4B89-BB7A-5843DB4F3967}" srcOrd="1" destOrd="0" presId="urn:microsoft.com/office/officeart/2005/8/layout/hierarchy3"/>
    <dgm:cxn modelId="{69C0AD28-1161-4AC4-AEB5-2901D4ECDDE3}" type="presOf" srcId="{BF8D613E-9F72-4AF2-BB3C-7B43D0518D04}" destId="{9C7C193D-D1BF-4950-90AE-EF7AC0A44AB4}" srcOrd="0" destOrd="0" presId="urn:microsoft.com/office/officeart/2005/8/layout/hierarchy3"/>
    <dgm:cxn modelId="{33D1142A-634D-4A3E-9AC8-8630DB43895C}" type="presOf" srcId="{107145A7-BC5E-4C13-837E-998533C31F31}" destId="{B07AC480-5BF7-44B3-97AC-3113722C72B0}" srcOrd="0" destOrd="0" presId="urn:microsoft.com/office/officeart/2005/8/layout/hierarchy3"/>
    <dgm:cxn modelId="{6D70172A-B19B-4C2F-A427-CF4BFF34C2A3}" type="presOf" srcId="{A66C3072-515C-451E-AAE3-DB79C5888CCE}" destId="{F5B23341-4AC1-488D-9ACC-932BF7F92B01}" srcOrd="0" destOrd="0" presId="urn:microsoft.com/office/officeart/2005/8/layout/hierarchy3"/>
    <dgm:cxn modelId="{AEF6D12B-45E1-4FB7-AD48-48841AD54635}" type="presOf" srcId="{B1F816C0-80C2-46B1-9C6B-38D897055E4C}" destId="{D75D4D07-F9EC-4211-A4A0-E43813C281F4}" srcOrd="1" destOrd="0" presId="urn:microsoft.com/office/officeart/2005/8/layout/hierarchy3"/>
    <dgm:cxn modelId="{DCA4092D-C1E6-4099-8A51-5FD0BBDEC320}" srcId="{B1F816C0-80C2-46B1-9C6B-38D897055E4C}" destId="{9D1ABB42-7AB8-42E4-A855-8E692F4C08D6}" srcOrd="0" destOrd="0" parTransId="{7AF3DE5D-2644-4C72-9675-2A2D3E2D1599}" sibTransId="{A65F061D-6975-4649-8572-758F7503B031}"/>
    <dgm:cxn modelId="{4DD7712F-B7A1-461D-B694-67A065B7C024}" type="presOf" srcId="{1A31C62C-DFA3-49B3-8959-365947764DDC}" destId="{D638656C-9E12-4A53-B210-C520121E2774}" srcOrd="0" destOrd="0" presId="urn:microsoft.com/office/officeart/2005/8/layout/hierarchy3"/>
    <dgm:cxn modelId="{D98D7636-6D8C-413F-9209-22472C8F829C}" srcId="{107145A7-BC5E-4C13-837E-998533C31F31}" destId="{245275C7-2CD7-4E44-80A4-E5F227D28E38}" srcOrd="0" destOrd="0" parTransId="{E8D4FA66-644C-4184-AA75-B1C38A0089F6}" sibTransId="{ED5D5E81-E1D8-4BC9-A60C-D77AD9B7ED6A}"/>
    <dgm:cxn modelId="{9B62533E-3665-4F58-9A6B-A152DCDE688D}" type="presOf" srcId="{321E5C00-A00A-4F5C-A0FF-9369DA91D9C1}" destId="{0FF2CEC2-B339-4E90-B1D1-B3FFA4C852DC}" srcOrd="0" destOrd="0" presId="urn:microsoft.com/office/officeart/2005/8/layout/hierarchy3"/>
    <dgm:cxn modelId="{CB7C9A3E-C862-42BF-8194-DA948EE4CEF8}" type="presOf" srcId="{FB0B8891-F175-4A13-BAD9-486036F0FF93}" destId="{C46B0C7C-D355-4543-8B42-B27965CC85E2}" srcOrd="0" destOrd="0" presId="urn:microsoft.com/office/officeart/2005/8/layout/hierarchy3"/>
    <dgm:cxn modelId="{5F568A5E-7CF6-44A9-B416-03D9B3061F76}" type="presOf" srcId="{1AEF06DE-C226-46F9-AB58-BF6AAFB5F8D5}" destId="{980DFB6D-A553-43BC-8F48-F521E202B582}" srcOrd="0" destOrd="0" presId="urn:microsoft.com/office/officeart/2005/8/layout/hierarchy3"/>
    <dgm:cxn modelId="{062CDA42-AF1D-487C-8147-9FA02A6757FD}" srcId="{2CEF71C4-F070-48E0-8585-65C767A734AA}" destId="{B1F816C0-80C2-46B1-9C6B-38D897055E4C}" srcOrd="1" destOrd="0" parTransId="{8B84CF33-2313-4423-A3DF-CD794D1F71AD}" sibTransId="{D16471FD-312F-4A0F-9FAF-B40C210D3F11}"/>
    <dgm:cxn modelId="{F768656A-C8FE-4BAF-BC16-45DD53B468F0}" type="presOf" srcId="{E8D4FA66-644C-4184-AA75-B1C38A0089F6}" destId="{3802B673-1832-4340-B622-89C95499FA15}" srcOrd="0" destOrd="0" presId="urn:microsoft.com/office/officeart/2005/8/layout/hierarchy3"/>
    <dgm:cxn modelId="{E4616C4E-D2BC-4467-AF05-A0454B593EC5}" srcId="{2CEF71C4-F070-48E0-8585-65C767A734AA}" destId="{107145A7-BC5E-4C13-837E-998533C31F31}" srcOrd="0" destOrd="0" parTransId="{971D7B92-EC17-4B2D-8308-E78009EF39ED}" sibTransId="{BFE910BE-F83B-410F-9102-702C2E8AAB92}"/>
    <dgm:cxn modelId="{CCB0C658-1CA2-4CA3-8C86-DD2D54907CA9}" type="presOf" srcId="{245275C7-2CD7-4E44-80A4-E5F227D28E38}" destId="{E10C7F16-BC3D-4E46-A268-AD9E26CA1C5C}" srcOrd="0" destOrd="0" presId="urn:microsoft.com/office/officeart/2005/8/layout/hierarchy3"/>
    <dgm:cxn modelId="{D6665679-E914-43D5-AC02-76D898A821D3}" type="presOf" srcId="{68129A83-0B22-4339-AF7B-4B7828E14CDE}" destId="{E9286203-D2ED-49FA-A68B-94EF7C69ED72}" srcOrd="0" destOrd="0" presId="urn:microsoft.com/office/officeart/2005/8/layout/hierarchy3"/>
    <dgm:cxn modelId="{C65A9079-F5BB-43D2-9149-965A45343DD3}" type="presOf" srcId="{F8D1C98D-A74C-4746-8BE6-2FF80548B4E2}" destId="{6CF610C2-1B7B-4499-BE42-422CCC8334B3}" srcOrd="0" destOrd="0" presId="urn:microsoft.com/office/officeart/2005/8/layout/hierarchy3"/>
    <dgm:cxn modelId="{BE3F615A-8DA8-4513-8744-F2D4E6885089}" type="presOf" srcId="{9D1ABB42-7AB8-42E4-A855-8E692F4C08D6}" destId="{4DD39377-D017-476E-8E14-252F81453C0C}" srcOrd="0" destOrd="0" presId="urn:microsoft.com/office/officeart/2005/8/layout/hierarchy3"/>
    <dgm:cxn modelId="{3ED0BB86-5A21-4569-9D4C-DC73C9F4E1A1}" srcId="{1A31C62C-DFA3-49B3-8959-365947764DDC}" destId="{FE42F227-F9DE-40BD-A16B-8D6557BEE2E1}" srcOrd="1" destOrd="0" parTransId="{32581EF4-AA9C-4563-93D4-DFA04D46225E}" sibTransId="{CEC6888E-181D-457C-B715-BDFAF9E81966}"/>
    <dgm:cxn modelId="{77A0D691-8727-47CC-AAAB-4C9F89C1B5AF}" type="presOf" srcId="{2CEF71C4-F070-48E0-8585-65C767A734AA}" destId="{BE5DCB4A-12FB-4203-9766-697FB28A6DE6}" srcOrd="0" destOrd="0" presId="urn:microsoft.com/office/officeart/2005/8/layout/hierarchy3"/>
    <dgm:cxn modelId="{0C9073C4-B92E-4C7A-9C72-5B8B3D9BC7B6}" srcId="{2CEF71C4-F070-48E0-8585-65C767A734AA}" destId="{1A31C62C-DFA3-49B3-8959-365947764DDC}" srcOrd="2" destOrd="0" parTransId="{1856A376-B2E2-4565-B90A-829F6BAC27B2}" sibTransId="{98968113-275E-4C1C-984B-E45CDE654D13}"/>
    <dgm:cxn modelId="{F9B29BC6-43A9-4969-9383-DD6A44E690CA}" type="presOf" srcId="{FE42F227-F9DE-40BD-A16B-8D6557BEE2E1}" destId="{2D6907EF-8DE8-434B-BA9C-D3035160D950}" srcOrd="0" destOrd="0" presId="urn:microsoft.com/office/officeart/2005/8/layout/hierarchy3"/>
    <dgm:cxn modelId="{0DD068C9-9A57-4FF7-B4F4-168794C1CE26}" srcId="{B1F816C0-80C2-46B1-9C6B-38D897055E4C}" destId="{BF8D613E-9F72-4AF2-BB3C-7B43D0518D04}" srcOrd="2" destOrd="0" parTransId="{321E5C00-A00A-4F5C-A0FF-9369DA91D9C1}" sibTransId="{31AC9E4D-1A18-4273-A28B-34FB3319B72D}"/>
    <dgm:cxn modelId="{FBEB04D4-D1FE-4195-95A1-156C759CF172}" srcId="{1A31C62C-DFA3-49B3-8959-365947764DDC}" destId="{E67C385C-E64A-4DAE-BB84-186F98FD3F95}" srcOrd="0" destOrd="0" parTransId="{FB0B8891-F175-4A13-BAD9-486036F0FF93}" sibTransId="{0AC49454-9DB5-49C6-8DB1-1229119DA196}"/>
    <dgm:cxn modelId="{D87C28D9-D4E9-407B-87AD-7A6147A38F83}" type="presOf" srcId="{7AF3DE5D-2644-4C72-9675-2A2D3E2D1599}" destId="{9A198C6D-F31B-4FEE-8153-B9D1E591F1CE}" srcOrd="0" destOrd="0" presId="urn:microsoft.com/office/officeart/2005/8/layout/hierarchy3"/>
    <dgm:cxn modelId="{AE4C76DA-2753-481A-A0A0-7FFEA35C3B26}" srcId="{1A31C62C-DFA3-49B3-8959-365947764DDC}" destId="{68129A83-0B22-4339-AF7B-4B7828E14CDE}" srcOrd="2" destOrd="0" parTransId="{2F0F3ECA-BF4B-42AF-AA14-26F85B0474A0}" sibTransId="{56BA056B-34CC-4C9E-86BB-590EA6FD01A7}"/>
    <dgm:cxn modelId="{2AC493DE-7A23-48AB-9D36-D9818C064C4F}" type="presOf" srcId="{32581EF4-AA9C-4563-93D4-DFA04D46225E}" destId="{7390F8D4-0120-4236-BAAA-E148B207CE3F}" srcOrd="0" destOrd="0" presId="urn:microsoft.com/office/officeart/2005/8/layout/hierarchy3"/>
    <dgm:cxn modelId="{32D888E7-9AE5-4537-84CE-B1F9AAAEC754}" type="presOf" srcId="{E67C385C-E64A-4DAE-BB84-186F98FD3F95}" destId="{61CCE8A8-BFCC-4655-9188-EDDC340D5320}" srcOrd="0" destOrd="0" presId="urn:microsoft.com/office/officeart/2005/8/layout/hierarchy3"/>
    <dgm:cxn modelId="{887B89EA-9674-4179-B94D-B9B8C2FC1614}" type="presOf" srcId="{1A31C62C-DFA3-49B3-8959-365947764DDC}" destId="{ED775648-9FF7-4D6D-AEEA-0D3F3517D477}" srcOrd="1" destOrd="0" presId="urn:microsoft.com/office/officeart/2005/8/layout/hierarchy3"/>
    <dgm:cxn modelId="{639583F5-3AC4-45E3-9F8D-C15B566B4BFC}" type="presOf" srcId="{26F38DE7-78A9-48C8-B549-12B14567F6D4}" destId="{89F4190C-77AE-4CFD-879B-342C209D29AC}" srcOrd="0" destOrd="0" presId="urn:microsoft.com/office/officeart/2005/8/layout/hierarchy3"/>
    <dgm:cxn modelId="{26D390F9-ABA4-4AD2-8225-E784D0B9C6F5}" srcId="{107145A7-BC5E-4C13-837E-998533C31F31}" destId="{30B81CCE-BB5C-44FE-9661-747502F89C2C}" srcOrd="2" destOrd="0" parTransId="{1AEF06DE-C226-46F9-AB58-BF6AAFB5F8D5}" sibTransId="{936D39B1-B0E7-4EDF-929C-BFEA79BEECE1}"/>
    <dgm:cxn modelId="{8F0B02FE-7E3C-42E7-85A8-739D594D0A45}" srcId="{B1F816C0-80C2-46B1-9C6B-38D897055E4C}" destId="{D13B3749-C69D-44FC-B95D-CB6999FD1AE1}" srcOrd="1" destOrd="0" parTransId="{F8D1C98D-A74C-4746-8BE6-2FF80548B4E2}" sibTransId="{D1166F83-830A-4DF9-B746-EAD7CA84212F}"/>
    <dgm:cxn modelId="{A70EA243-F9A0-4048-8B32-EEEF04AA39C5}" type="presParOf" srcId="{BE5DCB4A-12FB-4203-9766-697FB28A6DE6}" destId="{32437B45-9684-475F-BD90-0FAF2FA34EA1}" srcOrd="0" destOrd="0" presId="urn:microsoft.com/office/officeart/2005/8/layout/hierarchy3"/>
    <dgm:cxn modelId="{82C183F2-0930-4942-8537-C4005DE2FCEA}" type="presParOf" srcId="{32437B45-9684-475F-BD90-0FAF2FA34EA1}" destId="{F00AA9DA-2D4C-4641-B596-058928538FFB}" srcOrd="0" destOrd="0" presId="urn:microsoft.com/office/officeart/2005/8/layout/hierarchy3"/>
    <dgm:cxn modelId="{39A466D7-0961-4EF3-B69B-18F56DA38CCE}" type="presParOf" srcId="{F00AA9DA-2D4C-4641-B596-058928538FFB}" destId="{B07AC480-5BF7-44B3-97AC-3113722C72B0}" srcOrd="0" destOrd="0" presId="urn:microsoft.com/office/officeart/2005/8/layout/hierarchy3"/>
    <dgm:cxn modelId="{D0BDB3FF-163E-4AB6-B1DA-3EDC4C21CB76}" type="presParOf" srcId="{F00AA9DA-2D4C-4641-B596-058928538FFB}" destId="{C336A407-CC02-4B89-BB7A-5843DB4F3967}" srcOrd="1" destOrd="0" presId="urn:microsoft.com/office/officeart/2005/8/layout/hierarchy3"/>
    <dgm:cxn modelId="{5DB226A9-225A-4542-BDCF-219262C31527}" type="presParOf" srcId="{32437B45-9684-475F-BD90-0FAF2FA34EA1}" destId="{FFB4583C-78BE-48A1-99DA-9804A7C873C6}" srcOrd="1" destOrd="0" presId="urn:microsoft.com/office/officeart/2005/8/layout/hierarchy3"/>
    <dgm:cxn modelId="{585A936F-C0C5-470D-A701-22E405CC5B11}" type="presParOf" srcId="{FFB4583C-78BE-48A1-99DA-9804A7C873C6}" destId="{3802B673-1832-4340-B622-89C95499FA15}" srcOrd="0" destOrd="0" presId="urn:microsoft.com/office/officeart/2005/8/layout/hierarchy3"/>
    <dgm:cxn modelId="{D213C34A-F84A-4279-B3C2-F4C4FB31BF3A}" type="presParOf" srcId="{FFB4583C-78BE-48A1-99DA-9804A7C873C6}" destId="{E10C7F16-BC3D-4E46-A268-AD9E26CA1C5C}" srcOrd="1" destOrd="0" presId="urn:microsoft.com/office/officeart/2005/8/layout/hierarchy3"/>
    <dgm:cxn modelId="{AF16A4C5-2FFA-4F20-B835-B1421F5F6F0C}" type="presParOf" srcId="{FFB4583C-78BE-48A1-99DA-9804A7C873C6}" destId="{89F4190C-77AE-4CFD-879B-342C209D29AC}" srcOrd="2" destOrd="0" presId="urn:microsoft.com/office/officeart/2005/8/layout/hierarchy3"/>
    <dgm:cxn modelId="{3C506A32-965C-4C89-AE20-6FD39E68FBD5}" type="presParOf" srcId="{FFB4583C-78BE-48A1-99DA-9804A7C873C6}" destId="{F5B23341-4AC1-488D-9ACC-932BF7F92B01}" srcOrd="3" destOrd="0" presId="urn:microsoft.com/office/officeart/2005/8/layout/hierarchy3"/>
    <dgm:cxn modelId="{B2A114B1-40D7-4BC2-A286-F7292CFFEA76}" type="presParOf" srcId="{FFB4583C-78BE-48A1-99DA-9804A7C873C6}" destId="{980DFB6D-A553-43BC-8F48-F521E202B582}" srcOrd="4" destOrd="0" presId="urn:microsoft.com/office/officeart/2005/8/layout/hierarchy3"/>
    <dgm:cxn modelId="{A98CDF32-8133-418B-A851-01E0EF985F64}" type="presParOf" srcId="{FFB4583C-78BE-48A1-99DA-9804A7C873C6}" destId="{020222EB-7B7F-45CF-A874-6925B54045D2}" srcOrd="5" destOrd="0" presId="urn:microsoft.com/office/officeart/2005/8/layout/hierarchy3"/>
    <dgm:cxn modelId="{67E0303F-791B-466F-9D55-A365AD27DFD1}" type="presParOf" srcId="{BE5DCB4A-12FB-4203-9766-697FB28A6DE6}" destId="{44A2F5FA-5CB2-4C37-859F-C8A84465FC03}" srcOrd="1" destOrd="0" presId="urn:microsoft.com/office/officeart/2005/8/layout/hierarchy3"/>
    <dgm:cxn modelId="{E325ADCD-2584-41B5-B0C4-A12B08B8AAE2}" type="presParOf" srcId="{44A2F5FA-5CB2-4C37-859F-C8A84465FC03}" destId="{7060E1FD-ADD5-43F3-976F-3255B64C7C1E}" srcOrd="0" destOrd="0" presId="urn:microsoft.com/office/officeart/2005/8/layout/hierarchy3"/>
    <dgm:cxn modelId="{3759B2E4-5866-4950-8AE2-1900434DFB40}" type="presParOf" srcId="{7060E1FD-ADD5-43F3-976F-3255B64C7C1E}" destId="{3F335209-B57D-4DFB-BE50-DA5AD7278432}" srcOrd="0" destOrd="0" presId="urn:microsoft.com/office/officeart/2005/8/layout/hierarchy3"/>
    <dgm:cxn modelId="{1D600F0D-93C4-47B1-847A-60F8DEF7C2C0}" type="presParOf" srcId="{7060E1FD-ADD5-43F3-976F-3255B64C7C1E}" destId="{D75D4D07-F9EC-4211-A4A0-E43813C281F4}" srcOrd="1" destOrd="0" presId="urn:microsoft.com/office/officeart/2005/8/layout/hierarchy3"/>
    <dgm:cxn modelId="{464B3A99-3A30-41FF-8CBC-395322E9E040}" type="presParOf" srcId="{44A2F5FA-5CB2-4C37-859F-C8A84465FC03}" destId="{7073DC1D-ED11-4B2C-9C18-8DF4CC0E48C9}" srcOrd="1" destOrd="0" presId="urn:microsoft.com/office/officeart/2005/8/layout/hierarchy3"/>
    <dgm:cxn modelId="{CF122575-DDE0-433D-B639-F7FBB2E60534}" type="presParOf" srcId="{7073DC1D-ED11-4B2C-9C18-8DF4CC0E48C9}" destId="{9A198C6D-F31B-4FEE-8153-B9D1E591F1CE}" srcOrd="0" destOrd="0" presId="urn:microsoft.com/office/officeart/2005/8/layout/hierarchy3"/>
    <dgm:cxn modelId="{10554EA0-6E05-40C4-89B9-13D2BE450F83}" type="presParOf" srcId="{7073DC1D-ED11-4B2C-9C18-8DF4CC0E48C9}" destId="{4DD39377-D017-476E-8E14-252F81453C0C}" srcOrd="1" destOrd="0" presId="urn:microsoft.com/office/officeart/2005/8/layout/hierarchy3"/>
    <dgm:cxn modelId="{7AE1A310-6EC9-40F9-8E56-9AFB771A910E}" type="presParOf" srcId="{7073DC1D-ED11-4B2C-9C18-8DF4CC0E48C9}" destId="{6CF610C2-1B7B-4499-BE42-422CCC8334B3}" srcOrd="2" destOrd="0" presId="urn:microsoft.com/office/officeart/2005/8/layout/hierarchy3"/>
    <dgm:cxn modelId="{9F3F9C6B-403D-45C4-9630-9904FDD5C423}" type="presParOf" srcId="{7073DC1D-ED11-4B2C-9C18-8DF4CC0E48C9}" destId="{150B5BE9-69EA-4C65-85A4-7DDAD4270798}" srcOrd="3" destOrd="0" presId="urn:microsoft.com/office/officeart/2005/8/layout/hierarchy3"/>
    <dgm:cxn modelId="{40CAC24D-B32F-4A93-8C31-AE4630596D82}" type="presParOf" srcId="{7073DC1D-ED11-4B2C-9C18-8DF4CC0E48C9}" destId="{0FF2CEC2-B339-4E90-B1D1-B3FFA4C852DC}" srcOrd="4" destOrd="0" presId="urn:microsoft.com/office/officeart/2005/8/layout/hierarchy3"/>
    <dgm:cxn modelId="{4B8DFB23-4531-4089-B44D-B617243707CD}" type="presParOf" srcId="{7073DC1D-ED11-4B2C-9C18-8DF4CC0E48C9}" destId="{9C7C193D-D1BF-4950-90AE-EF7AC0A44AB4}" srcOrd="5" destOrd="0" presId="urn:microsoft.com/office/officeart/2005/8/layout/hierarchy3"/>
    <dgm:cxn modelId="{6FF3E736-6F73-4895-8FC1-4878F34A6EBC}" type="presParOf" srcId="{BE5DCB4A-12FB-4203-9766-697FB28A6DE6}" destId="{B019D7B3-603E-453B-8CC0-31B7BB7048F8}" srcOrd="2" destOrd="0" presId="urn:microsoft.com/office/officeart/2005/8/layout/hierarchy3"/>
    <dgm:cxn modelId="{2400F91B-0776-452F-A5F7-9A0209D626FA}" type="presParOf" srcId="{B019D7B3-603E-453B-8CC0-31B7BB7048F8}" destId="{5A353E11-B892-44E7-9F50-830DE5A43F2B}" srcOrd="0" destOrd="0" presId="urn:microsoft.com/office/officeart/2005/8/layout/hierarchy3"/>
    <dgm:cxn modelId="{591A0084-23C1-4322-B08D-3D0456D8158B}" type="presParOf" srcId="{5A353E11-B892-44E7-9F50-830DE5A43F2B}" destId="{D638656C-9E12-4A53-B210-C520121E2774}" srcOrd="0" destOrd="0" presId="urn:microsoft.com/office/officeart/2005/8/layout/hierarchy3"/>
    <dgm:cxn modelId="{81FCD10D-6D17-46D3-93DA-7EA816C2ECD4}" type="presParOf" srcId="{5A353E11-B892-44E7-9F50-830DE5A43F2B}" destId="{ED775648-9FF7-4D6D-AEEA-0D3F3517D477}" srcOrd="1" destOrd="0" presId="urn:microsoft.com/office/officeart/2005/8/layout/hierarchy3"/>
    <dgm:cxn modelId="{FA431D85-4C56-424D-BD04-08191D10D433}" type="presParOf" srcId="{B019D7B3-603E-453B-8CC0-31B7BB7048F8}" destId="{0DC6CD52-A34B-48AE-96B5-F54D10BE6629}" srcOrd="1" destOrd="0" presId="urn:microsoft.com/office/officeart/2005/8/layout/hierarchy3"/>
    <dgm:cxn modelId="{0325BFBE-E12E-4AFE-A799-DDEEDDFA9A40}" type="presParOf" srcId="{0DC6CD52-A34B-48AE-96B5-F54D10BE6629}" destId="{C46B0C7C-D355-4543-8B42-B27965CC85E2}" srcOrd="0" destOrd="0" presId="urn:microsoft.com/office/officeart/2005/8/layout/hierarchy3"/>
    <dgm:cxn modelId="{0D081048-5052-4A69-A92C-63E9FF84EAB0}" type="presParOf" srcId="{0DC6CD52-A34B-48AE-96B5-F54D10BE6629}" destId="{61CCE8A8-BFCC-4655-9188-EDDC340D5320}" srcOrd="1" destOrd="0" presId="urn:microsoft.com/office/officeart/2005/8/layout/hierarchy3"/>
    <dgm:cxn modelId="{9478AFD6-AA25-4071-A227-55C4D160FEB3}" type="presParOf" srcId="{0DC6CD52-A34B-48AE-96B5-F54D10BE6629}" destId="{7390F8D4-0120-4236-BAAA-E148B207CE3F}" srcOrd="2" destOrd="0" presId="urn:microsoft.com/office/officeart/2005/8/layout/hierarchy3"/>
    <dgm:cxn modelId="{C0BEBD13-0941-4025-8679-D7AFA9C0F27E}" type="presParOf" srcId="{0DC6CD52-A34B-48AE-96B5-F54D10BE6629}" destId="{2D6907EF-8DE8-434B-BA9C-D3035160D950}" srcOrd="3" destOrd="0" presId="urn:microsoft.com/office/officeart/2005/8/layout/hierarchy3"/>
    <dgm:cxn modelId="{1072C514-D3DF-4A46-B697-9BB24D3263D9}" type="presParOf" srcId="{0DC6CD52-A34B-48AE-96B5-F54D10BE6629}" destId="{077BDF22-9A98-4871-B5EA-FDC77C704533}" srcOrd="4" destOrd="0" presId="urn:microsoft.com/office/officeart/2005/8/layout/hierarchy3"/>
    <dgm:cxn modelId="{8A652CE1-0851-457F-8906-DDFAEC942D9D}" type="presParOf" srcId="{0DC6CD52-A34B-48AE-96B5-F54D10BE6629}" destId="{E9286203-D2ED-49FA-A68B-94EF7C69ED7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8571A7-D4DD-4F8D-AF80-F3065CA869E5}" type="doc">
      <dgm:prSet loTypeId="urn:microsoft.com/office/officeart/2005/8/layout/chevron1" loCatId="process" qsTypeId="urn:microsoft.com/office/officeart/2005/8/quickstyle/simple2" qsCatId="simple" csTypeId="urn:microsoft.com/office/officeart/2005/8/colors/accent1_2" csCatId="accent1" phldr="1"/>
      <dgm:spPr/>
    </dgm:pt>
    <dgm:pt modelId="{DC198547-FD32-4C4D-987E-9A4556C83A94}">
      <dgm:prSet phldrT="[Text]"/>
      <dgm:spPr/>
      <dgm:t>
        <a:bodyPr/>
        <a:lstStyle/>
        <a:p>
          <a:r>
            <a:rPr lang="cs-CZ" b="1" dirty="0"/>
            <a:t>Původní stav</a:t>
          </a:r>
        </a:p>
      </dgm:t>
    </dgm:pt>
    <dgm:pt modelId="{8DF8C413-59B3-4A81-8151-53529C792EF8}" type="parTrans" cxnId="{1C7BE504-76C1-4B8A-8EC4-6AF5E05F73B4}">
      <dgm:prSet/>
      <dgm:spPr/>
      <dgm:t>
        <a:bodyPr/>
        <a:lstStyle/>
        <a:p>
          <a:endParaRPr lang="cs-CZ"/>
        </a:p>
      </dgm:t>
    </dgm:pt>
    <dgm:pt modelId="{1A915EE1-EABF-4901-A40D-78D26A9974C6}" type="sibTrans" cxnId="{1C7BE504-76C1-4B8A-8EC4-6AF5E05F73B4}">
      <dgm:prSet/>
      <dgm:spPr/>
      <dgm:t>
        <a:bodyPr/>
        <a:lstStyle/>
        <a:p>
          <a:endParaRPr lang="cs-CZ"/>
        </a:p>
      </dgm:t>
    </dgm:pt>
    <dgm:pt modelId="{77715165-C5B1-4144-94AF-792C8E6AAACB}">
      <dgm:prSet phldrT="[Text]"/>
      <dgm:spPr/>
      <dgm:t>
        <a:bodyPr/>
        <a:lstStyle/>
        <a:p>
          <a:r>
            <a:rPr lang="cs-CZ" b="1" dirty="0"/>
            <a:t>Nový stav</a:t>
          </a:r>
        </a:p>
      </dgm:t>
    </dgm:pt>
    <dgm:pt modelId="{BE10E83C-39B2-4829-9990-79649800A49D}" type="parTrans" cxnId="{16F03578-8748-4D98-9257-329D57056C9C}">
      <dgm:prSet/>
      <dgm:spPr/>
      <dgm:t>
        <a:bodyPr/>
        <a:lstStyle/>
        <a:p>
          <a:endParaRPr lang="cs-CZ"/>
        </a:p>
      </dgm:t>
    </dgm:pt>
    <dgm:pt modelId="{4C03DCC2-C060-4864-809A-5F85A04E4CA8}" type="sibTrans" cxnId="{16F03578-8748-4D98-9257-329D57056C9C}">
      <dgm:prSet/>
      <dgm:spPr/>
      <dgm:t>
        <a:bodyPr/>
        <a:lstStyle/>
        <a:p>
          <a:endParaRPr lang="cs-CZ"/>
        </a:p>
      </dgm:t>
    </dgm:pt>
    <dgm:pt modelId="{EE0B2E2E-3B12-47EC-9410-4789347D38FA}">
      <dgm:prSet phldrT="[Text]"/>
      <dgm:spPr/>
      <dgm:t>
        <a:bodyPr/>
        <a:lstStyle/>
        <a:p>
          <a:r>
            <a:rPr lang="cs-CZ" b="1" dirty="0"/>
            <a:t>Odůvodnění</a:t>
          </a:r>
        </a:p>
        <a:p>
          <a:r>
            <a:rPr lang="cs-CZ" b="1" dirty="0"/>
            <a:t>Proč a jak?</a:t>
          </a:r>
        </a:p>
      </dgm:t>
    </dgm:pt>
    <dgm:pt modelId="{C8F5A1EC-E9E2-4772-A6EA-D0F913C3EEDF}" type="parTrans" cxnId="{1054B94B-C4B5-4EAB-B075-8EB219425CF9}">
      <dgm:prSet/>
      <dgm:spPr/>
      <dgm:t>
        <a:bodyPr/>
        <a:lstStyle/>
        <a:p>
          <a:endParaRPr lang="cs-CZ"/>
        </a:p>
      </dgm:t>
    </dgm:pt>
    <dgm:pt modelId="{ED85CFD1-63C7-4259-BAE6-3C755BA36B9B}" type="sibTrans" cxnId="{1054B94B-C4B5-4EAB-B075-8EB219425CF9}">
      <dgm:prSet/>
      <dgm:spPr/>
      <dgm:t>
        <a:bodyPr/>
        <a:lstStyle/>
        <a:p>
          <a:endParaRPr lang="cs-CZ"/>
        </a:p>
      </dgm:t>
    </dgm:pt>
    <dgm:pt modelId="{E4A7FE59-759B-4C53-87A1-CA23B7F09078}" type="pres">
      <dgm:prSet presAssocID="{8E8571A7-D4DD-4F8D-AF80-F3065CA869E5}" presName="Name0" presStyleCnt="0">
        <dgm:presLayoutVars>
          <dgm:dir/>
          <dgm:animLvl val="lvl"/>
          <dgm:resizeHandles val="exact"/>
        </dgm:presLayoutVars>
      </dgm:prSet>
      <dgm:spPr/>
    </dgm:pt>
    <dgm:pt modelId="{84AE97D4-7C16-4EA0-B926-095C81860EA8}" type="pres">
      <dgm:prSet presAssocID="{DC198547-FD32-4C4D-987E-9A4556C83A94}" presName="parTxOnly" presStyleLbl="node1" presStyleIdx="0" presStyleCnt="3">
        <dgm:presLayoutVars>
          <dgm:chMax val="0"/>
          <dgm:chPref val="0"/>
          <dgm:bulletEnabled val="1"/>
        </dgm:presLayoutVars>
      </dgm:prSet>
      <dgm:spPr/>
    </dgm:pt>
    <dgm:pt modelId="{D15FA7EE-EB11-48BA-B779-B5C86C0B3C87}" type="pres">
      <dgm:prSet presAssocID="{1A915EE1-EABF-4901-A40D-78D26A9974C6}" presName="parTxOnlySpace" presStyleCnt="0"/>
      <dgm:spPr/>
    </dgm:pt>
    <dgm:pt modelId="{24D0D0A1-6C2C-421E-9F78-0536335F40AD}" type="pres">
      <dgm:prSet presAssocID="{77715165-C5B1-4144-94AF-792C8E6AAACB}" presName="parTxOnly" presStyleLbl="node1" presStyleIdx="1" presStyleCnt="3">
        <dgm:presLayoutVars>
          <dgm:chMax val="0"/>
          <dgm:chPref val="0"/>
          <dgm:bulletEnabled val="1"/>
        </dgm:presLayoutVars>
      </dgm:prSet>
      <dgm:spPr/>
    </dgm:pt>
    <dgm:pt modelId="{740AC766-BA3D-4331-8A3B-A7C5FB41F416}" type="pres">
      <dgm:prSet presAssocID="{4C03DCC2-C060-4864-809A-5F85A04E4CA8}" presName="parTxOnlySpace" presStyleCnt="0"/>
      <dgm:spPr/>
    </dgm:pt>
    <dgm:pt modelId="{CEAE56D8-C8C3-4D81-B4CF-377B8CD215E7}" type="pres">
      <dgm:prSet presAssocID="{EE0B2E2E-3B12-47EC-9410-4789347D38FA}" presName="parTxOnly" presStyleLbl="node1" presStyleIdx="2" presStyleCnt="3" custLinFactNeighborX="-10436" custLinFactNeighborY="-938">
        <dgm:presLayoutVars>
          <dgm:chMax val="0"/>
          <dgm:chPref val="0"/>
          <dgm:bulletEnabled val="1"/>
        </dgm:presLayoutVars>
      </dgm:prSet>
      <dgm:spPr/>
    </dgm:pt>
  </dgm:ptLst>
  <dgm:cxnLst>
    <dgm:cxn modelId="{1C7BE504-76C1-4B8A-8EC4-6AF5E05F73B4}" srcId="{8E8571A7-D4DD-4F8D-AF80-F3065CA869E5}" destId="{DC198547-FD32-4C4D-987E-9A4556C83A94}" srcOrd="0" destOrd="0" parTransId="{8DF8C413-59B3-4A81-8151-53529C792EF8}" sibTransId="{1A915EE1-EABF-4901-A40D-78D26A9974C6}"/>
    <dgm:cxn modelId="{45485569-EFAD-477E-AC87-87E52AEC713C}" type="presOf" srcId="{EE0B2E2E-3B12-47EC-9410-4789347D38FA}" destId="{CEAE56D8-C8C3-4D81-B4CF-377B8CD215E7}" srcOrd="0" destOrd="0" presId="urn:microsoft.com/office/officeart/2005/8/layout/chevron1"/>
    <dgm:cxn modelId="{1054B94B-C4B5-4EAB-B075-8EB219425CF9}" srcId="{8E8571A7-D4DD-4F8D-AF80-F3065CA869E5}" destId="{EE0B2E2E-3B12-47EC-9410-4789347D38FA}" srcOrd="2" destOrd="0" parTransId="{C8F5A1EC-E9E2-4772-A6EA-D0F913C3EEDF}" sibTransId="{ED85CFD1-63C7-4259-BAE6-3C755BA36B9B}"/>
    <dgm:cxn modelId="{16F03578-8748-4D98-9257-329D57056C9C}" srcId="{8E8571A7-D4DD-4F8D-AF80-F3065CA869E5}" destId="{77715165-C5B1-4144-94AF-792C8E6AAACB}" srcOrd="1" destOrd="0" parTransId="{BE10E83C-39B2-4829-9990-79649800A49D}" sibTransId="{4C03DCC2-C060-4864-809A-5F85A04E4CA8}"/>
    <dgm:cxn modelId="{0C4B74C0-7BC0-4101-9485-F5C62D9ABCA7}" type="presOf" srcId="{8E8571A7-D4DD-4F8D-AF80-F3065CA869E5}" destId="{E4A7FE59-759B-4C53-87A1-CA23B7F09078}" srcOrd="0" destOrd="0" presId="urn:microsoft.com/office/officeart/2005/8/layout/chevron1"/>
    <dgm:cxn modelId="{52245ECE-9AD4-442C-A0CA-C225D6AA3F9F}" type="presOf" srcId="{DC198547-FD32-4C4D-987E-9A4556C83A94}" destId="{84AE97D4-7C16-4EA0-B926-095C81860EA8}" srcOrd="0" destOrd="0" presId="urn:microsoft.com/office/officeart/2005/8/layout/chevron1"/>
    <dgm:cxn modelId="{6A3FDAD9-EC97-4CF4-9D63-A54742252345}" type="presOf" srcId="{77715165-C5B1-4144-94AF-792C8E6AAACB}" destId="{24D0D0A1-6C2C-421E-9F78-0536335F40AD}" srcOrd="0" destOrd="0" presId="urn:microsoft.com/office/officeart/2005/8/layout/chevron1"/>
    <dgm:cxn modelId="{8D8A311D-64AC-442E-B27F-E569CECEA124}" type="presParOf" srcId="{E4A7FE59-759B-4C53-87A1-CA23B7F09078}" destId="{84AE97D4-7C16-4EA0-B926-095C81860EA8}" srcOrd="0" destOrd="0" presId="urn:microsoft.com/office/officeart/2005/8/layout/chevron1"/>
    <dgm:cxn modelId="{E8E31103-A28A-4807-9CB0-3FB27D078A1F}" type="presParOf" srcId="{E4A7FE59-759B-4C53-87A1-CA23B7F09078}" destId="{D15FA7EE-EB11-48BA-B779-B5C86C0B3C87}" srcOrd="1" destOrd="0" presId="urn:microsoft.com/office/officeart/2005/8/layout/chevron1"/>
    <dgm:cxn modelId="{6C5A3B6F-8D79-4EB3-BE2A-BFBAF5FE615C}" type="presParOf" srcId="{E4A7FE59-759B-4C53-87A1-CA23B7F09078}" destId="{24D0D0A1-6C2C-421E-9F78-0536335F40AD}" srcOrd="2" destOrd="0" presId="urn:microsoft.com/office/officeart/2005/8/layout/chevron1"/>
    <dgm:cxn modelId="{B10E0488-5FDE-4BB6-BB31-2CF61C827F34}" type="presParOf" srcId="{E4A7FE59-759B-4C53-87A1-CA23B7F09078}" destId="{740AC766-BA3D-4331-8A3B-A7C5FB41F416}" srcOrd="3" destOrd="0" presId="urn:microsoft.com/office/officeart/2005/8/layout/chevron1"/>
    <dgm:cxn modelId="{95E9BABB-718F-4EBA-8E7F-F7489E267CE1}" type="presParOf" srcId="{E4A7FE59-759B-4C53-87A1-CA23B7F09078}" destId="{CEAE56D8-C8C3-4D81-B4CF-377B8CD215E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AC480-5BF7-44B3-97AC-3113722C72B0}">
      <dsp:nvSpPr>
        <dsp:cNvPr id="0" name=""/>
        <dsp:cNvSpPr/>
      </dsp:nvSpPr>
      <dsp:spPr>
        <a:xfrm>
          <a:off x="1081662" y="2024"/>
          <a:ext cx="1860759" cy="93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cs-CZ" sz="4000" kern="1200" dirty="0"/>
            <a:t>ŘO</a:t>
          </a:r>
        </a:p>
      </dsp:txBody>
      <dsp:txXfrm>
        <a:off x="1108912" y="29274"/>
        <a:ext cx="1806259" cy="875879"/>
      </dsp:txXfrm>
    </dsp:sp>
    <dsp:sp modelId="{3802B673-1832-4340-B622-89C95499FA15}">
      <dsp:nvSpPr>
        <dsp:cNvPr id="0" name=""/>
        <dsp:cNvSpPr/>
      </dsp:nvSpPr>
      <dsp:spPr>
        <a:xfrm>
          <a:off x="1267738" y="932404"/>
          <a:ext cx="186075" cy="697784"/>
        </a:xfrm>
        <a:custGeom>
          <a:avLst/>
          <a:gdLst/>
          <a:ahLst/>
          <a:cxnLst/>
          <a:rect l="0" t="0" r="0" b="0"/>
          <a:pathLst>
            <a:path>
              <a:moveTo>
                <a:pt x="0" y="0"/>
              </a:moveTo>
              <a:lnTo>
                <a:pt x="0" y="697784"/>
              </a:lnTo>
              <a:lnTo>
                <a:pt x="186075" y="697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C7F16-BC3D-4E46-A268-AD9E26CA1C5C}">
      <dsp:nvSpPr>
        <dsp:cNvPr id="0" name=""/>
        <dsp:cNvSpPr/>
      </dsp:nvSpPr>
      <dsp:spPr>
        <a:xfrm>
          <a:off x="1453813" y="1164999"/>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Primárně přes Admin </a:t>
          </a:r>
        </a:p>
      </dsp:txBody>
      <dsp:txXfrm>
        <a:off x="1481063" y="1192249"/>
        <a:ext cx="1434107" cy="875879"/>
      </dsp:txXfrm>
    </dsp:sp>
    <dsp:sp modelId="{89F4190C-77AE-4CFD-879B-342C209D29AC}">
      <dsp:nvSpPr>
        <dsp:cNvPr id="0" name=""/>
        <dsp:cNvSpPr/>
      </dsp:nvSpPr>
      <dsp:spPr>
        <a:xfrm>
          <a:off x="1267738" y="932404"/>
          <a:ext cx="186075" cy="1860759"/>
        </a:xfrm>
        <a:custGeom>
          <a:avLst/>
          <a:gdLst/>
          <a:ahLst/>
          <a:cxnLst/>
          <a:rect l="0" t="0" r="0" b="0"/>
          <a:pathLst>
            <a:path>
              <a:moveTo>
                <a:pt x="0" y="0"/>
              </a:moveTo>
              <a:lnTo>
                <a:pt x="0" y="1860759"/>
              </a:lnTo>
              <a:lnTo>
                <a:pt x="186075" y="1860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B23341-4AC1-488D-9ACC-932BF7F92B01}">
      <dsp:nvSpPr>
        <dsp:cNvPr id="0" name=""/>
        <dsp:cNvSpPr/>
      </dsp:nvSpPr>
      <dsp:spPr>
        <a:xfrm>
          <a:off x="1453813" y="2327973"/>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lang="cs-CZ" sz="2100" kern="1200" dirty="0"/>
            <a:t> </a:t>
          </a:r>
          <a:r>
            <a:rPr lang="cs-CZ" sz="2100" kern="1200" dirty="0">
              <a:solidFill>
                <a:prstClr val="black">
                  <a:hueOff val="0"/>
                  <a:satOff val="0"/>
                  <a:lumOff val="0"/>
                  <a:alphaOff val="0"/>
                </a:prstClr>
              </a:solidFill>
              <a:latin typeface="Calibri" panose="020F0502020204030204"/>
              <a:ea typeface="+mn-ea"/>
              <a:cs typeface="+mn-cs"/>
            </a:rPr>
            <a:t>Konzultace</a:t>
          </a:r>
        </a:p>
      </dsp:txBody>
      <dsp:txXfrm>
        <a:off x="1481063" y="2355223"/>
        <a:ext cx="1434107" cy="875879"/>
      </dsp:txXfrm>
    </dsp:sp>
    <dsp:sp modelId="{980DFB6D-A553-43BC-8F48-F521E202B582}">
      <dsp:nvSpPr>
        <dsp:cNvPr id="0" name=""/>
        <dsp:cNvSpPr/>
      </dsp:nvSpPr>
      <dsp:spPr>
        <a:xfrm>
          <a:off x="1267738" y="932404"/>
          <a:ext cx="186075" cy="3023733"/>
        </a:xfrm>
        <a:custGeom>
          <a:avLst/>
          <a:gdLst/>
          <a:ahLst/>
          <a:cxnLst/>
          <a:rect l="0" t="0" r="0" b="0"/>
          <a:pathLst>
            <a:path>
              <a:moveTo>
                <a:pt x="0" y="0"/>
              </a:moveTo>
              <a:lnTo>
                <a:pt x="0" y="3023733"/>
              </a:lnTo>
              <a:lnTo>
                <a:pt x="186075" y="30237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0222EB-7B7F-45CF-A874-6925B54045D2}">
      <dsp:nvSpPr>
        <dsp:cNvPr id="0" name=""/>
        <dsp:cNvSpPr/>
      </dsp:nvSpPr>
      <dsp:spPr>
        <a:xfrm>
          <a:off x="1453813" y="3490948"/>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ts val="0"/>
            </a:spcAft>
            <a:buNone/>
          </a:pPr>
          <a:r>
            <a:rPr lang="cs-CZ" sz="2000" kern="1200" dirty="0"/>
            <a:t>Uživatelská podpora</a:t>
          </a:r>
        </a:p>
      </dsp:txBody>
      <dsp:txXfrm>
        <a:off x="1481063" y="3518198"/>
        <a:ext cx="1434107" cy="875879"/>
      </dsp:txXfrm>
    </dsp:sp>
    <dsp:sp modelId="{3F335209-B57D-4DFB-BE50-DA5AD7278432}">
      <dsp:nvSpPr>
        <dsp:cNvPr id="0" name=""/>
        <dsp:cNvSpPr/>
      </dsp:nvSpPr>
      <dsp:spPr>
        <a:xfrm>
          <a:off x="3407611" y="2024"/>
          <a:ext cx="1860759" cy="930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cs-CZ" sz="3300" kern="1200" dirty="0"/>
            <a:t>PARTNEŘI</a:t>
          </a:r>
        </a:p>
      </dsp:txBody>
      <dsp:txXfrm>
        <a:off x="3434861" y="29274"/>
        <a:ext cx="1806259" cy="875879"/>
      </dsp:txXfrm>
    </dsp:sp>
    <dsp:sp modelId="{9A198C6D-F31B-4FEE-8153-B9D1E591F1CE}">
      <dsp:nvSpPr>
        <dsp:cNvPr id="0" name=""/>
        <dsp:cNvSpPr/>
      </dsp:nvSpPr>
      <dsp:spPr>
        <a:xfrm>
          <a:off x="3593687" y="932404"/>
          <a:ext cx="186075" cy="697784"/>
        </a:xfrm>
        <a:custGeom>
          <a:avLst/>
          <a:gdLst/>
          <a:ahLst/>
          <a:cxnLst/>
          <a:rect l="0" t="0" r="0" b="0"/>
          <a:pathLst>
            <a:path>
              <a:moveTo>
                <a:pt x="0" y="0"/>
              </a:moveTo>
              <a:lnTo>
                <a:pt x="0" y="697784"/>
              </a:lnTo>
              <a:lnTo>
                <a:pt x="186075" y="697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D39377-D017-476E-8E14-252F81453C0C}">
      <dsp:nvSpPr>
        <dsp:cNvPr id="0" name=""/>
        <dsp:cNvSpPr/>
      </dsp:nvSpPr>
      <dsp:spPr>
        <a:xfrm>
          <a:off x="3779762" y="1164999"/>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Věcná spolupráce</a:t>
          </a:r>
        </a:p>
      </dsp:txBody>
      <dsp:txXfrm>
        <a:off x="3807012" y="1192249"/>
        <a:ext cx="1434107" cy="875879"/>
      </dsp:txXfrm>
    </dsp:sp>
    <dsp:sp modelId="{6CF610C2-1B7B-4499-BE42-422CCC8334B3}">
      <dsp:nvSpPr>
        <dsp:cNvPr id="0" name=""/>
        <dsp:cNvSpPr/>
      </dsp:nvSpPr>
      <dsp:spPr>
        <a:xfrm>
          <a:off x="3593687" y="932404"/>
          <a:ext cx="186075" cy="1860759"/>
        </a:xfrm>
        <a:custGeom>
          <a:avLst/>
          <a:gdLst/>
          <a:ahLst/>
          <a:cxnLst/>
          <a:rect l="0" t="0" r="0" b="0"/>
          <a:pathLst>
            <a:path>
              <a:moveTo>
                <a:pt x="0" y="0"/>
              </a:moveTo>
              <a:lnTo>
                <a:pt x="0" y="1860759"/>
              </a:lnTo>
              <a:lnTo>
                <a:pt x="186075" y="1860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B5BE9-69EA-4C65-85A4-7DDAD4270798}">
      <dsp:nvSpPr>
        <dsp:cNvPr id="0" name=""/>
        <dsp:cNvSpPr/>
      </dsp:nvSpPr>
      <dsp:spPr>
        <a:xfrm>
          <a:off x="3779762" y="2327973"/>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Finanční spolupráce</a:t>
          </a:r>
        </a:p>
      </dsp:txBody>
      <dsp:txXfrm>
        <a:off x="3807012" y="2355223"/>
        <a:ext cx="1434107" cy="875879"/>
      </dsp:txXfrm>
    </dsp:sp>
    <dsp:sp modelId="{0FF2CEC2-B339-4E90-B1D1-B3FFA4C852DC}">
      <dsp:nvSpPr>
        <dsp:cNvPr id="0" name=""/>
        <dsp:cNvSpPr/>
      </dsp:nvSpPr>
      <dsp:spPr>
        <a:xfrm>
          <a:off x="3593687" y="932404"/>
          <a:ext cx="186075" cy="3023733"/>
        </a:xfrm>
        <a:custGeom>
          <a:avLst/>
          <a:gdLst/>
          <a:ahLst/>
          <a:cxnLst/>
          <a:rect l="0" t="0" r="0" b="0"/>
          <a:pathLst>
            <a:path>
              <a:moveTo>
                <a:pt x="0" y="0"/>
              </a:moveTo>
              <a:lnTo>
                <a:pt x="0" y="3023733"/>
              </a:lnTo>
              <a:lnTo>
                <a:pt x="186075" y="30237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7C193D-D1BF-4950-90AE-EF7AC0A44AB4}">
      <dsp:nvSpPr>
        <dsp:cNvPr id="0" name=""/>
        <dsp:cNvSpPr/>
      </dsp:nvSpPr>
      <dsp:spPr>
        <a:xfrm>
          <a:off x="3779762" y="3490948"/>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Komunikace </a:t>
          </a:r>
          <a:br>
            <a:rPr lang="cs-CZ" sz="2000" kern="1200" dirty="0"/>
          </a:br>
          <a:r>
            <a:rPr lang="cs-CZ" sz="2000" kern="1200" dirty="0"/>
            <a:t>a konzultace</a:t>
          </a:r>
        </a:p>
      </dsp:txBody>
      <dsp:txXfrm>
        <a:off x="3807012" y="3518198"/>
        <a:ext cx="1434107" cy="875879"/>
      </dsp:txXfrm>
    </dsp:sp>
    <dsp:sp modelId="{D638656C-9E12-4A53-B210-C520121E2774}">
      <dsp:nvSpPr>
        <dsp:cNvPr id="0" name=""/>
        <dsp:cNvSpPr/>
      </dsp:nvSpPr>
      <dsp:spPr>
        <a:xfrm>
          <a:off x="5733560" y="2024"/>
          <a:ext cx="2109449" cy="902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cs-CZ" sz="2200" kern="1200" dirty="0"/>
            <a:t>DALŠÍ SUBJEKTY/</a:t>
          </a:r>
          <a:br>
            <a:rPr lang="cs-CZ" sz="2200" kern="1200" dirty="0"/>
          </a:br>
          <a:r>
            <a:rPr lang="cs-CZ" sz="2200" kern="1200" dirty="0"/>
            <a:t>KONTROLY</a:t>
          </a:r>
        </a:p>
      </dsp:txBody>
      <dsp:txXfrm>
        <a:off x="5759987" y="28451"/>
        <a:ext cx="2056595" cy="849428"/>
      </dsp:txXfrm>
    </dsp:sp>
    <dsp:sp modelId="{C46B0C7C-D355-4543-8B42-B27965CC85E2}">
      <dsp:nvSpPr>
        <dsp:cNvPr id="0" name=""/>
        <dsp:cNvSpPr/>
      </dsp:nvSpPr>
      <dsp:spPr>
        <a:xfrm>
          <a:off x="5944505" y="904307"/>
          <a:ext cx="210944" cy="697784"/>
        </a:xfrm>
        <a:custGeom>
          <a:avLst/>
          <a:gdLst/>
          <a:ahLst/>
          <a:cxnLst/>
          <a:rect l="0" t="0" r="0" b="0"/>
          <a:pathLst>
            <a:path>
              <a:moveTo>
                <a:pt x="0" y="0"/>
              </a:moveTo>
              <a:lnTo>
                <a:pt x="0" y="697784"/>
              </a:lnTo>
              <a:lnTo>
                <a:pt x="210944" y="697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CE8A8-BFCC-4655-9188-EDDC340D5320}">
      <dsp:nvSpPr>
        <dsp:cNvPr id="0" name=""/>
        <dsp:cNvSpPr/>
      </dsp:nvSpPr>
      <dsp:spPr>
        <a:xfrm>
          <a:off x="6155450" y="1136901"/>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kern="1200" dirty="0" err="1"/>
            <a:t>KnM</a:t>
          </a:r>
          <a:endParaRPr lang="cs-CZ" sz="2000" kern="1200" dirty="0"/>
        </a:p>
        <a:p>
          <a:pPr marL="0" lvl="0" indent="0" algn="ctr" defTabSz="889000">
            <a:lnSpc>
              <a:spcPct val="50000"/>
            </a:lnSpc>
            <a:spcBef>
              <a:spcPct val="0"/>
            </a:spcBef>
            <a:spcAft>
              <a:spcPts val="0"/>
            </a:spcAft>
            <a:buNone/>
          </a:pPr>
          <a:r>
            <a:rPr lang="cs-CZ" sz="2000" kern="1200" dirty="0"/>
            <a:t>+</a:t>
          </a:r>
        </a:p>
        <a:p>
          <a:pPr marL="0" lvl="0" indent="0" algn="ctr" defTabSz="889000">
            <a:lnSpc>
              <a:spcPct val="90000"/>
            </a:lnSpc>
            <a:spcBef>
              <a:spcPct val="0"/>
            </a:spcBef>
            <a:spcAft>
              <a:spcPct val="35000"/>
            </a:spcAft>
            <a:buNone/>
          </a:pPr>
          <a:r>
            <a:rPr lang="cs-CZ" sz="2000" kern="1200" dirty="0"/>
            <a:t>Interní </a:t>
          </a:r>
        </a:p>
      </dsp:txBody>
      <dsp:txXfrm>
        <a:off x="6182700" y="1164151"/>
        <a:ext cx="1434107" cy="875879"/>
      </dsp:txXfrm>
    </dsp:sp>
    <dsp:sp modelId="{7390F8D4-0120-4236-BAAA-E148B207CE3F}">
      <dsp:nvSpPr>
        <dsp:cNvPr id="0" name=""/>
        <dsp:cNvSpPr/>
      </dsp:nvSpPr>
      <dsp:spPr>
        <a:xfrm>
          <a:off x="5944505" y="904307"/>
          <a:ext cx="210944" cy="1860759"/>
        </a:xfrm>
        <a:custGeom>
          <a:avLst/>
          <a:gdLst/>
          <a:ahLst/>
          <a:cxnLst/>
          <a:rect l="0" t="0" r="0" b="0"/>
          <a:pathLst>
            <a:path>
              <a:moveTo>
                <a:pt x="0" y="0"/>
              </a:moveTo>
              <a:lnTo>
                <a:pt x="0" y="1860759"/>
              </a:lnTo>
              <a:lnTo>
                <a:pt x="210944" y="1860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6907EF-8DE8-434B-BA9C-D3035160D950}">
      <dsp:nvSpPr>
        <dsp:cNvPr id="0" name=""/>
        <dsp:cNvSpPr/>
      </dsp:nvSpPr>
      <dsp:spPr>
        <a:xfrm>
          <a:off x="6155450" y="2299876"/>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cs-CZ" sz="1700" kern="1200" dirty="0"/>
            <a:t>Externí – záložka Kontrol (postup v UP)</a:t>
          </a:r>
        </a:p>
      </dsp:txBody>
      <dsp:txXfrm>
        <a:off x="6182700" y="2327126"/>
        <a:ext cx="1434107" cy="875879"/>
      </dsp:txXfrm>
    </dsp:sp>
    <dsp:sp modelId="{077BDF22-9A98-4871-B5EA-FDC77C704533}">
      <dsp:nvSpPr>
        <dsp:cNvPr id="0" name=""/>
        <dsp:cNvSpPr/>
      </dsp:nvSpPr>
      <dsp:spPr>
        <a:xfrm>
          <a:off x="5944505" y="904307"/>
          <a:ext cx="210944" cy="3023733"/>
        </a:xfrm>
        <a:custGeom>
          <a:avLst/>
          <a:gdLst/>
          <a:ahLst/>
          <a:cxnLst/>
          <a:rect l="0" t="0" r="0" b="0"/>
          <a:pathLst>
            <a:path>
              <a:moveTo>
                <a:pt x="0" y="0"/>
              </a:moveTo>
              <a:lnTo>
                <a:pt x="0" y="3023733"/>
              </a:lnTo>
              <a:lnTo>
                <a:pt x="210944" y="30237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86203-D2ED-49FA-A68B-94EF7C69ED72}">
      <dsp:nvSpPr>
        <dsp:cNvPr id="0" name=""/>
        <dsp:cNvSpPr/>
      </dsp:nvSpPr>
      <dsp:spPr>
        <a:xfrm>
          <a:off x="6155450" y="3462851"/>
          <a:ext cx="1488607" cy="9303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cs-CZ" sz="2000" kern="1200" dirty="0"/>
            <a:t>Spolupráce </a:t>
          </a:r>
          <a:br>
            <a:rPr lang="cs-CZ" sz="2000" kern="1200" dirty="0"/>
          </a:br>
          <a:r>
            <a:rPr lang="cs-CZ" sz="2000" kern="1200" dirty="0"/>
            <a:t>s ŘO </a:t>
          </a:r>
        </a:p>
      </dsp:txBody>
      <dsp:txXfrm>
        <a:off x="6182700" y="3490101"/>
        <a:ext cx="1434107" cy="875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E97D4-7C16-4EA0-B926-095C81860EA8}">
      <dsp:nvSpPr>
        <dsp:cNvPr id="0" name=""/>
        <dsp:cNvSpPr/>
      </dsp:nvSpPr>
      <dsp:spPr>
        <a:xfrm>
          <a:off x="2381" y="248541"/>
          <a:ext cx="2901156" cy="11604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cs-CZ" sz="2400" b="1" kern="1200" dirty="0"/>
            <a:t>Původní stav</a:t>
          </a:r>
        </a:p>
      </dsp:txBody>
      <dsp:txXfrm>
        <a:off x="582612" y="248541"/>
        <a:ext cx="1740694" cy="1160462"/>
      </dsp:txXfrm>
    </dsp:sp>
    <dsp:sp modelId="{24D0D0A1-6C2C-421E-9F78-0536335F40AD}">
      <dsp:nvSpPr>
        <dsp:cNvPr id="0" name=""/>
        <dsp:cNvSpPr/>
      </dsp:nvSpPr>
      <dsp:spPr>
        <a:xfrm>
          <a:off x="2613421" y="248541"/>
          <a:ext cx="2901156" cy="11604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cs-CZ" sz="2400" b="1" kern="1200" dirty="0"/>
            <a:t>Nový stav</a:t>
          </a:r>
        </a:p>
      </dsp:txBody>
      <dsp:txXfrm>
        <a:off x="3193652" y="248541"/>
        <a:ext cx="1740694" cy="1160462"/>
      </dsp:txXfrm>
    </dsp:sp>
    <dsp:sp modelId="{CEAE56D8-C8C3-4D81-B4CF-377B8CD215E7}">
      <dsp:nvSpPr>
        <dsp:cNvPr id="0" name=""/>
        <dsp:cNvSpPr/>
      </dsp:nvSpPr>
      <dsp:spPr>
        <a:xfrm>
          <a:off x="5194186" y="237656"/>
          <a:ext cx="2901156" cy="116046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cs-CZ" sz="2400" b="1" kern="1200" dirty="0"/>
            <a:t>Odůvodnění</a:t>
          </a:r>
        </a:p>
        <a:p>
          <a:pPr marL="0" lvl="0" indent="0" algn="ctr" defTabSz="1066800">
            <a:lnSpc>
              <a:spcPct val="90000"/>
            </a:lnSpc>
            <a:spcBef>
              <a:spcPct val="0"/>
            </a:spcBef>
            <a:spcAft>
              <a:spcPct val="35000"/>
            </a:spcAft>
            <a:buNone/>
          </a:pPr>
          <a:r>
            <a:rPr lang="cs-CZ" sz="2400" b="1" kern="1200" dirty="0"/>
            <a:t>Proč a jak?</a:t>
          </a:r>
        </a:p>
      </dsp:txBody>
      <dsp:txXfrm>
        <a:off x="5774417" y="237656"/>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5T13:06:06.0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64,'170'-14,"3"0,-147 14,17 1,0-2,0-2,44-8,-33 3,0 3,1 2,80 6,-21 0,-102-3,-2 0,-1 0,0 0,0-1,15-3,-8-2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13:06:09.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 0,'1257'-52'0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034FAF0-2F26-4B10-A969-91FB5B50791E}" type="datetimeFigureOut">
              <a:rPr lang="cs-CZ" smtClean="0"/>
              <a:t>12.05.2025</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CAC6F8E-E651-411D-A96A-4AB6287C0178}" type="slidenum">
              <a:rPr lang="cs-CZ" smtClean="0"/>
              <a:t>‹#›</a:t>
            </a:fld>
            <a:endParaRPr lang="cs-CZ"/>
          </a:p>
        </p:txBody>
      </p:sp>
    </p:spTree>
    <p:extLst>
      <p:ext uri="{BB962C8B-B14F-4D97-AF65-F5344CB8AC3E}">
        <p14:creationId xmlns:p14="http://schemas.microsoft.com/office/powerpoint/2010/main" val="140449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a:t>
            </a:fld>
            <a:endParaRPr lang="cs-CZ"/>
          </a:p>
        </p:txBody>
      </p:sp>
    </p:spTree>
    <p:extLst>
      <p:ext uri="{BB962C8B-B14F-4D97-AF65-F5344CB8AC3E}">
        <p14:creationId xmlns:p14="http://schemas.microsoft.com/office/powerpoint/2010/main" val="89203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12</a:t>
            </a:fld>
            <a:endParaRPr lang="cs-CZ"/>
          </a:p>
        </p:txBody>
      </p:sp>
    </p:spTree>
    <p:extLst>
      <p:ext uri="{BB962C8B-B14F-4D97-AF65-F5344CB8AC3E}">
        <p14:creationId xmlns:p14="http://schemas.microsoft.com/office/powerpoint/2010/main" val="30371982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491f11810a_2_3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65" name="Google Shape;565;g3491f11810a_2_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494e63e5a4_0_52: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3494e63e5a4_0_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491f11810a_2_3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77" name="Google Shape;577;g3491f11810a_2_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491f11810a_2_4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3" name="Google Shape;583;g3491f11810a_2_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491f11810a_2_4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9" name="Google Shape;589;g3491f11810a_2_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491f11810a_2_52: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97" name="Google Shape;597;g3491f11810a_2_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491f11810a_2_59: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endParaRPr>
          </a:p>
          <a:p>
            <a:pPr marL="0" lvl="0" indent="0" algn="l" rtl="0">
              <a:lnSpc>
                <a:spcPct val="100000"/>
              </a:lnSpc>
              <a:spcBef>
                <a:spcPts val="0"/>
              </a:spcBef>
              <a:spcAft>
                <a:spcPts val="0"/>
              </a:spcAft>
              <a:buClr>
                <a:schemeClr val="dk1"/>
              </a:buClr>
              <a:buSzPts val="1200"/>
              <a:buFont typeface="Calibri"/>
              <a:buNone/>
            </a:pPr>
            <a:endParaRPr>
              <a:highlight>
                <a:srgbClr val="FFFF00"/>
              </a:highlight>
            </a:endParaRPr>
          </a:p>
        </p:txBody>
      </p:sp>
      <p:sp>
        <p:nvSpPr>
          <p:cNvPr id="605" name="Google Shape;605;g3491f11810a_2_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494e63e5a4_0_99: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2" name="Google Shape;612;g3494e63e5a4_0_9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491f11810a_2_10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3491f11810a_2_10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g3491f11810a_2_104: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127</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p5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Dohledatelnost komunikace a auditní stopa</a:t>
            </a:r>
          </a:p>
          <a:p>
            <a:r>
              <a:rPr lang="cs-CZ" dirty="0"/>
              <a:t>Další subjekty/kontroly – externí (AO, EÚD, NKÚ…) = samostatná evidence modul Kontrol, </a:t>
            </a:r>
            <a:r>
              <a:rPr lang="cs-CZ" dirty="0" err="1"/>
              <a:t>KnM</a:t>
            </a:r>
            <a:r>
              <a:rPr lang="cs-CZ" dirty="0"/>
              <a:t> + Interní kontroly – bez evidence v modulu Kontrol ze strany příjemce – avšak nezbytný popis v rámci příslušné ZoR</a:t>
            </a:r>
          </a:p>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13</a:t>
            </a:fld>
            <a:endParaRPr lang="cs-CZ"/>
          </a:p>
        </p:txBody>
      </p:sp>
    </p:spTree>
    <p:extLst>
      <p:ext uri="{BB962C8B-B14F-4D97-AF65-F5344CB8AC3E}">
        <p14:creationId xmlns:p14="http://schemas.microsoft.com/office/powerpoint/2010/main" val="36268949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494e63e5a4_0_108: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32" name="Google Shape;632;g3494e63e5a4_0_10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491f11810a_2_3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3491f11810a_2_33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g3491f11810a_2_332: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130</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491f11810a_2_325: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g3491f11810a_2_3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491f11810a_2_3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3491f11810a_2_34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endParaRPr/>
          </a:p>
        </p:txBody>
      </p:sp>
      <p:sp>
        <p:nvSpPr>
          <p:cNvPr id="652" name="Google Shape;652;g3491f11810a_2_34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132</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491f11810a_2_1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g3491f11810a_2_18: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491f11810a_0_2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3491f11810a_0_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491f11810a_0_2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69" name="Google Shape;669;g3491f11810a_0_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491f11810a_2_13: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3491f11810a_2_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B459-03D5-9EB8-2C85-057515E6811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6286718-0C01-31AE-3F3B-57C5963CD3D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EA2FB8C-B3CB-135E-4491-E07455133AF6}"/>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8E234E1A-3E48-AFF5-70D0-15AB152664BF}"/>
              </a:ext>
            </a:extLst>
          </p:cNvPr>
          <p:cNvSpPr>
            <a:spLocks noGrp="1"/>
          </p:cNvSpPr>
          <p:nvPr>
            <p:ph type="sldNum" sz="quarter" idx="5"/>
          </p:nvPr>
        </p:nvSpPr>
        <p:spPr/>
        <p:txBody>
          <a:bodyPr/>
          <a:lstStyle/>
          <a:p>
            <a:fld id="{DA2E69A8-08B8-4B1F-BBA9-43B1047FCFF6}" type="slidenum">
              <a:rPr lang="cs-CZ" smtClean="0"/>
              <a:t>137</a:t>
            </a:fld>
            <a:endParaRPr lang="cs-CZ"/>
          </a:p>
        </p:txBody>
      </p:sp>
    </p:spTree>
    <p:extLst>
      <p:ext uri="{BB962C8B-B14F-4D97-AF65-F5344CB8AC3E}">
        <p14:creationId xmlns:p14="http://schemas.microsoft.com/office/powerpoint/2010/main" val="22178678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0" i="0" u="none" strike="noStrike" baseline="0" dirty="0">
                <a:solidFill>
                  <a:srgbClr val="000000"/>
                </a:solidFill>
                <a:latin typeface="Calibri" panose="020F0502020204030204" pitchFamily="34" charset="0"/>
              </a:rPr>
              <a:t>První sledované období (1. </a:t>
            </a:r>
            <a:r>
              <a:rPr lang="cs-CZ" sz="1800" b="0" i="0" u="none" strike="noStrike" baseline="0" dirty="0" err="1">
                <a:solidFill>
                  <a:srgbClr val="000000"/>
                </a:solidFill>
                <a:latin typeface="Calibri" panose="020F0502020204030204" pitchFamily="34" charset="0"/>
              </a:rPr>
              <a:t>ZoR</a:t>
            </a:r>
            <a:r>
              <a:rPr lang="cs-CZ" sz="1800" b="0" i="0" u="none" strike="noStrike" baseline="0" dirty="0">
                <a:solidFill>
                  <a:srgbClr val="000000"/>
                </a:solidFill>
                <a:latin typeface="Calibri" panose="020F0502020204030204" pitchFamily="34" charset="0"/>
              </a:rPr>
              <a:t>) – období od skutečného data zahájení realizace projektu po dobu </a:t>
            </a:r>
            <a:r>
              <a:rPr lang="cs-CZ" sz="1800" b="1" i="0" u="none" strike="noStrike" baseline="0" dirty="0">
                <a:solidFill>
                  <a:srgbClr val="000000"/>
                </a:solidFill>
                <a:latin typeface="Calibri" panose="020F0502020204030204" pitchFamily="34" charset="0"/>
              </a:rPr>
              <a:t>4 měsíců od data vydání PA</a:t>
            </a:r>
            <a:r>
              <a:rPr lang="cs-CZ" sz="1800" b="0" i="0" u="none" strike="noStrike" baseline="0" dirty="0">
                <a:solidFill>
                  <a:srgbClr val="000000"/>
                </a:solidFill>
                <a:latin typeface="Calibri" panose="020F0502020204030204" pitchFamily="34" charset="0"/>
              </a:rPr>
              <a:t>/období od předpokládaného data zahájení realizace projektu po dobu </a:t>
            </a:r>
            <a:r>
              <a:rPr lang="cs-CZ" sz="1800" b="1" i="0" u="none" strike="noStrike" baseline="0" dirty="0">
                <a:solidFill>
                  <a:srgbClr val="000000"/>
                </a:solidFill>
                <a:latin typeface="Calibri" panose="020F0502020204030204" pitchFamily="34" charset="0"/>
              </a:rPr>
              <a:t>4 měsíců v případě, kdy je realizace projektu zahájena po datu vydání PA</a:t>
            </a:r>
            <a:r>
              <a:rPr lang="cs-CZ" sz="1800" b="0" i="0" u="none" strike="noStrike" baseline="0" dirty="0">
                <a:solidFill>
                  <a:srgbClr val="000000"/>
                </a:solidFill>
                <a:latin typeface="Calibri" panose="020F0502020204030204" pitchFamily="34" charset="0"/>
              </a:rPr>
              <a:t>. </a:t>
            </a:r>
          </a:p>
          <a:p>
            <a:r>
              <a:rPr lang="cs-CZ" sz="1800" b="0" i="0" u="none" strike="noStrike" baseline="0" dirty="0">
                <a:solidFill>
                  <a:srgbClr val="000000"/>
                </a:solidFill>
                <a:latin typeface="Calibri" panose="020F0502020204030204" pitchFamily="34" charset="0"/>
              </a:rPr>
              <a:t>Další sledované období (2. až n. </a:t>
            </a:r>
            <a:r>
              <a:rPr lang="cs-CZ" sz="1800" b="0" i="0" u="none" strike="noStrike" baseline="0" dirty="0" err="1">
                <a:solidFill>
                  <a:srgbClr val="000000"/>
                </a:solidFill>
                <a:latin typeface="Calibri" panose="020F0502020204030204" pitchFamily="34" charset="0"/>
              </a:rPr>
              <a:t>ZoR</a:t>
            </a:r>
            <a:r>
              <a:rPr lang="cs-CZ" sz="1800" b="0" i="0" u="none" strike="noStrike" baseline="0" dirty="0">
                <a:solidFill>
                  <a:srgbClr val="000000"/>
                </a:solidFill>
                <a:latin typeface="Calibri" panose="020F0502020204030204" pitchFamily="34" charset="0"/>
              </a:rPr>
              <a:t>) – období od konce předchozího sledovaného období po dobu </a:t>
            </a:r>
            <a:r>
              <a:rPr lang="cs-CZ" sz="1800" b="1" i="0" u="none" strike="noStrike" baseline="0" dirty="0">
                <a:solidFill>
                  <a:srgbClr val="000000"/>
                </a:solidFill>
                <a:latin typeface="Calibri" panose="020F0502020204030204" pitchFamily="34" charset="0"/>
              </a:rPr>
              <a:t>6 měsíců</a:t>
            </a:r>
            <a:r>
              <a:rPr lang="cs-CZ" sz="1800" b="0" i="0" u="none" strike="noStrike" baseline="0" dirty="0">
                <a:solidFill>
                  <a:srgbClr val="000000"/>
                </a:solidFill>
                <a:latin typeface="Calibri" panose="020F0502020204030204" pitchFamily="34" charset="0"/>
              </a:rPr>
              <a:t>. </a:t>
            </a:r>
          </a:p>
          <a:p>
            <a:r>
              <a:rPr lang="cs-CZ" sz="1800" b="0" i="0" u="none" strike="noStrike" baseline="0" dirty="0">
                <a:solidFill>
                  <a:srgbClr val="000000"/>
                </a:solidFill>
                <a:latin typeface="Calibri" panose="020F0502020204030204" pitchFamily="34" charset="0"/>
              </a:rPr>
              <a:t>Poslední sledované období (Závěrečná </a:t>
            </a:r>
            <a:r>
              <a:rPr lang="cs-CZ" sz="1800" b="0" i="0" u="none" strike="noStrike" baseline="0" dirty="0" err="1">
                <a:solidFill>
                  <a:srgbClr val="000000"/>
                </a:solidFill>
                <a:latin typeface="Calibri" panose="020F0502020204030204" pitchFamily="34" charset="0"/>
              </a:rPr>
              <a:t>ZoR</a:t>
            </a:r>
            <a:r>
              <a:rPr lang="cs-CZ" sz="1800" b="0" i="0" u="none" strike="noStrike" baseline="0" dirty="0">
                <a:solidFill>
                  <a:srgbClr val="000000"/>
                </a:solidFill>
                <a:latin typeface="Calibri" panose="020F0502020204030204" pitchFamily="34" charset="0"/>
              </a:rPr>
              <a:t>, dále jen „</a:t>
            </a:r>
            <a:r>
              <a:rPr lang="cs-CZ" sz="1800" b="0" i="0" u="none" strike="noStrike" baseline="0" dirty="0" err="1">
                <a:solidFill>
                  <a:srgbClr val="000000"/>
                </a:solidFill>
                <a:latin typeface="Calibri" panose="020F0502020204030204" pitchFamily="34" charset="0"/>
              </a:rPr>
              <a:t>ZZoR</a:t>
            </a:r>
            <a:r>
              <a:rPr lang="cs-CZ" sz="1800" b="0" i="0" u="none" strike="noStrike" baseline="0" dirty="0">
                <a:solidFill>
                  <a:srgbClr val="000000"/>
                </a:solidFill>
                <a:latin typeface="Calibri" panose="020F0502020204030204" pitchFamily="34" charset="0"/>
              </a:rPr>
              <a:t>“) – období od konce předposledního sledovaného období do data ukončení realizace projektu. </a:t>
            </a:r>
          </a:p>
          <a:p>
            <a:endParaRPr lang="cs-CZ" sz="1800" b="0" i="0" u="none" strike="noStrike" baseline="0" dirty="0">
              <a:solidFill>
                <a:srgbClr val="000000"/>
              </a:solidFill>
              <a:latin typeface="Calibri" panose="020F0502020204030204" pitchFamily="34" charset="0"/>
            </a:endParaRPr>
          </a:p>
          <a:p>
            <a:endParaRPr lang="cs-CZ" sz="1800" b="0" i="0" u="none" strike="noStrike" baseline="0" dirty="0">
              <a:solidFill>
                <a:srgbClr val="000000"/>
              </a:solidFill>
              <a:latin typeface="Calibri" panose="020F0502020204030204" pitchFamily="34" charset="0"/>
            </a:endParaRPr>
          </a:p>
          <a:p>
            <a:endParaRPr lang="cs-CZ" sz="1800" b="0" i="0" u="none" strike="noStrike" baseline="0" dirty="0">
              <a:solidFill>
                <a:srgbClr val="000000"/>
              </a:solidFill>
              <a:latin typeface="Calibri" panose="020F0502020204030204" pitchFamily="34" charset="0"/>
            </a:endParaRPr>
          </a:p>
          <a:p>
            <a:endParaRPr lang="cs-CZ" sz="1800" b="0" i="0" u="none" strike="noStrike" baseline="0" dirty="0">
              <a:solidFill>
                <a:srgbClr val="000000"/>
              </a:solidFill>
              <a:latin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139</a:t>
            </a:fld>
            <a:endParaRPr lang="cs-CZ"/>
          </a:p>
        </p:txBody>
      </p:sp>
    </p:spTree>
    <p:extLst>
      <p:ext uri="{BB962C8B-B14F-4D97-AF65-F5344CB8AC3E}">
        <p14:creationId xmlns:p14="http://schemas.microsoft.com/office/powerpoint/2010/main" val="2851967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147FC-20D5-F5B0-E940-15FEE6668E8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9BDF04B-E784-F309-FF6B-B95D6447197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DE197F4-7B6C-575B-00E0-84F84A1C1AD0}"/>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8AEBAB51-43B3-AD6D-730A-27D820FEE951}"/>
              </a:ext>
            </a:extLst>
          </p:cNvPr>
          <p:cNvSpPr>
            <a:spLocks noGrp="1"/>
          </p:cNvSpPr>
          <p:nvPr>
            <p:ph type="sldNum" sz="quarter" idx="5"/>
          </p:nvPr>
        </p:nvSpPr>
        <p:spPr/>
        <p:txBody>
          <a:bodyPr/>
          <a:lstStyle/>
          <a:p>
            <a:fld id="{DA2E69A8-08B8-4B1F-BBA9-43B1047FCFF6}" type="slidenum">
              <a:rPr lang="cs-CZ" smtClean="0"/>
              <a:t>14</a:t>
            </a:fld>
            <a:endParaRPr lang="cs-CZ"/>
          </a:p>
        </p:txBody>
      </p:sp>
    </p:spTree>
    <p:extLst>
      <p:ext uri="{BB962C8B-B14F-4D97-AF65-F5344CB8AC3E}">
        <p14:creationId xmlns:p14="http://schemas.microsoft.com/office/powerpoint/2010/main" val="7509689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140</a:t>
            </a:fld>
            <a:endParaRPr lang="cs-CZ"/>
          </a:p>
        </p:txBody>
      </p:sp>
    </p:spTree>
    <p:extLst>
      <p:ext uri="{BB962C8B-B14F-4D97-AF65-F5344CB8AC3E}">
        <p14:creationId xmlns:p14="http://schemas.microsoft.com/office/powerpoint/2010/main" val="20724183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9D40-40A3-32A3-1155-28BE31BC755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D5AE0D2-D5CF-1CD4-5CBE-C63C466A365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48098A6-241D-77F3-0193-CA1CBF58CDCA}"/>
              </a:ext>
            </a:extLst>
          </p:cNvPr>
          <p:cNvSpPr>
            <a:spLocks noGrp="1"/>
          </p:cNvSpPr>
          <p:nvPr>
            <p:ph type="body" idx="1"/>
          </p:nvPr>
        </p:nvSpPr>
        <p:spPr/>
        <p:txBody>
          <a:bodyPr/>
          <a:lstStyle/>
          <a:p>
            <a:r>
              <a:rPr lang="cs-CZ" dirty="0"/>
              <a:t>Informace k vlastnické struktuře lze uvádět kromě Popisu realizace také např. v KA Řízení projektu. Je vhodné si zvolit pro všechny </a:t>
            </a:r>
            <a:r>
              <a:rPr lang="cs-CZ" dirty="0" err="1"/>
              <a:t>ZoR</a:t>
            </a:r>
            <a:r>
              <a:rPr lang="cs-CZ" dirty="0"/>
              <a:t> stejně.</a:t>
            </a:r>
          </a:p>
        </p:txBody>
      </p:sp>
      <p:sp>
        <p:nvSpPr>
          <p:cNvPr id="4" name="Zástupný symbol pro číslo snímku 3">
            <a:extLst>
              <a:ext uri="{FF2B5EF4-FFF2-40B4-BE49-F238E27FC236}">
                <a16:creationId xmlns:a16="http://schemas.microsoft.com/office/drawing/2014/main" id="{A6B7945E-727B-B3C3-5975-F66F71CBDCDA}"/>
              </a:ext>
            </a:extLst>
          </p:cNvPr>
          <p:cNvSpPr>
            <a:spLocks noGrp="1"/>
          </p:cNvSpPr>
          <p:nvPr>
            <p:ph type="sldNum" sz="quarter" idx="5"/>
          </p:nvPr>
        </p:nvSpPr>
        <p:spPr/>
        <p:txBody>
          <a:bodyPr/>
          <a:lstStyle/>
          <a:p>
            <a:fld id="{FD598651-39A5-4216-8F83-69418DFA55C2}" type="slidenum">
              <a:rPr lang="cs-CZ" smtClean="0"/>
              <a:t>141</a:t>
            </a:fld>
            <a:endParaRPr lang="cs-CZ"/>
          </a:p>
        </p:txBody>
      </p:sp>
    </p:spTree>
    <p:extLst>
      <p:ext uri="{BB962C8B-B14F-4D97-AF65-F5344CB8AC3E}">
        <p14:creationId xmlns:p14="http://schemas.microsoft.com/office/powerpoint/2010/main" val="35519496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142</a:t>
            </a:fld>
            <a:endParaRPr lang="cs-CZ"/>
          </a:p>
        </p:txBody>
      </p:sp>
    </p:spTree>
    <p:extLst>
      <p:ext uri="{BB962C8B-B14F-4D97-AF65-F5344CB8AC3E}">
        <p14:creationId xmlns:p14="http://schemas.microsoft.com/office/powerpoint/2010/main" val="6796447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7A210-6C25-3133-A69B-DDE9450862A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F2B44AE-5F32-8409-44A2-4D7813DACED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7F8306A-AE78-4ED3-832C-048BD3838732}"/>
              </a:ext>
            </a:extLst>
          </p:cNvPr>
          <p:cNvSpPr>
            <a:spLocks noGrp="1"/>
          </p:cNvSpPr>
          <p:nvPr>
            <p:ph type="body" idx="1"/>
          </p:nvPr>
        </p:nvSpPr>
        <p:spPr/>
        <p:txBody>
          <a:bodyPr/>
          <a:lstStyle/>
          <a:p>
            <a:r>
              <a:rPr lang="cs-CZ" dirty="0"/>
              <a:t>Změna v harmonogramu KA – dřívější zahájení / ukončení KA: příjemce informuje v popisu jednotlivých KA, kterých se to týká.</a:t>
            </a:r>
          </a:p>
        </p:txBody>
      </p:sp>
      <p:sp>
        <p:nvSpPr>
          <p:cNvPr id="4" name="Zástupný symbol pro číslo snímku 3">
            <a:extLst>
              <a:ext uri="{FF2B5EF4-FFF2-40B4-BE49-F238E27FC236}">
                <a16:creationId xmlns:a16="http://schemas.microsoft.com/office/drawing/2014/main" id="{30B4C3EB-4E9D-8D4A-8670-015CD46AB7F6}"/>
              </a:ext>
            </a:extLst>
          </p:cNvPr>
          <p:cNvSpPr>
            <a:spLocks noGrp="1"/>
          </p:cNvSpPr>
          <p:nvPr>
            <p:ph type="sldNum" sz="quarter" idx="5"/>
          </p:nvPr>
        </p:nvSpPr>
        <p:spPr/>
        <p:txBody>
          <a:bodyPr/>
          <a:lstStyle/>
          <a:p>
            <a:fld id="{FD598651-39A5-4216-8F83-69418DFA55C2}" type="slidenum">
              <a:rPr lang="cs-CZ" smtClean="0"/>
              <a:t>143</a:t>
            </a:fld>
            <a:endParaRPr lang="cs-CZ"/>
          </a:p>
        </p:txBody>
      </p:sp>
    </p:spTree>
    <p:extLst>
      <p:ext uri="{BB962C8B-B14F-4D97-AF65-F5344CB8AC3E}">
        <p14:creationId xmlns:p14="http://schemas.microsoft.com/office/powerpoint/2010/main" val="30550123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obrazovce Indikátory je uveden přehled všech indikátorů projektu, ke kterým se příjemce zavázal. Do </a:t>
            </a:r>
            <a:r>
              <a:rPr lang="cs-CZ" dirty="0" err="1"/>
              <a:t>ZoR</a:t>
            </a:r>
            <a:r>
              <a:rPr lang="cs-CZ" dirty="0"/>
              <a:t> se vybírají ty indikátory, u kterých se v daném monitorovacím období vykazuje přírůstek.</a:t>
            </a:r>
          </a:p>
          <a:p>
            <a:r>
              <a:rPr lang="cs-CZ" dirty="0"/>
              <a:t>Způsob / pravidla pro vykazování jednotlivých indikátorů uvedeny v tabulce indikátorů v kapitole 7.8 SPpŽP.</a:t>
            </a:r>
          </a:p>
          <a:p>
            <a:r>
              <a:rPr lang="cs-CZ" dirty="0"/>
              <a:t>Ke každému vykázanému indikátoru je </a:t>
            </a:r>
            <a:r>
              <a:rPr lang="cs-CZ" sz="1800" b="0" i="0" u="none" strike="noStrike" baseline="0" dirty="0">
                <a:solidFill>
                  <a:srgbClr val="000000"/>
                </a:solidFill>
                <a:latin typeface="Calibri" panose="020F0502020204030204" pitchFamily="34" charset="0"/>
              </a:rPr>
              <a:t>povinné vyplnit pole Komentář, kde se popisuje způsob dosažení vykázané hodnoty.</a:t>
            </a:r>
          </a:p>
          <a:p>
            <a:r>
              <a:rPr lang="cs-CZ" sz="1800" b="0" i="0" u="none" strike="noStrike" baseline="0" dirty="0">
                <a:solidFill>
                  <a:srgbClr val="000000"/>
                </a:solidFill>
                <a:latin typeface="Calibri" panose="020F0502020204030204" pitchFamily="34" charset="0"/>
              </a:rPr>
              <a:t>Podklady k vykázaným hodnotám indikátorů – Soupiska pro vykazování indikátorů, dokumenty dle typu indikátoru.</a:t>
            </a:r>
            <a:endParaRPr lang="cs-CZ" dirty="0"/>
          </a:p>
          <a:p>
            <a:endParaRPr lang="cs-CZ" dirty="0"/>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144</a:t>
            </a:fld>
            <a:endParaRPr lang="cs-CZ"/>
          </a:p>
        </p:txBody>
      </p:sp>
    </p:spTree>
    <p:extLst>
      <p:ext uri="{BB962C8B-B14F-4D97-AF65-F5344CB8AC3E}">
        <p14:creationId xmlns:p14="http://schemas.microsoft.com/office/powerpoint/2010/main" val="26048948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145</a:t>
            </a:fld>
            <a:endParaRPr lang="cs-CZ"/>
          </a:p>
        </p:txBody>
      </p:sp>
    </p:spTree>
    <p:extLst>
      <p:ext uri="{BB962C8B-B14F-4D97-AF65-F5344CB8AC3E}">
        <p14:creationId xmlns:p14="http://schemas.microsoft.com/office/powerpoint/2010/main" val="30462901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146</a:t>
            </a:fld>
            <a:endParaRPr lang="cs-CZ"/>
          </a:p>
        </p:txBody>
      </p:sp>
    </p:spTree>
    <p:extLst>
      <p:ext uri="{BB962C8B-B14F-4D97-AF65-F5344CB8AC3E}">
        <p14:creationId xmlns:p14="http://schemas.microsoft.com/office/powerpoint/2010/main" val="9238231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147</a:t>
            </a:fld>
            <a:endParaRPr lang="cs-CZ"/>
          </a:p>
        </p:txBody>
      </p:sp>
    </p:spTree>
    <p:extLst>
      <p:ext uri="{BB962C8B-B14F-4D97-AF65-F5344CB8AC3E}">
        <p14:creationId xmlns:p14="http://schemas.microsoft.com/office/powerpoint/2010/main" val="6986183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148</a:t>
            </a:fld>
            <a:endParaRPr lang="cs-CZ"/>
          </a:p>
        </p:txBody>
      </p:sp>
    </p:spTree>
    <p:extLst>
      <p:ext uri="{BB962C8B-B14F-4D97-AF65-F5344CB8AC3E}">
        <p14:creationId xmlns:p14="http://schemas.microsoft.com/office/powerpoint/2010/main" val="11336051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149</a:t>
            </a:fld>
            <a:endParaRPr lang="cs-CZ"/>
          </a:p>
        </p:txBody>
      </p:sp>
    </p:spTree>
    <p:extLst>
      <p:ext uri="{BB962C8B-B14F-4D97-AF65-F5344CB8AC3E}">
        <p14:creationId xmlns:p14="http://schemas.microsoft.com/office/powerpoint/2010/main" val="78537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Cílovou skupinou tedy nejsou např. studenti středních škol apod. (KA 6 Zapojení zástupců aplikační sféry do výuky)</a:t>
            </a:r>
          </a:p>
        </p:txBody>
      </p:sp>
      <p:sp>
        <p:nvSpPr>
          <p:cNvPr id="4" name="Zástupný symbol pro číslo snímku 3"/>
          <p:cNvSpPr>
            <a:spLocks noGrp="1"/>
          </p:cNvSpPr>
          <p:nvPr>
            <p:ph type="sldNum" sz="quarter" idx="5"/>
          </p:nvPr>
        </p:nvSpPr>
        <p:spPr/>
        <p:txBody>
          <a:bodyPr/>
          <a:lstStyle/>
          <a:p>
            <a:fld id="{B2802C7F-F163-45EA-9998-CB8201C3295D}" type="slidenum">
              <a:rPr lang="cs-CZ" smtClean="0"/>
              <a:t>19</a:t>
            </a:fld>
            <a:endParaRPr lang="cs-CZ"/>
          </a:p>
        </p:txBody>
      </p:sp>
    </p:spTree>
    <p:extLst>
      <p:ext uri="{BB962C8B-B14F-4D97-AF65-F5344CB8AC3E}">
        <p14:creationId xmlns:p14="http://schemas.microsoft.com/office/powerpoint/2010/main" val="42167061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baseline="0" dirty="0">
                <a:solidFill>
                  <a:srgbClr val="000000"/>
                </a:solidFill>
                <a:latin typeface="Calibri" panose="020F0502020204030204" pitchFamily="34" charset="0"/>
              </a:rPr>
              <a:t>V případě existence indikátorů 244 001 a 244 011 na projektu příjemce informuje v rámci Zpráv o realizaci, zda již byly konkrétní subjekty podpořeny. </a:t>
            </a:r>
          </a:p>
          <a:p>
            <a:r>
              <a:rPr lang="cs-CZ" sz="1200" b="0" i="0" u="none" strike="noStrike" baseline="0" dirty="0">
                <a:solidFill>
                  <a:srgbClr val="000000"/>
                </a:solidFill>
                <a:latin typeface="Calibri" panose="020F0502020204030204" pitchFamily="34" charset="0"/>
              </a:rPr>
              <a:t>Při vykázání dosažené hodnoty indikátoru v rámci </a:t>
            </a:r>
            <a:r>
              <a:rPr lang="cs-CZ" sz="1200" b="0" i="0" u="none" strike="noStrike" baseline="0" dirty="0" err="1">
                <a:solidFill>
                  <a:srgbClr val="000000"/>
                </a:solidFill>
                <a:latin typeface="Calibri" panose="020F0502020204030204" pitchFamily="34" charset="0"/>
              </a:rPr>
              <a:t>ZoR</a:t>
            </a:r>
            <a:r>
              <a:rPr lang="cs-CZ" sz="1200" b="0" i="0" u="none" strike="noStrike" baseline="0" dirty="0">
                <a:solidFill>
                  <a:srgbClr val="000000"/>
                </a:solidFill>
                <a:latin typeface="Calibri" panose="020F0502020204030204" pitchFamily="34" charset="0"/>
              </a:rPr>
              <a:t> zároveň zaškrtává v detailu obrazovky Podpořené subjekty </a:t>
            </a:r>
            <a:r>
              <a:rPr lang="cs-CZ" sz="1200" b="0" i="0" u="none" strike="noStrike" baseline="0" dirty="0" err="1">
                <a:solidFill>
                  <a:srgbClr val="000000"/>
                </a:solidFill>
                <a:latin typeface="Calibri" panose="020F0502020204030204" pitchFamily="34" charset="0"/>
              </a:rPr>
              <a:t>check</a:t>
            </a:r>
            <a:r>
              <a:rPr lang="cs-CZ" sz="1200" b="0" i="0" u="none" strike="noStrike" baseline="0" dirty="0">
                <a:solidFill>
                  <a:srgbClr val="000000"/>
                </a:solidFill>
                <a:latin typeface="Calibri" panose="020F0502020204030204" pitchFamily="34" charset="0"/>
              </a:rPr>
              <a:t> „Podpořeno“ u příslušných IČO, a to dle reálného stavu (tzn. dosažená hodnota indikátoru na </a:t>
            </a:r>
            <a:r>
              <a:rPr lang="cs-CZ" sz="1200" b="0" i="0" u="none" strike="noStrike" baseline="0" dirty="0" err="1">
                <a:solidFill>
                  <a:srgbClr val="000000"/>
                </a:solidFill>
                <a:latin typeface="Calibri" panose="020F0502020204030204" pitchFamily="34" charset="0"/>
              </a:rPr>
              <a:t>ZoR</a:t>
            </a:r>
            <a:r>
              <a:rPr lang="cs-CZ" sz="1200" b="0" i="0" u="none" strike="noStrike" baseline="0" dirty="0">
                <a:solidFill>
                  <a:srgbClr val="000000"/>
                </a:solidFill>
                <a:latin typeface="Calibri" panose="020F0502020204030204" pitchFamily="34" charset="0"/>
              </a:rPr>
              <a:t> a zaškrtnuté </a:t>
            </a:r>
            <a:r>
              <a:rPr lang="cs-CZ" sz="1200" b="0" i="0" u="none" strike="noStrike" baseline="0" dirty="0" err="1">
                <a:solidFill>
                  <a:srgbClr val="000000"/>
                </a:solidFill>
                <a:latin typeface="Calibri" panose="020F0502020204030204" pitchFamily="34" charset="0"/>
              </a:rPr>
              <a:t>checky</a:t>
            </a:r>
            <a:r>
              <a:rPr lang="cs-CZ" sz="1200" b="0" i="0" u="none" strike="noStrike" baseline="0" dirty="0">
                <a:solidFill>
                  <a:srgbClr val="000000"/>
                </a:solidFill>
                <a:latin typeface="Calibri" panose="020F0502020204030204" pitchFamily="34" charset="0"/>
              </a:rPr>
              <a:t> IČO jsou na projektu v souladu). </a:t>
            </a:r>
          </a:p>
          <a:p>
            <a:r>
              <a:rPr lang="cs-CZ" sz="1200" b="0" i="0" u="none" strike="noStrike" baseline="0" dirty="0">
                <a:solidFill>
                  <a:srgbClr val="000000"/>
                </a:solidFill>
                <a:latin typeface="Calibri" panose="020F0502020204030204" pitchFamily="34" charset="0"/>
              </a:rPr>
              <a:t>Také je třeba doplnit co nejdříve na projekt všechny chybějící subjekty (zadávání IČO na obrazovku Podpořené subjekty pod příslušné indikátory, bez ohledu na jejich aktuální vykazování jako podpořené). </a:t>
            </a:r>
            <a:endParaRPr lang="cs-CZ" sz="1400" dirty="0"/>
          </a:p>
          <a:p>
            <a:endParaRPr lang="cs-CZ" dirty="0"/>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150</a:t>
            </a:fld>
            <a:endParaRPr lang="cs-CZ"/>
          </a:p>
        </p:txBody>
      </p:sp>
    </p:spTree>
    <p:extLst>
      <p:ext uri="{BB962C8B-B14F-4D97-AF65-F5344CB8AC3E}">
        <p14:creationId xmlns:p14="http://schemas.microsoft.com/office/powerpoint/2010/main" val="5396568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151</a:t>
            </a:fld>
            <a:endParaRPr lang="cs-CZ"/>
          </a:p>
        </p:txBody>
      </p:sp>
    </p:spTree>
    <p:extLst>
      <p:ext uri="{BB962C8B-B14F-4D97-AF65-F5344CB8AC3E}">
        <p14:creationId xmlns:p14="http://schemas.microsoft.com/office/powerpoint/2010/main" val="20973394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152</a:t>
            </a:fld>
            <a:endParaRPr lang="cs-CZ"/>
          </a:p>
        </p:txBody>
      </p:sp>
    </p:spTree>
    <p:extLst>
      <p:ext uri="{BB962C8B-B14F-4D97-AF65-F5344CB8AC3E}">
        <p14:creationId xmlns:p14="http://schemas.microsoft.com/office/powerpoint/2010/main" val="22725913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153</a:t>
            </a:fld>
            <a:endParaRPr lang="cs-CZ"/>
          </a:p>
        </p:txBody>
      </p:sp>
    </p:spTree>
    <p:extLst>
      <p:ext uri="{BB962C8B-B14F-4D97-AF65-F5344CB8AC3E}">
        <p14:creationId xmlns:p14="http://schemas.microsoft.com/office/powerpoint/2010/main" val="7333504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154</a:t>
            </a:fld>
            <a:endParaRPr lang="cs-CZ"/>
          </a:p>
        </p:txBody>
      </p:sp>
    </p:spTree>
    <p:extLst>
      <p:ext uri="{BB962C8B-B14F-4D97-AF65-F5344CB8AC3E}">
        <p14:creationId xmlns:p14="http://schemas.microsoft.com/office/powerpoint/2010/main" val="37188141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155</a:t>
            </a:fld>
            <a:endParaRPr lang="cs-CZ"/>
          </a:p>
        </p:txBody>
      </p:sp>
    </p:spTree>
    <p:extLst>
      <p:ext uri="{BB962C8B-B14F-4D97-AF65-F5344CB8AC3E}">
        <p14:creationId xmlns:p14="http://schemas.microsoft.com/office/powerpoint/2010/main" val="723229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47958">
              <a:defRPr/>
            </a:pPr>
            <a:r>
              <a:rPr lang="cs-CZ" sz="1200" dirty="0">
                <a:solidFill>
                  <a:srgbClr val="000000"/>
                </a:solidFill>
                <a:latin typeface="Calibri" panose="020F0502020204030204" pitchFamily="34" charset="0"/>
              </a:rPr>
              <a:t>Plakát A3 - operace podporované z EFRR a Fondu soudržnosti, u nichž celkové výdaje nepřesahují 500 000 EUR (plakát nebo elektronické zobrazovací zařízení o projektu A3)</a:t>
            </a:r>
          </a:p>
          <a:p>
            <a:pPr defTabSz="947958">
              <a:defRPr/>
            </a:pPr>
            <a:r>
              <a:rPr lang="cs-CZ" sz="1200" dirty="0">
                <a:solidFill>
                  <a:srgbClr val="000000"/>
                </a:solidFill>
                <a:latin typeface="Calibri" panose="020F0502020204030204" pitchFamily="34" charset="0"/>
              </a:rPr>
              <a:t>- povinnost splnění  výše uvedeného (tj. zveřejnění informace na sociální síti se dokládá předložením například printscreenu daného příspěvku nebo podobného formátu dokládajícího plnění), z doloženého musí být patrné na které sociální síti a kdy byla informace zveřejněna vč. obsahu sdělení</a:t>
            </a:r>
          </a:p>
          <a:p>
            <a:pPr defTabSz="947958">
              <a:defRPr/>
            </a:pPr>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156</a:t>
            </a:fld>
            <a:endParaRPr lang="cs-CZ"/>
          </a:p>
        </p:txBody>
      </p:sp>
    </p:spTree>
    <p:extLst>
      <p:ext uri="{BB962C8B-B14F-4D97-AF65-F5344CB8AC3E}">
        <p14:creationId xmlns:p14="http://schemas.microsoft.com/office/powerpoint/2010/main" val="42367185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157</a:t>
            </a:fld>
            <a:endParaRPr lang="cs-CZ"/>
          </a:p>
        </p:txBody>
      </p:sp>
    </p:spTree>
    <p:extLst>
      <p:ext uri="{BB962C8B-B14F-4D97-AF65-F5344CB8AC3E}">
        <p14:creationId xmlns:p14="http://schemas.microsoft.com/office/powerpoint/2010/main" val="15223915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158</a:t>
            </a:fld>
            <a:endParaRPr lang="cs-CZ"/>
          </a:p>
        </p:txBody>
      </p:sp>
    </p:spTree>
    <p:extLst>
      <p:ext uri="{BB962C8B-B14F-4D97-AF65-F5344CB8AC3E}">
        <p14:creationId xmlns:p14="http://schemas.microsoft.com/office/powerpoint/2010/main" val="13314572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Příloha Realizační tým není oproti OP VVV povinnou přílohou </a:t>
            </a:r>
            <a:r>
              <a:rPr lang="cs-CZ" dirty="0" err="1"/>
              <a:t>ZoR</a:t>
            </a:r>
            <a:endParaRPr lang="cs-CZ" dirty="0"/>
          </a:p>
          <a:p>
            <a:r>
              <a:rPr lang="cs-CZ" dirty="0"/>
              <a:t>- Aktualizace Studie proveditelnosti (prostřednictvím </a:t>
            </a:r>
            <a:r>
              <a:rPr lang="cs-CZ" dirty="0" err="1"/>
              <a:t>ŽoZ</a:t>
            </a:r>
            <a:r>
              <a:rPr lang="cs-CZ" dirty="0"/>
              <a:t>) není povinná (např. aktualizace tabulek personálního obsazení. odborného týmu); je vyžadována při změně investičního vybavení, které je v SP specifikováno</a:t>
            </a:r>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159</a:t>
            </a:fld>
            <a:endParaRPr lang="cs-CZ"/>
          </a:p>
        </p:txBody>
      </p:sp>
    </p:spTree>
    <p:extLst>
      <p:ext uri="{BB962C8B-B14F-4D97-AF65-F5344CB8AC3E}">
        <p14:creationId xmlns:p14="http://schemas.microsoft.com/office/powerpoint/2010/main" val="138261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Vychází z rozlišení základního výzkumu na </a:t>
            </a:r>
            <a:r>
              <a:rPr lang="cs-CZ" b="1" dirty="0"/>
              <a:t>badatelský výzkum </a:t>
            </a:r>
            <a:r>
              <a:rPr lang="cs-CZ" dirty="0"/>
              <a:t>(experimentální nebo teoretické práce, které jsou v prvé řadě zaměřeny na získávání nových poznatků o nejzákladnějších příčinách jevů a pozorovatelných skutečností, aniž by se však zabývaly otázkami užití a vyžití těchto poznatků) a </a:t>
            </a:r>
            <a:r>
              <a:rPr lang="cs-CZ" b="1" dirty="0"/>
              <a:t>cílený/orientovaný výzkum </a:t>
            </a:r>
            <a:r>
              <a:rPr lang="cs-CZ" dirty="0"/>
              <a:t>(experimentální a teoretické práce k získání nových poznatků, ale zcela jednoznačně zaměřených na specifické, konkrétní předem stanovené cíle využití)</a:t>
            </a:r>
          </a:p>
          <a:p>
            <a:endParaRPr lang="cs-CZ" dirty="0"/>
          </a:p>
          <a:p>
            <a:r>
              <a:rPr lang="cs-CZ" sz="1200" b="1" i="0" u="none" strike="noStrike" baseline="0" dirty="0">
                <a:solidFill>
                  <a:srgbClr val="000000"/>
                </a:solidFill>
                <a:latin typeface="Calibri" panose="020F0502020204030204" pitchFamily="34" charset="0"/>
              </a:rPr>
              <a:t>Průmyslový výzkum </a:t>
            </a:r>
            <a:endParaRPr lang="cs-CZ" sz="1200" b="0" i="0" u="none" strike="noStrike" baseline="0" dirty="0">
              <a:solidFill>
                <a:srgbClr val="000000"/>
              </a:solidFill>
              <a:latin typeface="Calibri" panose="020F0502020204030204" pitchFamily="34" charset="0"/>
            </a:endParaRPr>
          </a:p>
          <a:p>
            <a:r>
              <a:rPr lang="cs-CZ" sz="1200" b="0" i="0" u="none" strike="noStrike" baseline="0" dirty="0">
                <a:solidFill>
                  <a:srgbClr val="000000"/>
                </a:solidFill>
                <a:latin typeface="Calibri" panose="020F0502020204030204" pitchFamily="34" charset="0"/>
              </a:rPr>
              <a:t>Plánovaný výzkum nebo kritické šetření zaměřené na získání nových poznatků a dovedností pro vývoj nových výrobků, postupů nebo služeb nebo k podstatnému zdokonalení stávajících výrobků, postupů nebo služeb, včetně digitálních produktů, procesů nebo služeb, v jakékoli oblasti, technologii, průmyslovém či jiném odvětví (mj. včetně digitálních odvětví a technologií, jako je </a:t>
            </a:r>
            <a:r>
              <a:rPr lang="cs-CZ" sz="1200" b="0" i="0" u="none" strike="noStrike" baseline="0" dirty="0" err="1">
                <a:solidFill>
                  <a:srgbClr val="000000"/>
                </a:solidFill>
                <a:latin typeface="Calibri" panose="020F0502020204030204" pitchFamily="34" charset="0"/>
              </a:rPr>
              <a:t>superpočítání</a:t>
            </a:r>
            <a:r>
              <a:rPr lang="cs-CZ" sz="1200" b="0" i="0" u="none" strike="noStrike" baseline="0" dirty="0">
                <a:solidFill>
                  <a:srgbClr val="000000"/>
                </a:solidFill>
                <a:latin typeface="Calibri" panose="020F0502020204030204" pitchFamily="34" charset="0"/>
              </a:rPr>
              <a:t>, kvantové technologie, technologie blockchain, umělá inteligence, kybernetická bezpečnost, data velkého objemu a technologie cloud </a:t>
            </a:r>
            <a:r>
              <a:rPr lang="cs-CZ" sz="1200" b="0" i="0" u="none" strike="noStrike" baseline="0" dirty="0" err="1">
                <a:solidFill>
                  <a:srgbClr val="000000"/>
                </a:solidFill>
                <a:latin typeface="Calibri" panose="020F0502020204030204" pitchFamily="34" charset="0"/>
              </a:rPr>
              <a:t>computingu</a:t>
            </a:r>
            <a:r>
              <a:rPr lang="cs-CZ" sz="1200" b="0" i="0" u="none" strike="noStrike" baseline="0" dirty="0">
                <a:solidFill>
                  <a:srgbClr val="000000"/>
                </a:solidFill>
                <a:latin typeface="Calibri" panose="020F0502020204030204" pitchFamily="34" charset="0"/>
              </a:rPr>
              <a:t>). Zahrnuje vytváření dílčích částí složitých systémů a může zahrnovat výrobu prototypů v laboratorním prostředí nebo v prostředí se simulovaným rozhraním se stávajícími systémy a rovněž výrobu pilotních linek, je-li to nezbytné pro průmyslový výzkum, a zejména pro obecné ověřování technologie. </a:t>
            </a:r>
            <a:endParaRPr lang="cs-CZ" dirty="0"/>
          </a:p>
          <a:p>
            <a:endParaRPr lang="cs-CZ" dirty="0"/>
          </a:p>
        </p:txBody>
      </p:sp>
      <p:sp>
        <p:nvSpPr>
          <p:cNvPr id="4" name="Zástupný symbol pro číslo snímku 3"/>
          <p:cNvSpPr>
            <a:spLocks noGrp="1"/>
          </p:cNvSpPr>
          <p:nvPr>
            <p:ph type="sldNum" sz="quarter" idx="5"/>
          </p:nvPr>
        </p:nvSpPr>
        <p:spPr/>
        <p:txBody>
          <a:bodyPr/>
          <a:lstStyle/>
          <a:p>
            <a:fld id="{B2802C7F-F163-45EA-9998-CB8201C3295D}" type="slidenum">
              <a:rPr lang="cs-CZ" smtClean="0"/>
              <a:t>22</a:t>
            </a:fld>
            <a:endParaRPr lang="cs-CZ"/>
          </a:p>
        </p:txBody>
      </p:sp>
    </p:spTree>
    <p:extLst>
      <p:ext uri="{BB962C8B-B14F-4D97-AF65-F5344CB8AC3E}">
        <p14:creationId xmlns:p14="http://schemas.microsoft.com/office/powerpoint/2010/main" val="28969345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160</a:t>
            </a:fld>
            <a:endParaRPr lang="cs-CZ"/>
          </a:p>
        </p:txBody>
      </p:sp>
    </p:spTree>
    <p:extLst>
      <p:ext uri="{BB962C8B-B14F-4D97-AF65-F5344CB8AC3E}">
        <p14:creationId xmlns:p14="http://schemas.microsoft.com/office/powerpoint/2010/main" val="27422188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D598651-39A5-4216-8F83-69418DFA55C2}" type="slidenum">
              <a:rPr lang="cs-CZ" smtClean="0"/>
              <a:t>161</a:t>
            </a:fld>
            <a:endParaRPr lang="cs-CZ"/>
          </a:p>
        </p:txBody>
      </p:sp>
    </p:spTree>
    <p:extLst>
      <p:ext uri="{BB962C8B-B14F-4D97-AF65-F5344CB8AC3E}">
        <p14:creationId xmlns:p14="http://schemas.microsoft.com/office/powerpoint/2010/main" val="31200903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162</a:t>
            </a:fld>
            <a:endParaRPr lang="cs-CZ"/>
          </a:p>
        </p:txBody>
      </p:sp>
    </p:spTree>
    <p:extLst>
      <p:ext uri="{BB962C8B-B14F-4D97-AF65-F5344CB8AC3E}">
        <p14:creationId xmlns:p14="http://schemas.microsoft.com/office/powerpoint/2010/main" val="37402010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přečerpání položek v rozpočtu</a:t>
            </a:r>
          </a:p>
          <a:p>
            <a:r>
              <a:rPr lang="cs-CZ" dirty="0"/>
              <a:t>Na základě partnerské smlouvy</a:t>
            </a:r>
          </a:p>
        </p:txBody>
      </p:sp>
      <p:sp>
        <p:nvSpPr>
          <p:cNvPr id="4" name="Zástupný symbol pro číslo snímku 3"/>
          <p:cNvSpPr>
            <a:spLocks noGrp="1"/>
          </p:cNvSpPr>
          <p:nvPr>
            <p:ph type="sldNum" sz="quarter" idx="5"/>
          </p:nvPr>
        </p:nvSpPr>
        <p:spPr/>
        <p:txBody>
          <a:bodyPr/>
          <a:lstStyle/>
          <a:p>
            <a:pPr defTabSz="947958">
              <a:defRPr/>
            </a:pPr>
            <a:fld id="{9DC40841-D0C5-4C3D-BF86-7F3D56164054}" type="slidenum">
              <a:rPr lang="cs-CZ">
                <a:solidFill>
                  <a:prstClr val="black"/>
                </a:solidFill>
                <a:latin typeface="Calibri" panose="020F0502020204030204"/>
              </a:rPr>
              <a:pPr defTabSz="947958">
                <a:defRPr/>
              </a:pPr>
              <a:t>165</a:t>
            </a:fld>
            <a:endParaRPr lang="cs-CZ">
              <a:solidFill>
                <a:prstClr val="black"/>
              </a:solidFill>
              <a:latin typeface="Calibri" panose="020F0502020204030204"/>
            </a:endParaRPr>
          </a:p>
        </p:txBody>
      </p:sp>
    </p:spTree>
    <p:extLst>
      <p:ext uri="{BB962C8B-B14F-4D97-AF65-F5344CB8AC3E}">
        <p14:creationId xmlns:p14="http://schemas.microsoft.com/office/powerpoint/2010/main" val="14702556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Modul VZ – dokládat podklady údaje včas, aby nedocházelo k prodlení se schválením </a:t>
            </a:r>
            <a:r>
              <a:rPr lang="cs-CZ" dirty="0" err="1"/>
              <a:t>ŽoP</a:t>
            </a:r>
            <a:endParaRPr lang="cs-CZ" dirty="0"/>
          </a:p>
          <a:p>
            <a:r>
              <a:rPr lang="cs-CZ" dirty="0"/>
              <a:t>Seznam obvyklých cen vybavení  - zdůraznit různé verze a data účinnosti</a:t>
            </a:r>
          </a:p>
        </p:txBody>
      </p:sp>
      <p:sp>
        <p:nvSpPr>
          <p:cNvPr id="4" name="Zástupný symbol pro číslo snímku 3"/>
          <p:cNvSpPr>
            <a:spLocks noGrp="1"/>
          </p:cNvSpPr>
          <p:nvPr>
            <p:ph type="sldNum" sz="quarter" idx="5"/>
          </p:nvPr>
        </p:nvSpPr>
        <p:spPr/>
        <p:txBody>
          <a:bodyPr/>
          <a:lstStyle/>
          <a:p>
            <a:fld id="{FD84D916-99BE-4452-8476-8D9559933D02}" type="slidenum">
              <a:rPr lang="cs-CZ" smtClean="0"/>
              <a:t>168</a:t>
            </a:fld>
            <a:endParaRPr lang="cs-CZ"/>
          </a:p>
        </p:txBody>
      </p:sp>
    </p:spTree>
    <p:extLst>
      <p:ext uri="{BB962C8B-B14F-4D97-AF65-F5344CB8AC3E}">
        <p14:creationId xmlns:p14="http://schemas.microsoft.com/office/powerpoint/2010/main" val="407412059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Správné zařazení investice/</a:t>
            </a:r>
            <a:r>
              <a:rPr lang="cs-CZ" dirty="0" err="1"/>
              <a:t>neinvestice</a:t>
            </a:r>
            <a:endParaRPr lang="cs-CZ" dirty="0"/>
          </a:p>
        </p:txBody>
      </p:sp>
      <p:sp>
        <p:nvSpPr>
          <p:cNvPr id="4" name="Zástupný symbol pro číslo snímku 3"/>
          <p:cNvSpPr>
            <a:spLocks noGrp="1"/>
          </p:cNvSpPr>
          <p:nvPr>
            <p:ph type="sldNum" sz="quarter" idx="5"/>
          </p:nvPr>
        </p:nvSpPr>
        <p:spPr/>
        <p:txBody>
          <a:bodyPr/>
          <a:lstStyle/>
          <a:p>
            <a:fld id="{FD84D916-99BE-4452-8476-8D9559933D02}" type="slidenum">
              <a:rPr lang="cs-CZ" smtClean="0"/>
              <a:t>169</a:t>
            </a:fld>
            <a:endParaRPr lang="cs-CZ"/>
          </a:p>
        </p:txBody>
      </p:sp>
    </p:spTree>
    <p:extLst>
      <p:ext uri="{BB962C8B-B14F-4D97-AF65-F5344CB8AC3E}">
        <p14:creationId xmlns:p14="http://schemas.microsoft.com/office/powerpoint/2010/main" val="29412013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latin typeface="+mn-lt"/>
              </a:rPr>
              <a:t>Platí i pro zahraniční partnery s finančním příspěvkem. </a:t>
            </a:r>
          </a:p>
          <a:p>
            <a:endParaRPr lang="cs-CZ"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latin typeface="+mn-lt"/>
              </a:rPr>
              <a:t>*Určení výše ZV a jejich úhrad z pohledu možnosti vzniku kurzových rozdílů viz další slide </a:t>
            </a:r>
          </a:p>
          <a:p>
            <a:endParaRPr lang="cs-CZ" sz="1200" dirty="0">
              <a:latin typeface="+mn-lt"/>
            </a:endParaRPr>
          </a:p>
          <a:p>
            <a:r>
              <a:rPr lang="cs-CZ" sz="1200" dirty="0">
                <a:latin typeface="+mn-lt"/>
              </a:rPr>
              <a:t>Archivace v souladu s ustanovením kap. 7.11.1 </a:t>
            </a:r>
            <a:r>
              <a:rPr lang="cs-CZ" sz="1200" dirty="0" err="1">
                <a:latin typeface="+mn-lt"/>
              </a:rPr>
              <a:t>PpŽP</a:t>
            </a:r>
            <a:r>
              <a:rPr lang="cs-CZ" sz="1200" dirty="0">
                <a:latin typeface="+mn-lt"/>
              </a:rPr>
              <a:t> - </a:t>
            </a:r>
            <a:r>
              <a:rPr lang="cs-CZ" sz="1200" dirty="0">
                <a:solidFill>
                  <a:srgbClr val="000000"/>
                </a:solidFill>
                <a:latin typeface="+mn-lt"/>
              </a:rPr>
              <a:t>Uchovávání dokumentů a dokladů spisů spojených s OP JAK se řídí zákonem o archivnictví a spisové službě, dále ustanoveními Obecného nařízení, zejména čl. 69 a 82 a Přílohou XIII.</a:t>
            </a:r>
          </a:p>
          <a:p>
            <a:r>
              <a:rPr lang="cs-CZ" sz="1200" dirty="0">
                <a:solidFill>
                  <a:srgbClr val="000000"/>
                </a:solidFill>
                <a:latin typeface="+mn-lt"/>
              </a:rPr>
              <a:t>Stanovuje minimální výčet požadavků na auditní stopu, pokud jde o účetní záznamy, které mají být uchovány, a o podklady, které mají být uchovávány. </a:t>
            </a:r>
          </a:p>
          <a:p>
            <a:r>
              <a:rPr lang="cs-CZ" sz="1200" dirty="0">
                <a:solidFill>
                  <a:srgbClr val="000000"/>
                </a:solidFill>
                <a:latin typeface="+mn-lt"/>
              </a:rPr>
              <a:t>Ve vazbě na potřebu zajištění řádné funkce systému pro záznam a uchovávání účetních záznamů pro každou činnost je v souladu s jednotným metodickým prostředím stanovena lhůta, po kterou musí být originální dokumenty k dispozici kontrolním orgánům, na dobu deseti let od 1. 1. roku následujícího po roce, ve kterém uplyne lhůta pro splnění poslední podmínky pro realizaci projektu či jeho udržitelnost, je-li v rámci projektu stanovena, dle právního aktu o poskytnutí / převodu podpory. Lhůta se staví po dobu správního nebo soudního řízení nebo na žádost Evropské komise. Tímto nejsou dotčeny povinnosti týkající se uchování dokumentů vyplývající z právních předpisů ČR či předpisů k veřejné podpoře. </a:t>
            </a:r>
          </a:p>
          <a:p>
            <a:endParaRPr lang="cs-CZ" sz="1200" dirty="0">
              <a:solidFill>
                <a:srgbClr val="000000"/>
              </a:solidFill>
              <a:latin typeface="+mn-lt"/>
            </a:endParaRPr>
          </a:p>
          <a:p>
            <a:r>
              <a:rPr lang="pl-PL" sz="1800" b="0" i="0" u="none" strike="noStrike" baseline="0" dirty="0">
                <a:solidFill>
                  <a:srgbClr val="000000"/>
                </a:solidFill>
                <a:latin typeface="Calibri" panose="020F0502020204030204" pitchFamily="34" charset="0"/>
              </a:rPr>
              <a:t>Příjemce je povinen uchovávat dokumenty spojené s realizací projektu. </a:t>
            </a:r>
          </a:p>
          <a:p>
            <a:r>
              <a:rPr lang="cs-CZ" sz="1800" b="0" i="0" u="none" strike="noStrike" baseline="0" dirty="0">
                <a:solidFill>
                  <a:srgbClr val="000000"/>
                </a:solidFill>
                <a:latin typeface="Calibri" panose="020F0502020204030204" pitchFamily="34" charset="0"/>
              </a:rPr>
              <a:t>V souladu s jednotným metodickým prostředím je stanovena lhůta, po kterou musí být originální dokumenty k dispozici kontrolním orgánům, na dobu deseti let od 1. 1. roku následujícího po roce, ve kterém uplyne lhůta pro splnění poslední podmínky pro realizaci projektu či jeho udržitelnost, je-li v rámci projektu stanovena, dle PA. Lhůta se staví po dobu správního nebo soudního řízení nebo na žádost Evropské komise. Tímto nejsou dotčeny povinnosti týkající se uchování dokumentů vyplývající z právních předpisů ČR či předpisů k veřejné podpoře. </a:t>
            </a:r>
          </a:p>
          <a:p>
            <a:r>
              <a:rPr lang="cs-CZ" sz="1800" b="0" i="0" u="none" strike="noStrike" baseline="0" dirty="0">
                <a:solidFill>
                  <a:srgbClr val="000000"/>
                </a:solidFill>
                <a:latin typeface="Calibri" panose="020F0502020204030204" pitchFamily="34" charset="0"/>
              </a:rPr>
              <a:t>Dokumenty, které jakožto originály existují v MS2021+, není příjemce (popř. partner) povinen uchovávat v originále na místě odlišném od MS2021+. Pokud je v tomto informačním systému k dispozici pouze sken dokumentu, nebo dokument v systému není vůbec vložen, musí uchování originálního dokumentu (či ověřené kopie) zajistit příjemce, popř. partner. </a:t>
            </a:r>
            <a:endParaRPr lang="cs-CZ" sz="1200" dirty="0">
              <a:solidFill>
                <a:srgbClr val="000000"/>
              </a:solidFill>
              <a:latin typeface="+mn-lt"/>
            </a:endParaRPr>
          </a:p>
          <a:p>
            <a:r>
              <a:rPr lang="cs-CZ" sz="1200" dirty="0">
                <a:solidFill>
                  <a:srgbClr val="000000"/>
                </a:solidFill>
                <a:latin typeface="+mn-lt"/>
              </a:rPr>
              <a:t> </a:t>
            </a:r>
          </a:p>
          <a:p>
            <a:endParaRPr lang="cs-CZ" sz="1200" b="1" dirty="0">
              <a:latin typeface="+mn-lt"/>
            </a:endParaRPr>
          </a:p>
          <a:p>
            <a:endParaRPr lang="cs-CZ" sz="1200" dirty="0">
              <a:latin typeface="+mn-lt"/>
            </a:endParaRPr>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172</a:t>
            </a:fld>
            <a:endParaRPr lang="cs-CZ"/>
          </a:p>
        </p:txBody>
      </p:sp>
    </p:spTree>
    <p:extLst>
      <p:ext uri="{BB962C8B-B14F-4D97-AF65-F5344CB8AC3E}">
        <p14:creationId xmlns:p14="http://schemas.microsoft.com/office/powerpoint/2010/main" val="13131101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Str. 187/188 </a:t>
            </a:r>
            <a:r>
              <a:rPr lang="cs-CZ" dirty="0" err="1"/>
              <a:t>PpŽP</a:t>
            </a:r>
            <a:endParaRPr lang="cs-CZ" dirty="0"/>
          </a:p>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173</a:t>
            </a:fld>
            <a:endParaRPr lang="cs-CZ"/>
          </a:p>
        </p:txBody>
      </p:sp>
    </p:spTree>
    <p:extLst>
      <p:ext uri="{BB962C8B-B14F-4D97-AF65-F5344CB8AC3E}">
        <p14:creationId xmlns:p14="http://schemas.microsoft.com/office/powerpoint/2010/main" val="21285356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B6E39-49A7-C838-1011-97714AA0142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9C2996F-3930-FB55-CB70-5B3DD0EE069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374F5B3-3795-BA15-963D-A1033302C67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BC050A94-3E43-7DDF-7060-96C797D068DD}"/>
              </a:ext>
            </a:extLst>
          </p:cNvPr>
          <p:cNvSpPr>
            <a:spLocks noGrp="1"/>
          </p:cNvSpPr>
          <p:nvPr>
            <p:ph type="sldNum" sz="quarter" idx="5"/>
          </p:nvPr>
        </p:nvSpPr>
        <p:spPr/>
        <p:txBody>
          <a:bodyPr/>
          <a:lstStyle/>
          <a:p>
            <a:fld id="{89C34232-B12D-4AA1-B4A5-6C5EDA03B0A0}" type="slidenum">
              <a:rPr lang="cs-CZ" smtClean="0"/>
              <a:t>174</a:t>
            </a:fld>
            <a:endParaRPr lang="cs-CZ" dirty="0"/>
          </a:p>
        </p:txBody>
      </p:sp>
    </p:spTree>
    <p:extLst>
      <p:ext uri="{BB962C8B-B14F-4D97-AF65-F5344CB8AC3E}">
        <p14:creationId xmlns:p14="http://schemas.microsoft.com/office/powerpoint/2010/main" val="25750327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B0613-8C4D-45AA-5DE3-5EAD225CC73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6760638-BBC7-AEB2-3A32-29E9A69E861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8D578E8-71FB-4E8C-F218-73D8DC5EEAAF}"/>
              </a:ext>
            </a:extLst>
          </p:cNvPr>
          <p:cNvSpPr>
            <a:spLocks noGrp="1"/>
          </p:cNvSpPr>
          <p:nvPr>
            <p:ph type="body" idx="1"/>
          </p:nvPr>
        </p:nvSpPr>
        <p:spPr/>
        <p:txBody>
          <a:bodyPr/>
          <a:lstStyle/>
          <a:p>
            <a:pPr algn="l"/>
            <a:r>
              <a:rPr lang="cs-CZ" sz="1400" dirty="0">
                <a:solidFill>
                  <a:srgbClr val="173070"/>
                </a:solidFill>
                <a:latin typeface="Aptos" panose="020B0004020202020204" pitchFamily="34" charset="0"/>
              </a:rPr>
              <a:t>Paušální náklady jsou náklady projektu, které příjemce nedokládá daňovými, účetními či dalšími doklady prokazujícími způsobilost výdaje, a ke kterým nedokládá doklad o provedení úhrady těchto nákladů. Způsobilost paušálních nákladů je odvozena pouze od způsobilosti výdajů, které tvoří základ pro jejich výpočet, a není nijak časově omezena.</a:t>
            </a:r>
          </a:p>
          <a:p>
            <a:pPr algn="l"/>
            <a:r>
              <a:rPr lang="cs-CZ" sz="1400" dirty="0">
                <a:solidFill>
                  <a:srgbClr val="173070"/>
                </a:solidFill>
                <a:latin typeface="Aptos" panose="020B0004020202020204" pitchFamily="34" charset="0"/>
              </a:rPr>
              <a:t>Paušální sazba je stanovena ve výši 7 %. Aplikuje se na všechny výdaje zařazené do kategorie rozpočtu 1.1.1, a to bez ohledu na to, zda jsou výdaje v této kategorii financovány v režimu mimo veřejnou podporu či v režimu GBER.</a:t>
            </a:r>
          </a:p>
        </p:txBody>
      </p:sp>
      <p:sp>
        <p:nvSpPr>
          <p:cNvPr id="4" name="Zástupný symbol pro číslo snímku 3">
            <a:extLst>
              <a:ext uri="{FF2B5EF4-FFF2-40B4-BE49-F238E27FC236}">
                <a16:creationId xmlns:a16="http://schemas.microsoft.com/office/drawing/2014/main" id="{653B523E-4698-A18D-EAAA-0E4A01BB6047}"/>
              </a:ext>
            </a:extLst>
          </p:cNvPr>
          <p:cNvSpPr>
            <a:spLocks noGrp="1"/>
          </p:cNvSpPr>
          <p:nvPr>
            <p:ph type="sldNum" sz="quarter" idx="5"/>
          </p:nvPr>
        </p:nvSpPr>
        <p:spPr/>
        <p:txBody>
          <a:bodyPr/>
          <a:lstStyle/>
          <a:p>
            <a:fld id="{A0689A4B-F993-4DC3-BE28-5B45C6317D2E}" type="slidenum">
              <a:rPr lang="cs-CZ" smtClean="0"/>
              <a:t>175</a:t>
            </a:fld>
            <a:endParaRPr lang="cs-CZ"/>
          </a:p>
        </p:txBody>
      </p:sp>
    </p:spTree>
    <p:extLst>
      <p:ext uri="{BB962C8B-B14F-4D97-AF65-F5344CB8AC3E}">
        <p14:creationId xmlns:p14="http://schemas.microsoft.com/office/powerpoint/2010/main" val="193605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Spolupráce mezi VO a subjektem aplikační sféry (SAS) probíhá formou účinné spolupráce. Nesmí se jednat o náhradu smluvního výzkumu pro SAS, tedy pro řešení pro jeden konkrétní subjekt. Musí být vyjasněna majetková práva k vniklému DV, na základě právě účinné spolupráce – tj. oba/všechny podílející se subjekty mají podíl. </a:t>
            </a:r>
          </a:p>
        </p:txBody>
      </p:sp>
      <p:sp>
        <p:nvSpPr>
          <p:cNvPr id="4" name="Zástupný symbol pro číslo snímku 3"/>
          <p:cNvSpPr>
            <a:spLocks noGrp="1"/>
          </p:cNvSpPr>
          <p:nvPr>
            <p:ph type="sldNum" sz="quarter" idx="5"/>
          </p:nvPr>
        </p:nvSpPr>
        <p:spPr/>
        <p:txBody>
          <a:bodyPr/>
          <a:lstStyle/>
          <a:p>
            <a:fld id="{B2802C7F-F163-45EA-9998-CB8201C3295D}" type="slidenum">
              <a:rPr lang="cs-CZ" smtClean="0"/>
              <a:t>23</a:t>
            </a:fld>
            <a:endParaRPr lang="cs-CZ"/>
          </a:p>
        </p:txBody>
      </p:sp>
    </p:spTree>
    <p:extLst>
      <p:ext uri="{BB962C8B-B14F-4D97-AF65-F5344CB8AC3E}">
        <p14:creationId xmlns:p14="http://schemas.microsoft.com/office/powerpoint/2010/main" val="12313106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baseline="0" dirty="0">
                <a:solidFill>
                  <a:srgbClr val="000000"/>
                </a:solidFill>
                <a:effectLst/>
                <a:latin typeface="Aptos" panose="020B0004020202020204" pitchFamily="34" charset="0"/>
                <a:ea typeface="Aptos" panose="020B0004020202020204" pitchFamily="34" charset="0"/>
              </a:rPr>
              <a:t>Rozsah překážek na straně zaměstnance a konkrétní podmínky poskytování náhrad mzdy/platu, příplatků či jiných benefitů jsou určeny právním předpisem, vnitřním předpisem zaměstnavatele či v kolektivní smlouvě.</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baseline="0" dirty="0">
                <a:solidFill>
                  <a:srgbClr val="000000"/>
                </a:solidFill>
                <a:effectLst/>
                <a:latin typeface="Aptos" panose="020B0004020202020204" pitchFamily="34" charset="0"/>
                <a:ea typeface="Aptos" panose="020B0004020202020204" pitchFamily="34" charset="0"/>
              </a:rPr>
              <a:t>Pokud se zaměstnanec podílí na projektu pouze částí svého úvazku, způsobilým výdajem je alikvotní část odpovídající poměru počtu odpracovaných hodin na projektu a počtu odpracovaných hodin v organizaci celkem. Tímto alikvotním poměrem se přepočítají veškeré výdaje související s daným zaměstnancem.</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baseline="0" dirty="0">
                <a:solidFill>
                  <a:srgbClr val="000000"/>
                </a:solidFill>
                <a:effectLst/>
                <a:latin typeface="Aptos" panose="020B0004020202020204" pitchFamily="34" charset="0"/>
                <a:ea typeface="Aptos" panose="020B0004020202020204" pitchFamily="34" charset="0"/>
              </a:rPr>
              <a:t>Odpracované hodiny v rámci uzavřených pracovněprávních vztahů zaměstnance projektu se nesmí překrývat a není možné, aby byl zaměstnanec placen za stejnou práci vícekrát. Dojde-li k překrytí pracovních poměrů dvou zaměstnanců podílejících se na realizaci projektu za účelem nahrazení jednoho druhým, lze osobní výdaje obou těchto zaměstnanců považovat za způsobilé maximálně po dobu dvou měsíců.</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176</a:t>
            </a:fld>
            <a:endParaRPr lang="cs-CZ"/>
          </a:p>
        </p:txBody>
      </p:sp>
    </p:spTree>
    <p:extLst>
      <p:ext uri="{BB962C8B-B14F-4D97-AF65-F5344CB8AC3E}">
        <p14:creationId xmlns:p14="http://schemas.microsoft.com/office/powerpoint/2010/main" val="31053378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400" dirty="0">
                <a:effectLst/>
                <a:latin typeface="Aptos" panose="020B0004020202020204" pitchFamily="34" charset="0"/>
                <a:ea typeface="Aptos" panose="020B0004020202020204" pitchFamily="34" charset="0"/>
                <a:cs typeface="Times New Roman" panose="02020603050405020304" pitchFamily="18" charset="0"/>
              </a:rPr>
              <a:t>V případě řídicích pracovníků je potřeba posuzovat jejich skutečné zapojení do realizace projektu, osobní výdaje za zaměstnance v pozicích zástupců statutárního orgánu, kteří nejsou přímo zapojeni do realizace projektu, respektive jsou zapojeni pouze formálně, nelze považovat za způsobilé.</a:t>
            </a:r>
            <a:endParaRPr lang="cs-CZ" sz="1400" dirty="0"/>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177</a:t>
            </a:fld>
            <a:endParaRPr lang="cs-CZ"/>
          </a:p>
        </p:txBody>
      </p:sp>
    </p:spTree>
    <p:extLst>
      <p:ext uri="{BB962C8B-B14F-4D97-AF65-F5344CB8AC3E}">
        <p14:creationId xmlns:p14="http://schemas.microsoft.com/office/powerpoint/2010/main" val="157149485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Příjemce je povinen veškeré doklady uchovávat i pro výdaje ze soupisky dokladů do 20 000 Kč a předložit je ŘO na vyžádání nebo při kontrole na místě.</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Limit pro dokladování odpovídá hrubé mzdě zhruba 14 948 Kč.</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178</a:t>
            </a:fld>
            <a:endParaRPr lang="cs-CZ"/>
          </a:p>
        </p:txBody>
      </p:sp>
    </p:spTree>
    <p:extLst>
      <p:ext uri="{BB962C8B-B14F-4D97-AF65-F5344CB8AC3E}">
        <p14:creationId xmlns:p14="http://schemas.microsoft.com/office/powerpoint/2010/main" val="6522811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00" dirty="0">
                <a:effectLst/>
                <a:latin typeface="Aptos" panose="020B0004020202020204" pitchFamily="34" charset="0"/>
                <a:ea typeface="Aptos" panose="020B0004020202020204" pitchFamily="34" charset="0"/>
                <a:cs typeface="Times New Roman" panose="02020603050405020304" pitchFamily="18" charset="0"/>
              </a:rPr>
              <a:t>Doložené dokumenty musí obsahovat informace, umožňující řádné provedení kontroly výše osobních výdajů souvisejících s daným projektem (jedná se např. o údaj o počtu odpracovaných hodin, počtu hodin dovolené, nemocenské a dalších překážek v práci, výši hrubé mzdy / platu / odměny z dohody odpovídající pracovnímu vytížení zaměstnance pro projekt, výši odvodů na SP a ZP za zaměstnavatele odpovídající hrubé mzdě zaměstnance pro projekt a částku, která je zaměstnanci vyplacena).</a:t>
            </a:r>
          </a:p>
          <a:p>
            <a:pPr algn="l">
              <a:lnSpc>
                <a:spcPct val="107000"/>
              </a:lnSpc>
              <a:spcAft>
                <a:spcPts val="800"/>
              </a:spcAft>
              <a:buNone/>
            </a:pPr>
            <a:r>
              <a:rPr lang="cs-CZ" sz="1200" kern="100" dirty="0">
                <a:effectLst/>
                <a:latin typeface="Aptos" panose="020B0004020202020204" pitchFamily="34" charset="0"/>
                <a:ea typeface="Aptos" panose="020B0004020202020204" pitchFamily="34" charset="0"/>
                <a:cs typeface="Times New Roman" panose="02020603050405020304" pitchFamily="18" charset="0"/>
              </a:rPr>
              <a:t>Příjemce si pro doložení výdajů v rámci AO volí z variant prokázání úhrady osobních výdajů:</a:t>
            </a:r>
          </a:p>
          <a:p>
            <a:pPr marL="228600" indent="-228600" algn="l">
              <a:lnSpc>
                <a:spcPct val="107000"/>
              </a:lnSpc>
              <a:spcAft>
                <a:spcPts val="800"/>
              </a:spcAft>
              <a:buAutoNum type="arabicParenR"/>
            </a:pPr>
            <a:r>
              <a:rPr lang="cs-CZ" sz="1200" kern="100" dirty="0">
                <a:effectLst/>
                <a:latin typeface="Aptos" panose="020B0004020202020204" pitchFamily="34" charset="0"/>
                <a:ea typeface="Aptos" panose="020B0004020202020204" pitchFamily="34" charset="0"/>
                <a:cs typeface="Times New Roman" panose="02020603050405020304" pitchFamily="18" charset="0"/>
              </a:rPr>
              <a:t>Účetním dokladem prokazujícím úhradu každého výdaje: výpisem z bankovního účtu, pokladním výdajovým dokladem.</a:t>
            </a:r>
          </a:p>
          <a:p>
            <a:pPr marL="228600" indent="-228600" algn="l">
              <a:lnSpc>
                <a:spcPct val="107000"/>
              </a:lnSpc>
              <a:spcAft>
                <a:spcPts val="800"/>
              </a:spcAft>
              <a:buAutoNum type="arabicParenR"/>
            </a:pPr>
            <a:r>
              <a:rPr lang="cs-CZ" sz="1200" kern="100" dirty="0">
                <a:effectLst/>
                <a:latin typeface="Aptos" panose="020B0004020202020204" pitchFamily="34" charset="0"/>
                <a:ea typeface="Aptos" panose="020B0004020202020204" pitchFamily="34" charset="0"/>
                <a:cs typeface="Times New Roman" panose="02020603050405020304" pitchFamily="18" charset="0"/>
              </a:rPr>
              <a:t>Výstupem z účetního systému: sjetinou z účetního systému zaměstnavatele, která prokazuje obraty na bankovním účtu příjemce.</a:t>
            </a:r>
          </a:p>
          <a:p>
            <a:pPr marL="228600" indent="-228600" algn="l">
              <a:lnSpc>
                <a:spcPct val="107000"/>
              </a:lnSpc>
              <a:spcAft>
                <a:spcPts val="800"/>
              </a:spcAft>
              <a:buAutoNum type="arabicParenR"/>
            </a:pPr>
            <a:r>
              <a:rPr lang="cs-CZ" sz="1200" kern="100" dirty="0">
                <a:effectLst/>
                <a:latin typeface="Aptos" panose="020B0004020202020204" pitchFamily="34" charset="0"/>
                <a:ea typeface="Aptos" panose="020B0004020202020204" pitchFamily="34" charset="0"/>
                <a:cs typeface="Times New Roman" panose="02020603050405020304" pitchFamily="18" charset="0"/>
              </a:rPr>
              <a:t>Čestným prohlášením zaměstnance o obdržení mzdy – tuto variantu můžou využít pouze příjemci, kteří se řídí zákonem o finanční kontrole.</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179</a:t>
            </a:fld>
            <a:endParaRPr lang="cs-CZ"/>
          </a:p>
        </p:txBody>
      </p:sp>
    </p:spTree>
    <p:extLst>
      <p:ext uri="{BB962C8B-B14F-4D97-AF65-F5344CB8AC3E}">
        <p14:creationId xmlns:p14="http://schemas.microsoft.com/office/powerpoint/2010/main" val="29746463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FF2AF-D044-C0D7-C5EF-A3E0512DC2B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8B10087-5DBF-22BA-38E9-426B7A7B18A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102B32C-278D-C5CA-997E-5B97DC1130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3EDECDDC-7F8D-AA85-121C-2339F7E47382}"/>
              </a:ext>
            </a:extLst>
          </p:cNvPr>
          <p:cNvSpPr>
            <a:spLocks noGrp="1"/>
          </p:cNvSpPr>
          <p:nvPr>
            <p:ph type="sldNum" sz="quarter" idx="5"/>
          </p:nvPr>
        </p:nvSpPr>
        <p:spPr/>
        <p:txBody>
          <a:bodyPr/>
          <a:lstStyle/>
          <a:p>
            <a:fld id="{A0689A4B-F993-4DC3-BE28-5B45C6317D2E}" type="slidenum">
              <a:rPr lang="cs-CZ" smtClean="0"/>
              <a:t>180</a:t>
            </a:fld>
            <a:endParaRPr lang="cs-CZ"/>
          </a:p>
        </p:txBody>
      </p:sp>
    </p:spTree>
    <p:extLst>
      <p:ext uri="{BB962C8B-B14F-4D97-AF65-F5344CB8AC3E}">
        <p14:creationId xmlns:p14="http://schemas.microsoft.com/office/powerpoint/2010/main" val="40620820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56345-E810-F355-E9BC-D40F15F816F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AD2366B-39B0-6E36-A3CF-C051E8D67FF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E3BC646-9827-ADFF-F342-868086687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F874481E-F71F-AB2F-DB05-767D2D7D4DE3}"/>
              </a:ext>
            </a:extLst>
          </p:cNvPr>
          <p:cNvSpPr>
            <a:spLocks noGrp="1"/>
          </p:cNvSpPr>
          <p:nvPr>
            <p:ph type="sldNum" sz="quarter" idx="5"/>
          </p:nvPr>
        </p:nvSpPr>
        <p:spPr/>
        <p:txBody>
          <a:bodyPr/>
          <a:lstStyle/>
          <a:p>
            <a:fld id="{A0689A4B-F993-4DC3-BE28-5B45C6317D2E}" type="slidenum">
              <a:rPr lang="cs-CZ" smtClean="0"/>
              <a:t>181</a:t>
            </a:fld>
            <a:endParaRPr lang="cs-CZ"/>
          </a:p>
        </p:txBody>
      </p:sp>
    </p:spTree>
    <p:extLst>
      <p:ext uri="{BB962C8B-B14F-4D97-AF65-F5344CB8AC3E}">
        <p14:creationId xmlns:p14="http://schemas.microsoft.com/office/powerpoint/2010/main" val="203758995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baseline="0" dirty="0">
                <a:effectLst/>
                <a:latin typeface="Aptos" panose="020B0004020202020204" pitchFamily="34" charset="0"/>
                <a:ea typeface="Aptos" panose="020B0004020202020204" pitchFamily="34" charset="0"/>
                <a:cs typeface="Times New Roman" panose="02020603050405020304" pitchFamily="18" charset="0"/>
              </a:rPr>
              <a:t>Do počtu odpracovaných hodin zaměstnance u příjemce a partnerů se započítávají veškeré odpracované hodiny, které daná osoba u příjemce a partnerů odpracuje – tj. hodiny odpracované pro tento nebo jiný projekt OP JAK (bez ohledu na to, zda jsou tyto hodiny vykazovány v přímých výdajích nebo jsou odpracovány v rámci zjednodušených metod vykazování) nebo pro jinou činnost příjemce/partnerů.</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baseline="0" dirty="0">
                <a:effectLst/>
                <a:latin typeface="Aptos" panose="020B0004020202020204" pitchFamily="34" charset="0"/>
                <a:ea typeface="Aptos" panose="020B0004020202020204" pitchFamily="34" charset="0"/>
                <a:cs typeface="Times New Roman" panose="02020603050405020304" pitchFamily="18" charset="0"/>
              </a:rPr>
              <a:t>S</a:t>
            </a:r>
            <a:r>
              <a:rPr lang="cs-CZ" sz="1400" baseline="0" dirty="0">
                <a:effectLst/>
                <a:latin typeface="Aptos" panose="020B0004020202020204" pitchFamily="34" charset="0"/>
                <a:ea typeface="Aptos" panose="020B0004020202020204" pitchFamily="34" charset="0"/>
                <a:cs typeface="Times New Roman" panose="02020603050405020304" pitchFamily="18" charset="0"/>
              </a:rPr>
              <a:t>oučet veškerých odpracovaných hodin zaměstnance včetně případných DPP a DPČ u příjemce a partnerů nesmí překročit počet hodin fondu pracovní doby pro daný měsíc, a to ve všech kalendářních měsících po dobu realizace projektu.</a:t>
            </a:r>
            <a:endParaRPr lang="cs-CZ" sz="1400" kern="100" baseline="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baseline="0" dirty="0">
                <a:effectLst/>
                <a:latin typeface="Aptos" panose="020B0004020202020204" pitchFamily="34" charset="0"/>
                <a:ea typeface="Aptos" panose="020B0004020202020204" pitchFamily="34" charset="0"/>
                <a:cs typeface="Times New Roman" panose="02020603050405020304" pitchFamily="18" charset="0"/>
              </a:rPr>
              <a:t>Smlouva o výkonu funkce podle občanského zákoníku nebo podle zákona o obchodních korporacích je pro účely stanovení souhrnného úvazku vždy považována za výkon práce s úvazkem 1,0.</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182</a:t>
            </a:fld>
            <a:endParaRPr lang="cs-CZ"/>
          </a:p>
        </p:txBody>
      </p:sp>
    </p:spTree>
    <p:extLst>
      <p:ext uri="{BB962C8B-B14F-4D97-AF65-F5344CB8AC3E}">
        <p14:creationId xmlns:p14="http://schemas.microsoft.com/office/powerpoint/2010/main" val="30123568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Výjimka na tuto výši odpracovaných hodin platí pro členy odborného týmu, kteří jsou současně pedagogickými pracovníky škol a školských zařízení vymezenými § 7 školského zákona a/nebo akademickými pracovníky vymezenými § 70 zákona o vysokých školách.</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183</a:t>
            </a:fld>
            <a:endParaRPr lang="cs-CZ"/>
          </a:p>
        </p:txBody>
      </p:sp>
    </p:spTree>
    <p:extLst>
      <p:ext uri="{BB962C8B-B14F-4D97-AF65-F5344CB8AC3E}">
        <p14:creationId xmlns:p14="http://schemas.microsoft.com/office/powerpoint/2010/main" val="28755501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Skutečně odpracované hodiny vykazuje příjemce prostřednictvím pracovních výkazů. </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Příjemce/partner je povinen uschovat 1 </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paré</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 originálu pracovního výkazu pro účely kontroly.</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184</a:t>
            </a:fld>
            <a:endParaRPr lang="cs-CZ"/>
          </a:p>
        </p:txBody>
      </p:sp>
    </p:spTree>
    <p:extLst>
      <p:ext uri="{BB962C8B-B14F-4D97-AF65-F5344CB8AC3E}">
        <p14:creationId xmlns:p14="http://schemas.microsoft.com/office/powerpoint/2010/main" val="85341111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Hodiny strávené činnostmi mimo projekt nebo činnostmi, které jsou hrazeny jednou z forem zjednodušeného vykazování, jsou zahrnuty v celkových číselných údajích za dané sledované období u zaměstnavatele a do přehledu činností vykonaných pro projekt v režimu přímých výdajů se neuvádí.</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185</a:t>
            </a:fld>
            <a:endParaRPr lang="cs-CZ"/>
          </a:p>
        </p:txBody>
      </p:sp>
    </p:spTree>
    <p:extLst>
      <p:ext uri="{BB962C8B-B14F-4D97-AF65-F5344CB8AC3E}">
        <p14:creationId xmlns:p14="http://schemas.microsoft.com/office/powerpoint/2010/main" val="76683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24</a:t>
            </a:fld>
            <a:endParaRPr lang="cs-CZ" dirty="0"/>
          </a:p>
        </p:txBody>
      </p:sp>
    </p:spTree>
    <p:extLst>
      <p:ext uri="{BB962C8B-B14F-4D97-AF65-F5344CB8AC3E}">
        <p14:creationId xmlns:p14="http://schemas.microsoft.com/office/powerpoint/2010/main" val="38923934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7C1D9-A324-6A2B-35F6-FAD0AE133DE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8F760D8-F19A-FCA3-7B1C-4F0FA2A9160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453CEFF-F5C1-513F-BE73-13F65B6700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D673E73C-7C77-B0FD-68F8-9616F1DD5B98}"/>
              </a:ext>
            </a:extLst>
          </p:cNvPr>
          <p:cNvSpPr>
            <a:spLocks noGrp="1"/>
          </p:cNvSpPr>
          <p:nvPr>
            <p:ph type="sldNum" sz="quarter" idx="5"/>
          </p:nvPr>
        </p:nvSpPr>
        <p:spPr/>
        <p:txBody>
          <a:bodyPr/>
          <a:lstStyle/>
          <a:p>
            <a:fld id="{A0689A4B-F993-4DC3-BE28-5B45C6317D2E}" type="slidenum">
              <a:rPr lang="cs-CZ" smtClean="0"/>
              <a:t>186</a:t>
            </a:fld>
            <a:endParaRPr lang="cs-CZ"/>
          </a:p>
        </p:txBody>
      </p:sp>
    </p:spTree>
    <p:extLst>
      <p:ext uri="{BB962C8B-B14F-4D97-AF65-F5344CB8AC3E}">
        <p14:creationId xmlns:p14="http://schemas.microsoft.com/office/powerpoint/2010/main" val="423719717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1931-BA49-5921-1AB8-9680A18E4BE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8DABD25-3C21-66F5-0228-78509C7F2AC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7BA8304-08FB-BEC8-2666-6348A7008723}"/>
              </a:ext>
            </a:extLst>
          </p:cNvPr>
          <p:cNvSpPr>
            <a:spLocks noGrp="1"/>
          </p:cNvSpPr>
          <p:nvPr>
            <p:ph type="body" idx="1"/>
          </p:nvPr>
        </p:nvSpPr>
        <p:spPr/>
        <p:txBody>
          <a:bodyPr/>
          <a:lstStyle/>
          <a:p>
            <a:pPr algn="l">
              <a:lnSpc>
                <a:spcPct val="107000"/>
              </a:lnSpc>
              <a:spcAft>
                <a:spcPts val="800"/>
              </a:spcAft>
              <a:buNone/>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Při kontrole jednotkových sazeb se do počtu hodin vstupujících do výpočtu jednotkové sazby započítávají skutečně odpracované hodiny, za které náleží zaměstnanci mzda/plat/odměna; hodiny, za které zaměstnanci náleží náhrady mzdy/platu/odměny.</a:t>
            </a:r>
          </a:p>
        </p:txBody>
      </p:sp>
      <p:sp>
        <p:nvSpPr>
          <p:cNvPr id="4" name="Zástupný symbol pro číslo snímku 3">
            <a:extLst>
              <a:ext uri="{FF2B5EF4-FFF2-40B4-BE49-F238E27FC236}">
                <a16:creationId xmlns:a16="http://schemas.microsoft.com/office/drawing/2014/main" id="{3DC9189C-560E-3F9D-546D-0354F98D1BD4}"/>
              </a:ext>
            </a:extLst>
          </p:cNvPr>
          <p:cNvSpPr>
            <a:spLocks noGrp="1"/>
          </p:cNvSpPr>
          <p:nvPr>
            <p:ph type="sldNum" sz="quarter" idx="5"/>
          </p:nvPr>
        </p:nvSpPr>
        <p:spPr/>
        <p:txBody>
          <a:bodyPr/>
          <a:lstStyle/>
          <a:p>
            <a:fld id="{A0689A4B-F993-4DC3-BE28-5B45C6317D2E}" type="slidenum">
              <a:rPr lang="cs-CZ" smtClean="0"/>
              <a:t>187</a:t>
            </a:fld>
            <a:endParaRPr lang="cs-CZ"/>
          </a:p>
        </p:txBody>
      </p:sp>
    </p:spTree>
    <p:extLst>
      <p:ext uri="{BB962C8B-B14F-4D97-AF65-F5344CB8AC3E}">
        <p14:creationId xmlns:p14="http://schemas.microsoft.com/office/powerpoint/2010/main" val="362576313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A7A5-17F9-3862-7D3F-0AE9E207AB9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9FE537D-BFAC-CF85-3B08-293732930D2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0A7A979-678F-F67D-9CCB-E74E1E20AC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ŘO je oprávněn provést finální kontrolu nepřekročení průměrových ukazatelů i v průběhu realizace projektu, a to u pracovních pozic, které již ukončily činnost pro projekt.</a:t>
            </a:r>
          </a:p>
        </p:txBody>
      </p:sp>
      <p:sp>
        <p:nvSpPr>
          <p:cNvPr id="4" name="Zástupný symbol pro číslo snímku 3">
            <a:extLst>
              <a:ext uri="{FF2B5EF4-FFF2-40B4-BE49-F238E27FC236}">
                <a16:creationId xmlns:a16="http://schemas.microsoft.com/office/drawing/2014/main" id="{34EEB40E-B2A2-5F68-5ACE-5855196E9307}"/>
              </a:ext>
            </a:extLst>
          </p:cNvPr>
          <p:cNvSpPr>
            <a:spLocks noGrp="1"/>
          </p:cNvSpPr>
          <p:nvPr>
            <p:ph type="sldNum" sz="quarter" idx="5"/>
          </p:nvPr>
        </p:nvSpPr>
        <p:spPr/>
        <p:txBody>
          <a:bodyPr/>
          <a:lstStyle/>
          <a:p>
            <a:fld id="{A0689A4B-F993-4DC3-BE28-5B45C6317D2E}" type="slidenum">
              <a:rPr lang="cs-CZ" smtClean="0"/>
              <a:t>188</a:t>
            </a:fld>
            <a:endParaRPr lang="cs-CZ"/>
          </a:p>
        </p:txBody>
      </p:sp>
    </p:spTree>
    <p:extLst>
      <p:ext uri="{BB962C8B-B14F-4D97-AF65-F5344CB8AC3E}">
        <p14:creationId xmlns:p14="http://schemas.microsoft.com/office/powerpoint/2010/main" val="404074977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34E6-CF86-81C8-6817-387B877C38E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465552A-9DD0-7F4F-5C55-B0750F8369F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FEA7D60-4A66-A452-F51B-8E2E12F28A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b="0" dirty="0">
                <a:solidFill>
                  <a:srgbClr val="000000"/>
                </a:solidFill>
                <a:effectLst/>
                <a:latin typeface="+mn-lt"/>
                <a:ea typeface="Aptos" panose="020B0004020202020204" pitchFamily="34" charset="0"/>
              </a:rPr>
              <a:t>Příjemce ověří, že pracovní náplně pozic uvedených v bodě a) rámcově odpovídají pracovním náplním pozic přiřazených z ISPV (</a:t>
            </a:r>
            <a:r>
              <a:rPr lang="cs-CZ" sz="1400" b="0" i="0" dirty="0">
                <a:solidFill>
                  <a:srgbClr val="666666"/>
                </a:solidFill>
                <a:effectLst/>
                <a:latin typeface="+mn-lt"/>
              </a:rPr>
              <a:t>Informace a statistiky o průměrném výdělku)</a:t>
            </a:r>
            <a:r>
              <a:rPr lang="cs-CZ" sz="1400" b="0" dirty="0">
                <a:solidFill>
                  <a:srgbClr val="000000"/>
                </a:solidFill>
                <a:effectLst/>
                <a:latin typeface="+mn-lt"/>
                <a:ea typeface="Aptos" panose="020B0004020202020204" pitchFamily="34" charset="0"/>
              </a:rPr>
              <a:t>. Pracovní náplně k pozicím (zaměstnáním) uvedeným v ISPV lze dohledat např. v Národní soustavě povolání, která je dostupná na www.nsp.cz.</a:t>
            </a:r>
          </a:p>
          <a:p>
            <a:pPr algn="l">
              <a:buNone/>
            </a:pPr>
            <a:r>
              <a:rPr lang="cs-CZ" sz="1400" b="0" dirty="0">
                <a:solidFill>
                  <a:srgbClr val="000000"/>
                </a:solidFill>
                <a:effectLst/>
                <a:latin typeface="+mn-lt"/>
                <a:ea typeface="Aptos" panose="020B0004020202020204" pitchFamily="34" charset="0"/>
              </a:rPr>
              <a:t>ŘO provádí aktualizaci výše mezd/platů zpravidla 1x ročně. V souvislosti s aktualizací výše mezd/platů zveřejní novou verzi Kalkulačky jednorázové částky (b1), v níž budou aktualizované výše mezd/platů uvedeny. </a:t>
            </a:r>
          </a:p>
          <a:p>
            <a:pPr algn="l"/>
            <a:r>
              <a:rPr lang="cs-CZ" sz="1400" b="0" dirty="0">
                <a:solidFill>
                  <a:srgbClr val="000000"/>
                </a:solidFill>
                <a:effectLst/>
                <a:latin typeface="+mn-lt"/>
                <a:ea typeface="Aptos" panose="020B0004020202020204" pitchFamily="34" charset="0"/>
              </a:rPr>
              <a:t>Příjemce v době realizace projektu může aktualizovat výši jednorázové částky uvedené v rozpočtu projektu, a to pomocí aktualizované Kalkulačky jednorázové částky (b1). Jiný způsob aktualizace výše jednorázové částky uvedené v rozpočtu projektu není umožněn.</a:t>
            </a:r>
          </a:p>
        </p:txBody>
      </p:sp>
      <p:sp>
        <p:nvSpPr>
          <p:cNvPr id="4" name="Zástupný symbol pro číslo snímku 3">
            <a:extLst>
              <a:ext uri="{FF2B5EF4-FFF2-40B4-BE49-F238E27FC236}">
                <a16:creationId xmlns:a16="http://schemas.microsoft.com/office/drawing/2014/main" id="{A7C819D8-5DE4-D879-2797-C9186C0B705D}"/>
              </a:ext>
            </a:extLst>
          </p:cNvPr>
          <p:cNvSpPr>
            <a:spLocks noGrp="1"/>
          </p:cNvSpPr>
          <p:nvPr>
            <p:ph type="sldNum" sz="quarter" idx="5"/>
          </p:nvPr>
        </p:nvSpPr>
        <p:spPr/>
        <p:txBody>
          <a:bodyPr/>
          <a:lstStyle/>
          <a:p>
            <a:fld id="{A0689A4B-F993-4DC3-BE28-5B45C6317D2E}" type="slidenum">
              <a:rPr lang="cs-CZ" smtClean="0"/>
              <a:t>189</a:t>
            </a:fld>
            <a:endParaRPr lang="cs-CZ"/>
          </a:p>
        </p:txBody>
      </p:sp>
    </p:spTree>
    <p:extLst>
      <p:ext uri="{BB962C8B-B14F-4D97-AF65-F5344CB8AC3E}">
        <p14:creationId xmlns:p14="http://schemas.microsoft.com/office/powerpoint/2010/main" val="28051204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499-369E-07DB-0C94-7B63EBADB0A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002E983-8A7A-6865-617E-E4FFA08F5DC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9DB448F-DFB0-69C3-3783-AE7C12FB93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Koeficient představuje meziroční změnu. Je nezbytné určit výchozí rok, na jehož základě byl jednotkový náklad kalkulován.</a:t>
            </a:r>
          </a:p>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Jednotkový náklad je možné upravit několikrát v době realizace projektu, a to v závislosti na výchozím roku jednotkového nákladu a na počtu zveřejněných koeficientů.</a:t>
            </a:r>
          </a:p>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Při výpočtu se jednotková sazba zaokrouhluje na celé koruny dolů.</a:t>
            </a:r>
          </a:p>
        </p:txBody>
      </p:sp>
      <p:sp>
        <p:nvSpPr>
          <p:cNvPr id="4" name="Zástupný symbol pro číslo snímku 3">
            <a:extLst>
              <a:ext uri="{FF2B5EF4-FFF2-40B4-BE49-F238E27FC236}">
                <a16:creationId xmlns:a16="http://schemas.microsoft.com/office/drawing/2014/main" id="{AF949221-C390-46A8-B12A-7F42E6BAA1AF}"/>
              </a:ext>
            </a:extLst>
          </p:cNvPr>
          <p:cNvSpPr>
            <a:spLocks noGrp="1"/>
          </p:cNvSpPr>
          <p:nvPr>
            <p:ph type="sldNum" sz="quarter" idx="5"/>
          </p:nvPr>
        </p:nvSpPr>
        <p:spPr/>
        <p:txBody>
          <a:bodyPr/>
          <a:lstStyle/>
          <a:p>
            <a:fld id="{A0689A4B-F993-4DC3-BE28-5B45C6317D2E}" type="slidenum">
              <a:rPr lang="cs-CZ" smtClean="0"/>
              <a:t>190</a:t>
            </a:fld>
            <a:endParaRPr lang="cs-CZ"/>
          </a:p>
        </p:txBody>
      </p:sp>
    </p:spTree>
    <p:extLst>
      <p:ext uri="{BB962C8B-B14F-4D97-AF65-F5344CB8AC3E}">
        <p14:creationId xmlns:p14="http://schemas.microsoft.com/office/powerpoint/2010/main" val="213138986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Maximální výše rezervy, kterou lze naplánovat do rozpočtu projektu, se odvíjí od délky realizace projektu a vypočítá se dle vzorce v </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PpŽP</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Položku rozpočtu Rezerva na osobní výdaje není možné využít na navyšování úvazků.</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V případě nevyužití prostředků z této položky, jsou nespotřebované prostředky předmět finančního vyrovnání v rámci </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ZŽoP</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191</a:t>
            </a:fld>
            <a:endParaRPr lang="cs-CZ"/>
          </a:p>
        </p:txBody>
      </p:sp>
    </p:spTree>
    <p:extLst>
      <p:ext uri="{BB962C8B-B14F-4D97-AF65-F5344CB8AC3E}">
        <p14:creationId xmlns:p14="http://schemas.microsoft.com/office/powerpoint/2010/main" val="10279271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4044-2A15-676A-8AFA-08E3D32226A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9DAA8DF-F48F-DD53-C487-67426AF0A49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B3240E8-101F-A8BC-DD30-518C2B7EA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Náhrada za dovolenou dle kolektivní smlouvy nebo interní směrnice je způsobilým výdajem pouze za předpokladu, že je takto nastavena v dané organizaci plošně, tj. nejen pro projekt OP JAK, ale také pro ostatní zaměstnance příjemce.</a:t>
            </a:r>
            <a:endParaRPr lang="cs-CZ"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74A6FE4B-C7BF-BCD6-871F-CBB491BEB59D}"/>
              </a:ext>
            </a:extLst>
          </p:cNvPr>
          <p:cNvSpPr>
            <a:spLocks noGrp="1"/>
          </p:cNvSpPr>
          <p:nvPr>
            <p:ph type="sldNum" sz="quarter" idx="5"/>
          </p:nvPr>
        </p:nvSpPr>
        <p:spPr/>
        <p:txBody>
          <a:bodyPr/>
          <a:lstStyle/>
          <a:p>
            <a:fld id="{A0689A4B-F993-4DC3-BE28-5B45C6317D2E}" type="slidenum">
              <a:rPr lang="cs-CZ" smtClean="0"/>
              <a:t>192</a:t>
            </a:fld>
            <a:endParaRPr lang="cs-CZ"/>
          </a:p>
        </p:txBody>
      </p:sp>
    </p:spTree>
    <p:extLst>
      <p:ext uri="{BB962C8B-B14F-4D97-AF65-F5344CB8AC3E}">
        <p14:creationId xmlns:p14="http://schemas.microsoft.com/office/powerpoint/2010/main" val="422786398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FF241-29B1-73B2-245B-19467E11918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E34C0BD-EECD-A021-C844-5131F03FDE0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B10666F-5468-7994-C02C-D912C7293C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Dovolená, na niž vzniklo právo v příslušném kalendářním roce, se zaokrouhluje na celé hodiny nahoru.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solidFill>
                  <a:srgbClr val="000000"/>
                </a:solidFill>
                <a:effectLst/>
                <a:latin typeface="Aptos" panose="020B0004020202020204" pitchFamily="34" charset="0"/>
                <a:ea typeface="Aptos" panose="020B0004020202020204" pitchFamily="34" charset="0"/>
              </a:rPr>
              <a:t>Doba dovolené u DPP se nezapočítává do maximálního rozsahu práce 300 hodin v kalendářním roce. Avšak při výpočtu dovolené se do odpracované doby i v případě zaměstnanců činných na základě DPP započtou tzv. náhradní doby, kdy zaměstnanec fakticky nepracuje, tj. např. doba zameškaná z důvodu čerpání dovolené, či některých překážek v práci. Jinými slovy, čerpání dovolené zaměstnancem může v některých případech vést ke vzniku další dovolené.</a:t>
            </a:r>
          </a:p>
        </p:txBody>
      </p:sp>
      <p:sp>
        <p:nvSpPr>
          <p:cNvPr id="4" name="Zástupný symbol pro číslo snímku 3">
            <a:extLst>
              <a:ext uri="{FF2B5EF4-FFF2-40B4-BE49-F238E27FC236}">
                <a16:creationId xmlns:a16="http://schemas.microsoft.com/office/drawing/2014/main" id="{1A0C1DA7-E3DD-B5CD-DEE6-BAD990777D91}"/>
              </a:ext>
            </a:extLst>
          </p:cNvPr>
          <p:cNvSpPr>
            <a:spLocks noGrp="1"/>
          </p:cNvSpPr>
          <p:nvPr>
            <p:ph type="sldNum" sz="quarter" idx="5"/>
          </p:nvPr>
        </p:nvSpPr>
        <p:spPr/>
        <p:txBody>
          <a:bodyPr/>
          <a:lstStyle/>
          <a:p>
            <a:fld id="{A0689A4B-F993-4DC3-BE28-5B45C6317D2E}" type="slidenum">
              <a:rPr lang="cs-CZ" smtClean="0"/>
              <a:t>193</a:t>
            </a:fld>
            <a:endParaRPr lang="cs-CZ"/>
          </a:p>
        </p:txBody>
      </p:sp>
    </p:spTree>
    <p:extLst>
      <p:ext uri="{BB962C8B-B14F-4D97-AF65-F5344CB8AC3E}">
        <p14:creationId xmlns:p14="http://schemas.microsoft.com/office/powerpoint/2010/main" val="39833205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C5886-5FD7-A3BF-D466-28FE3E0490D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2ACF506-A712-513E-86D7-0628E9A0EE8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A0EBF8C-F3C4-9226-2871-F3CA652632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V </a:t>
            </a:r>
            <a:r>
              <a:rPr lang="cs-CZ" sz="1400" dirty="0" err="1">
                <a:effectLst/>
                <a:latin typeface="Aptos" panose="020B0004020202020204" pitchFamily="34" charset="0"/>
                <a:ea typeface="Aptos" panose="020B0004020202020204" pitchFamily="34" charset="0"/>
                <a:cs typeface="Times New Roman" panose="02020603050405020304" pitchFamily="18" charset="0"/>
              </a:rPr>
              <a:t>ZŽoP</a:t>
            </a:r>
            <a:r>
              <a:rPr lang="cs-CZ" sz="1400" dirty="0">
                <a:effectLst/>
                <a:latin typeface="Aptos" panose="020B0004020202020204" pitchFamily="34" charset="0"/>
                <a:ea typeface="Aptos" panose="020B0004020202020204" pitchFamily="34" charset="0"/>
                <a:cs typeface="Times New Roman" panose="02020603050405020304" pitchFamily="18" charset="0"/>
              </a:rPr>
              <a:t> lze odečíst ze soupisky dokladů výdaje nárokované v roce ukončení realizace projektu bez ohledu na to, zda obsahuje výdaje za prosinec.</a:t>
            </a:r>
            <a:endParaRPr lang="cs-CZ" sz="1400" dirty="0">
              <a:solidFill>
                <a:srgbClr val="000000"/>
              </a:solidFill>
              <a:effectLst/>
              <a:latin typeface="Calibri" panose="020F0502020204030204" pitchFamily="34" charset="0"/>
              <a:ea typeface="Aptos" panose="020B0004020202020204" pitchFamily="34" charset="0"/>
            </a:endParaRPr>
          </a:p>
        </p:txBody>
      </p:sp>
      <p:sp>
        <p:nvSpPr>
          <p:cNvPr id="4" name="Zástupný symbol pro číslo snímku 3">
            <a:extLst>
              <a:ext uri="{FF2B5EF4-FFF2-40B4-BE49-F238E27FC236}">
                <a16:creationId xmlns:a16="http://schemas.microsoft.com/office/drawing/2014/main" id="{95629A0A-F92D-9028-6B56-BAD3CD38DDB0}"/>
              </a:ext>
            </a:extLst>
          </p:cNvPr>
          <p:cNvSpPr>
            <a:spLocks noGrp="1"/>
          </p:cNvSpPr>
          <p:nvPr>
            <p:ph type="sldNum" sz="quarter" idx="5"/>
          </p:nvPr>
        </p:nvSpPr>
        <p:spPr/>
        <p:txBody>
          <a:bodyPr/>
          <a:lstStyle/>
          <a:p>
            <a:fld id="{A0689A4B-F993-4DC3-BE28-5B45C6317D2E}" type="slidenum">
              <a:rPr lang="cs-CZ" smtClean="0"/>
              <a:t>194</a:t>
            </a:fld>
            <a:endParaRPr lang="cs-CZ"/>
          </a:p>
        </p:txBody>
      </p:sp>
    </p:spTree>
    <p:extLst>
      <p:ext uri="{BB962C8B-B14F-4D97-AF65-F5344CB8AC3E}">
        <p14:creationId xmlns:p14="http://schemas.microsoft.com/office/powerpoint/2010/main" val="40359540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400" kern="100" dirty="0">
                <a:effectLst/>
                <a:latin typeface="Aptos" panose="020B0004020202020204" pitchFamily="34" charset="0"/>
                <a:ea typeface="Aptos" panose="020B0004020202020204" pitchFamily="34" charset="0"/>
                <a:cs typeface="Times New Roman" panose="02020603050405020304" pitchFamily="18" charset="0"/>
              </a:rPr>
              <a:t>K vykazování jednotek nebo jednorázových částek slouží záložka „Soupiska jednotek/jednorázových částek“.</a:t>
            </a:r>
          </a:p>
          <a:p>
            <a:pPr algn="l"/>
            <a:r>
              <a:rPr lang="cs-CZ" sz="1400" kern="100" dirty="0">
                <a:effectLst/>
                <a:latin typeface="Aptos" panose="020B0004020202020204" pitchFamily="34" charset="0"/>
                <a:ea typeface="Aptos" panose="020B0004020202020204" pitchFamily="34" charset="0"/>
                <a:cs typeface="Times New Roman" panose="02020603050405020304" pitchFamily="18" charset="0"/>
              </a:rPr>
              <a:t>Jednorázová částka je určena na úhradu osobních nákladů členů administrativního týmu. Příjemce není oprávněn vykazovat osobní výdaje členů administrativního týmu, v jiné kategorii výdajů, než 1.1.1.2.</a:t>
            </a:r>
          </a:p>
          <a:p>
            <a:pPr algn="l"/>
            <a:r>
              <a:rPr lang="cs-CZ" sz="1400" kern="100" dirty="0">
                <a:effectLst/>
                <a:latin typeface="Aptos" panose="020B0004020202020204" pitchFamily="34" charset="0"/>
                <a:ea typeface="Aptos" panose="020B0004020202020204" pitchFamily="34" charset="0"/>
                <a:cs typeface="Times New Roman" panose="02020603050405020304" pitchFamily="18" charset="0"/>
              </a:rPr>
              <a:t>Výše jednorázové částky se stanovuje v žádosti za pomoci Kalkulačky jednorázové částky (b1).</a:t>
            </a:r>
          </a:p>
          <a:p>
            <a:pPr algn="l"/>
            <a:r>
              <a:rPr lang="cs-CZ" sz="1400" kern="100" dirty="0">
                <a:effectLst/>
                <a:latin typeface="Aptos" panose="020B0004020202020204" pitchFamily="34" charset="0"/>
                <a:ea typeface="Aptos" panose="020B0004020202020204" pitchFamily="34" charset="0"/>
                <a:cs typeface="Times New Roman" panose="02020603050405020304" pitchFamily="18" charset="0"/>
              </a:rPr>
              <a:t>Počet měsíčních osobních nákladů na administrativní tým zahrnutých do dílčích plnění jednorázové částky nesmí v žádném okamžiku realizace projektu překročit počet již uplynulých kalendářních měsíců realizace projektu, jež byly součástí sledovaných období, za které již byly předloženy </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ZoR</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195</a:t>
            </a:fld>
            <a:endParaRPr lang="cs-CZ"/>
          </a:p>
        </p:txBody>
      </p:sp>
    </p:spTree>
    <p:extLst>
      <p:ext uri="{BB962C8B-B14F-4D97-AF65-F5344CB8AC3E}">
        <p14:creationId xmlns:p14="http://schemas.microsoft.com/office/powerpoint/2010/main" val="294112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00000"/>
                </a:solidFill>
                <a:effectLst/>
                <a:latin typeface="Calibri" panose="020F0502020204030204" pitchFamily="34" charset="0"/>
                <a:ea typeface="Calibri" panose="020F0502020204030204" pitchFamily="34" charset="0"/>
              </a:rPr>
              <a:t>Výzkumní pracovníci, kteří pracují: </a:t>
            </a:r>
            <a:r>
              <a:rPr lang="cs-CZ" sz="1200" dirty="0">
                <a:effectLst/>
                <a:latin typeface="Calibri" panose="020F0502020204030204" pitchFamily="34" charset="0"/>
                <a:ea typeface="Calibri" panose="020F0502020204030204" pitchFamily="34" charset="0"/>
              </a:rPr>
              <a:t>V příslušné </a:t>
            </a:r>
            <a:r>
              <a:rPr lang="cs-CZ" sz="1200" dirty="0" err="1">
                <a:effectLst/>
                <a:latin typeface="Calibri" panose="020F0502020204030204" pitchFamily="34" charset="0"/>
                <a:ea typeface="Calibri" panose="020F0502020204030204" pitchFamily="34" charset="0"/>
              </a:rPr>
              <a:t>ZoR</a:t>
            </a:r>
            <a:r>
              <a:rPr lang="cs-CZ" sz="1200" dirty="0">
                <a:effectLst/>
                <a:latin typeface="Calibri" panose="020F0502020204030204" pitchFamily="34" charset="0"/>
                <a:ea typeface="Calibri" panose="020F0502020204030204" pitchFamily="34" charset="0"/>
              </a:rPr>
              <a:t> doloží příjemce přílohu „Soupiska pracovníků“, </a:t>
            </a:r>
            <a:r>
              <a:rPr lang="cs-CZ" sz="1200" dirty="0">
                <a:solidFill>
                  <a:srgbClr val="000000"/>
                </a:solidFill>
                <a:effectLst/>
                <a:latin typeface="Calibri" panose="020F0502020204030204" pitchFamily="34" charset="0"/>
                <a:ea typeface="Calibri" panose="020F0502020204030204" pitchFamily="34" charset="0"/>
              </a:rPr>
              <a:t> </a:t>
            </a:r>
          </a:p>
          <a:p>
            <a:endParaRPr lang="cs-CZ" sz="1200" dirty="0">
              <a:solidFill>
                <a:srgbClr val="000000"/>
              </a:solidFill>
              <a:effectLst/>
              <a:latin typeface="Calibri" panose="020F0502020204030204" pitchFamily="34" charset="0"/>
            </a:endParaRPr>
          </a:p>
          <a:p>
            <a:endParaRPr lang="cs-CZ" sz="1200" dirty="0">
              <a:solidFill>
                <a:srgbClr val="000000"/>
              </a:solidFill>
              <a:effectLst/>
              <a:latin typeface="Calibri" panose="020F0502020204030204" pitchFamily="34" charset="0"/>
            </a:endParaRPr>
          </a:p>
          <a:p>
            <a:r>
              <a:rPr lang="cs-CZ" sz="1200" dirty="0">
                <a:solidFill>
                  <a:srgbClr val="000000"/>
                </a:solidFill>
                <a:effectLst/>
                <a:latin typeface="Calibri" panose="020F0502020204030204" pitchFamily="34" charset="0"/>
              </a:rPr>
              <a:t>Počet podpořených VO:</a:t>
            </a:r>
          </a:p>
          <a:p>
            <a:r>
              <a:rPr lang="cs-CZ" sz="1200" dirty="0">
                <a:effectLst/>
                <a:latin typeface="Calibri" panose="020F0502020204030204" pitchFamily="34" charset="0"/>
                <a:ea typeface="Calibri" panose="020F0502020204030204" pitchFamily="34" charset="0"/>
              </a:rPr>
              <a:t>tj. příjemce a partneři s finančním příspěvkem, kteří jsou VO – tj. splňují definici výzkumné organizace dle Rámce pro státní podporu výzkumu, vývoje a inovací.</a:t>
            </a:r>
            <a:endParaRPr lang="cs-CZ" dirty="0"/>
          </a:p>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26</a:t>
            </a:fld>
            <a:endParaRPr lang="cs-CZ" dirty="0"/>
          </a:p>
        </p:txBody>
      </p:sp>
    </p:spTree>
    <p:extLst>
      <p:ext uri="{BB962C8B-B14F-4D97-AF65-F5344CB8AC3E}">
        <p14:creationId xmlns:p14="http://schemas.microsoft.com/office/powerpoint/2010/main" val="2928181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b="0" i="0" u="none" strike="noStrike" baseline="0" dirty="0">
                <a:solidFill>
                  <a:srgbClr val="000000"/>
                </a:solidFill>
                <a:latin typeface="Aptos" panose="020B0004020202020204" pitchFamily="34" charset="0"/>
              </a:rPr>
              <a:t>K vykazování jednotek nebo jednorázových částek slouží záložka „Soupiska jednotek/jednorázových částek“.</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Příloha „Evidence produktivních hodin zaměstnanců – jednotkové náklady“ – příjemce do této přílohy uvádí přehled zaměstnanců, pro které jsou osobní náklady nárokovány na základě jednotkových nákladů, a počet produktivních hodin, které jsou vykazovány za tyto zaměstnance v soupisce jednotek. Příjemce vyplňuje tuto přílohu kumulativně, předkládá ji v </a:t>
            </a:r>
            <a:r>
              <a:rPr lang="cs-CZ" sz="1400" dirty="0" err="1">
                <a:effectLst/>
                <a:latin typeface="Aptos" panose="020B0004020202020204" pitchFamily="34" charset="0"/>
                <a:ea typeface="Aptos" panose="020B0004020202020204" pitchFamily="34" charset="0"/>
                <a:cs typeface="Times New Roman" panose="02020603050405020304" pitchFamily="18" charset="0"/>
              </a:rPr>
              <a:t>ZoR</a:t>
            </a:r>
            <a:r>
              <a:rPr lang="cs-CZ" sz="1400" dirty="0">
                <a:effectLst/>
                <a:latin typeface="Aptos" panose="020B0004020202020204" pitchFamily="34" charset="0"/>
                <a:ea typeface="Aptos" panose="020B0004020202020204" pitchFamily="34" charset="0"/>
                <a:cs typeface="Times New Roman" panose="02020603050405020304" pitchFamily="18" charset="0"/>
              </a:rPr>
              <a:t> / </a:t>
            </a:r>
            <a:r>
              <a:rPr lang="cs-CZ" sz="1400" dirty="0" err="1">
                <a:effectLst/>
                <a:latin typeface="Aptos" panose="020B0004020202020204" pitchFamily="34" charset="0"/>
                <a:ea typeface="Aptos" panose="020B0004020202020204" pitchFamily="34" charset="0"/>
                <a:cs typeface="Times New Roman" panose="02020603050405020304" pitchFamily="18" charset="0"/>
              </a:rPr>
              <a:t>ZZoR</a:t>
            </a:r>
            <a:r>
              <a:rPr lang="cs-CZ" sz="14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solidFill>
                  <a:srgbClr val="000000"/>
                </a:solidFill>
                <a:effectLst/>
                <a:latin typeface="Aptos" panose="020B0004020202020204" pitchFamily="34" charset="0"/>
                <a:ea typeface="Aptos" panose="020B0004020202020204" pitchFamily="34" charset="0"/>
              </a:rPr>
              <a:t>Jednotkový náklad je způsobilý v případě, že příjemce prokáže splnění jednotky aktivity v definovaném rozsahu a doloží všechny definované výstupy/produkty pro tuto jednotku aktivity.</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196</a:t>
            </a:fld>
            <a:endParaRPr lang="cs-CZ"/>
          </a:p>
        </p:txBody>
      </p:sp>
    </p:spTree>
    <p:extLst>
      <p:ext uri="{BB962C8B-B14F-4D97-AF65-F5344CB8AC3E}">
        <p14:creationId xmlns:p14="http://schemas.microsoft.com/office/powerpoint/2010/main" val="40615506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122D4-3A31-4B79-67D0-7764035C9FE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F0043E1-8934-D655-A5A7-F87360C5D21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8596C1F-A7BC-C0A0-A22C-48F2746EBD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solidFill>
                  <a:srgbClr val="000000"/>
                </a:solidFill>
                <a:effectLst/>
                <a:latin typeface="Aptos" panose="020B0004020202020204" pitchFamily="34" charset="0"/>
                <a:ea typeface="Aptos" panose="020B0004020202020204" pitchFamily="34" charset="0"/>
              </a:rPr>
              <a:t>Za každý kalendářní měsíc, pro který je vyplněn úvazek, vyplňte skutečný počet dosažených produktivních hodin. Počet produktivních hodin musí být v souladu se mzdovými výstupy. Na základě výše kumulativního limitu produktivních hodin a kumulativní výše skutečně dosažených produktivních hodin dochází automaticky ke stanovení počtu produktivních hodin, které lze vykázat v </a:t>
            </a:r>
            <a:r>
              <a:rPr lang="cs-CZ" sz="1400" dirty="0" err="1">
                <a:solidFill>
                  <a:srgbClr val="000000"/>
                </a:solidFill>
                <a:effectLst/>
                <a:latin typeface="Aptos" panose="020B0004020202020204" pitchFamily="34" charset="0"/>
                <a:ea typeface="Aptos" panose="020B0004020202020204" pitchFamily="34" charset="0"/>
              </a:rPr>
              <a:t>ŽoP</a:t>
            </a:r>
            <a:r>
              <a:rPr lang="cs-CZ" sz="1400" dirty="0">
                <a:solidFill>
                  <a:srgbClr val="000000"/>
                </a:solidFill>
                <a:effectLst/>
                <a:latin typeface="Aptos" panose="020B0004020202020204" pitchFamily="34" charset="0"/>
                <a:ea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solidFill>
                  <a:srgbClr val="000000"/>
                </a:solidFill>
                <a:effectLst/>
                <a:latin typeface="Aptos" panose="020B0004020202020204" pitchFamily="34" charset="0"/>
                <a:ea typeface="Aptos" panose="020B0004020202020204" pitchFamily="34" charset="0"/>
              </a:rPr>
              <a:t>Evidence produktivních hodin zaměstnanců při všech výpočtech zobrazuje hodnoty na dvě desetinná čísla. Do </a:t>
            </a:r>
            <a:r>
              <a:rPr lang="cs-CZ" sz="1400" dirty="0" err="1">
                <a:solidFill>
                  <a:srgbClr val="000000"/>
                </a:solidFill>
                <a:effectLst/>
                <a:latin typeface="Aptos" panose="020B0004020202020204" pitchFamily="34" charset="0"/>
                <a:ea typeface="Aptos" panose="020B0004020202020204" pitchFamily="34" charset="0"/>
              </a:rPr>
              <a:t>ŽoP</a:t>
            </a:r>
            <a:r>
              <a:rPr lang="cs-CZ" sz="1400" dirty="0">
                <a:solidFill>
                  <a:srgbClr val="000000"/>
                </a:solidFill>
                <a:effectLst/>
                <a:latin typeface="Aptos" panose="020B0004020202020204" pitchFamily="34" charset="0"/>
                <a:ea typeface="Aptos" panose="020B0004020202020204" pitchFamily="34" charset="0"/>
              </a:rPr>
              <a:t> je však v souladu s </a:t>
            </a:r>
            <a:r>
              <a:rPr lang="cs-CZ" sz="1400" dirty="0" err="1">
                <a:solidFill>
                  <a:srgbClr val="000000"/>
                </a:solidFill>
                <a:effectLst/>
                <a:latin typeface="Aptos" panose="020B0004020202020204" pitchFamily="34" charset="0"/>
                <a:ea typeface="Aptos" panose="020B0004020202020204" pitchFamily="34" charset="0"/>
              </a:rPr>
              <a:t>PpŽP</a:t>
            </a:r>
            <a:r>
              <a:rPr lang="cs-CZ" sz="1400" dirty="0">
                <a:solidFill>
                  <a:srgbClr val="000000"/>
                </a:solidFill>
                <a:effectLst/>
                <a:latin typeface="Aptos" panose="020B0004020202020204" pitchFamily="34" charset="0"/>
                <a:ea typeface="Aptos" panose="020B0004020202020204" pitchFamily="34" charset="0"/>
              </a:rPr>
              <a:t>, kap. 8.2.2. třeba zadávat pouze celé produktivní hodiny - zaokrouhlování provádí Evidence produktivních hodin zaměstnanců automaticky. Případná nevykázaná část hodiny (po zaokrouhlení na celé hodiny) je převedena do dalších měsíců v rámci daného 12měsíčního období.</a:t>
            </a:r>
          </a:p>
        </p:txBody>
      </p:sp>
      <p:sp>
        <p:nvSpPr>
          <p:cNvPr id="4" name="Zástupný symbol pro číslo snímku 3">
            <a:extLst>
              <a:ext uri="{FF2B5EF4-FFF2-40B4-BE49-F238E27FC236}">
                <a16:creationId xmlns:a16="http://schemas.microsoft.com/office/drawing/2014/main" id="{30C5CFB1-390E-BFAE-E395-66BCF2C99F25}"/>
              </a:ext>
            </a:extLst>
          </p:cNvPr>
          <p:cNvSpPr>
            <a:spLocks noGrp="1"/>
          </p:cNvSpPr>
          <p:nvPr>
            <p:ph type="sldNum" sz="quarter" idx="5"/>
          </p:nvPr>
        </p:nvSpPr>
        <p:spPr/>
        <p:txBody>
          <a:bodyPr/>
          <a:lstStyle/>
          <a:p>
            <a:fld id="{A0689A4B-F993-4DC3-BE28-5B45C6317D2E}" type="slidenum">
              <a:rPr lang="cs-CZ" smtClean="0"/>
              <a:t>197</a:t>
            </a:fld>
            <a:endParaRPr lang="cs-CZ"/>
          </a:p>
        </p:txBody>
      </p:sp>
    </p:spTree>
    <p:extLst>
      <p:ext uri="{BB962C8B-B14F-4D97-AF65-F5344CB8AC3E}">
        <p14:creationId xmlns:p14="http://schemas.microsoft.com/office/powerpoint/2010/main" val="11169107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b="0" kern="100" dirty="0">
                <a:effectLst/>
                <a:latin typeface="Aptos" panose="020B0004020202020204" pitchFamily="34" charset="0"/>
                <a:ea typeface="Aptos" panose="020B0004020202020204" pitchFamily="34" charset="0"/>
                <a:cs typeface="Times New Roman" panose="02020603050405020304" pitchFamily="18" charset="0"/>
              </a:rPr>
              <a:t>Nové pole „Počet hodin dovolené“ na soupisce SD-2. Nepovinné k vyplnění.</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Hodiny OČR bez náhrady mzdy se na soupisce SD-2 nevykazují.</a:t>
            </a:r>
            <a:endParaRPr lang="cs-CZ" sz="1400" b="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198</a:t>
            </a:fld>
            <a:endParaRPr lang="cs-CZ"/>
          </a:p>
        </p:txBody>
      </p:sp>
    </p:spTree>
    <p:extLst>
      <p:ext uri="{BB962C8B-B14F-4D97-AF65-F5344CB8AC3E}">
        <p14:creationId xmlns:p14="http://schemas.microsoft.com/office/powerpoint/2010/main" val="8048853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F007-D3F4-AEEB-9C84-BC119084A0D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25304D4-D6DA-D3AA-BD17-E3C3FDAD43C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3BF4E8E-CBBB-BC05-41DB-689EC3D557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b="0" i="0" u="none" strike="noStrike" baseline="0" dirty="0">
                <a:solidFill>
                  <a:srgbClr val="000000"/>
                </a:solidFill>
                <a:latin typeface="Aptos" panose="020B0004020202020204" pitchFamily="34" charset="0"/>
              </a:rPr>
              <a:t>Pole „Fond pracovní doby pracovníka u zaměstnavatele v daném měsíci v hodinách“ je nutné vyplnit počtem hodin odpracovaných pro projekt, případně nemoci, odpovídající náhradě mzdy, kterou hradí zaměstnavatel a uplatňuje ji v projektu.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b="0" i="0" u="none" strike="noStrike" baseline="0" dirty="0">
                <a:solidFill>
                  <a:srgbClr val="000000"/>
                </a:solidFill>
                <a:latin typeface="Aptos" panose="020B0004020202020204" pitchFamily="34" charset="0"/>
              </a:rPr>
              <a:t>Pole „Počet odpracovaných hodin na projektu“ odpovídá počtu hodin, které platí zaměstnavatel, včetně hodin dovolené hrazené z projektu. Vyplněný údaj je shodný s údajem v poli „Fond pracovní doby pracovníka u zaměstnavatele v daném měsíci v hodinách“.</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latin typeface="Aptos" panose="020B0004020202020204" pitchFamily="34" charset="0"/>
              </a:rPr>
              <a:t>Důvodem je zamezení chybovosti a zohlednění automatických propočtů ISKP21+.</a:t>
            </a:r>
            <a:endParaRPr lang="cs-CZ" sz="1400" b="0" i="0" u="none" strike="noStrike" baseline="0" dirty="0">
              <a:solidFill>
                <a:srgbClr val="000000"/>
              </a:solidFill>
              <a:latin typeface="Aptos" panose="020B0004020202020204" pitchFamily="34" charset="0"/>
            </a:endParaRPr>
          </a:p>
        </p:txBody>
      </p:sp>
      <p:sp>
        <p:nvSpPr>
          <p:cNvPr id="4" name="Zástupný symbol pro číslo snímku 3">
            <a:extLst>
              <a:ext uri="{FF2B5EF4-FFF2-40B4-BE49-F238E27FC236}">
                <a16:creationId xmlns:a16="http://schemas.microsoft.com/office/drawing/2014/main" id="{46017DD8-036B-B4C2-C646-8ABFF2898595}"/>
              </a:ext>
            </a:extLst>
          </p:cNvPr>
          <p:cNvSpPr>
            <a:spLocks noGrp="1"/>
          </p:cNvSpPr>
          <p:nvPr>
            <p:ph type="sldNum" sz="quarter" idx="5"/>
          </p:nvPr>
        </p:nvSpPr>
        <p:spPr/>
        <p:txBody>
          <a:bodyPr/>
          <a:lstStyle/>
          <a:p>
            <a:fld id="{A0689A4B-F993-4DC3-BE28-5B45C6317D2E}" type="slidenum">
              <a:rPr lang="cs-CZ" smtClean="0"/>
              <a:t>199</a:t>
            </a:fld>
            <a:endParaRPr lang="cs-CZ"/>
          </a:p>
        </p:txBody>
      </p:sp>
    </p:spTree>
    <p:extLst>
      <p:ext uri="{BB962C8B-B14F-4D97-AF65-F5344CB8AC3E}">
        <p14:creationId xmlns:p14="http://schemas.microsoft.com/office/powerpoint/2010/main" val="38540876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D120-0F06-78A0-7BA6-77213FB6706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FEB365F-F739-42CD-97F0-9EC12EF7E9D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1F4FA2A-4070-E022-0004-FF13D42D5D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b="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763F081F-DA29-6B79-49FC-87D2DB25039B}"/>
              </a:ext>
            </a:extLst>
          </p:cNvPr>
          <p:cNvSpPr>
            <a:spLocks noGrp="1"/>
          </p:cNvSpPr>
          <p:nvPr>
            <p:ph type="sldNum" sz="quarter" idx="5"/>
          </p:nvPr>
        </p:nvSpPr>
        <p:spPr/>
        <p:txBody>
          <a:bodyPr/>
          <a:lstStyle/>
          <a:p>
            <a:fld id="{A0689A4B-F993-4DC3-BE28-5B45C6317D2E}" type="slidenum">
              <a:rPr lang="cs-CZ" smtClean="0"/>
              <a:t>200</a:t>
            </a:fld>
            <a:endParaRPr lang="cs-CZ"/>
          </a:p>
        </p:txBody>
      </p:sp>
    </p:spTree>
    <p:extLst>
      <p:ext uri="{BB962C8B-B14F-4D97-AF65-F5344CB8AC3E}">
        <p14:creationId xmlns:p14="http://schemas.microsoft.com/office/powerpoint/2010/main" val="13461684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Účel pracovní cesty musí být v souladu s konkrétní aktivitou a cíli projektu.</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201</a:t>
            </a:fld>
            <a:endParaRPr lang="cs-CZ"/>
          </a:p>
        </p:txBody>
      </p:sp>
    </p:spTree>
    <p:extLst>
      <p:ext uri="{BB962C8B-B14F-4D97-AF65-F5344CB8AC3E}">
        <p14:creationId xmlns:p14="http://schemas.microsoft.com/office/powerpoint/2010/main" val="349248998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Způsobilé jsou výdaje spojené se zahraničními pracovními cestami </a:t>
            </a:r>
            <a:r>
              <a:rPr lang="cs-CZ" sz="1400" b="0" kern="100" dirty="0">
                <a:effectLst/>
                <a:latin typeface="Aptos" panose="020B0004020202020204" pitchFamily="34" charset="0"/>
                <a:ea typeface="Aptos" panose="020B0004020202020204" pitchFamily="34" charset="0"/>
                <a:cs typeface="Times New Roman" panose="02020603050405020304" pitchFamily="18" charset="0"/>
              </a:rPr>
              <a:t>odborných zaměstnanců </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příjemce a zaměstnanců partnerů, přičemž zaměstnancem se rozumí také osoba, která má s příjemcem, popř. partnerem, uzavřenu dohodu o provedení práce či o pracovní činnosti, pokud je v této dohodě stanoveno, že tato osoba bude vykonávat služební cesty.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Přípustným místem realizace je území České republiky, aktivity projektu č. 1, 2, 3, 4 a 6 mohou být realizovány i mimo území České republiky, a to na území EU, dále na území států, které jsou součástí skupiny zemí přidružených k účasti v programu Horizont Evropa a na území Spojeného království Velké Británie a Severního Irska. Vybrané dílčí části aktivit projektu č. 2, 3, 4 a 6 je možné realizovat i mimo území ČR (EU i mimo EU). Mezi takovéto dílčí činnosti lze například uvést krátkodobé výjezdy na konference, workshopy, networking, sběr vzorků v zahraničí apod.</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202</a:t>
            </a:fld>
            <a:endParaRPr lang="cs-CZ"/>
          </a:p>
        </p:txBody>
      </p:sp>
    </p:spTree>
    <p:extLst>
      <p:ext uri="{BB962C8B-B14F-4D97-AF65-F5344CB8AC3E}">
        <p14:creationId xmlns:p14="http://schemas.microsoft.com/office/powerpoint/2010/main" val="31053378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Za způsobilé je možné považovat pouze zahraniční cesty odborných pracovníků podílejících se na realizaci </a:t>
            </a:r>
            <a:r>
              <a:rPr lang="cs-CZ" sz="1400" b="0" kern="100" dirty="0">
                <a:effectLst/>
                <a:latin typeface="Aptos" panose="020B0004020202020204" pitchFamily="34" charset="0"/>
                <a:ea typeface="Aptos" panose="020B0004020202020204" pitchFamily="34" charset="0"/>
                <a:cs typeface="Times New Roman" panose="02020603050405020304" pitchFamily="18" charset="0"/>
              </a:rPr>
              <a:t>věcných aktivit projektu</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 Aktivní účastí se rozumí prezentace na konferenci, semináři, workshopu nebo např. účast na jednání s potenciálními partnery v souladu s aktivitami projektu. Odpovídajícím výstupem tak je např. prezentace, e-mailová komunikace, fotodokumentace apod.</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b="1" dirty="0">
                <a:effectLst/>
                <a:latin typeface="Aptos" panose="020B0004020202020204" pitchFamily="34" charset="0"/>
                <a:ea typeface="Aptos" panose="020B0004020202020204" pitchFamily="34" charset="0"/>
                <a:cs typeface="Times New Roman" panose="02020603050405020304" pitchFamily="18" charset="0"/>
              </a:rPr>
              <a:t>Jízdní výdaje </a:t>
            </a:r>
            <a:r>
              <a:rPr lang="cs-CZ" sz="1400" dirty="0">
                <a:effectLst/>
                <a:latin typeface="Aptos" panose="020B0004020202020204" pitchFamily="34" charset="0"/>
                <a:ea typeface="Aptos" panose="020B0004020202020204" pitchFamily="34" charset="0"/>
                <a:cs typeface="Times New Roman" panose="02020603050405020304" pitchFamily="18" charset="0"/>
              </a:rPr>
              <a:t>musí být spojené s dopravou na služební cestě.</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b="1" dirty="0">
                <a:effectLst/>
                <a:latin typeface="Aptos" panose="020B0004020202020204" pitchFamily="34" charset="0"/>
                <a:ea typeface="Aptos" panose="020B0004020202020204" pitchFamily="34" charset="0"/>
                <a:cs typeface="Times New Roman" panose="02020603050405020304" pitchFamily="18" charset="0"/>
              </a:rPr>
              <a:t>Ubytování</a:t>
            </a:r>
            <a:r>
              <a:rPr lang="cs-CZ" sz="1400" dirty="0">
                <a:effectLst/>
                <a:latin typeface="Aptos" panose="020B0004020202020204" pitchFamily="34" charset="0"/>
                <a:ea typeface="Aptos" panose="020B0004020202020204" pitchFamily="34" charset="0"/>
                <a:cs typeface="Times New Roman" panose="02020603050405020304" pitchFamily="18" charset="0"/>
              </a:rPr>
              <a:t> – Při překročení částky 100 EUR je vyžadováno doložení průzkumu trhu hotelových služeb v dané oblasti, zejména je pak tento průzkum vyžadován u hotelů vyšší kategorie (více jak ***), jako podklad pro posouzení způsobilosti. Více slide „Dokladování způsobilosti“.</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203</a:t>
            </a:fld>
            <a:endParaRPr lang="cs-CZ"/>
          </a:p>
        </p:txBody>
      </p:sp>
    </p:spTree>
    <p:extLst>
      <p:ext uri="{BB962C8B-B14F-4D97-AF65-F5344CB8AC3E}">
        <p14:creationId xmlns:p14="http://schemas.microsoft.com/office/powerpoint/2010/main" val="65228114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b="1" kern="100" dirty="0">
                <a:effectLst/>
                <a:latin typeface="Aptos" panose="020B0004020202020204" pitchFamily="34" charset="0"/>
                <a:ea typeface="Aptos" panose="020B0004020202020204" pitchFamily="34" charset="0"/>
                <a:cs typeface="Times New Roman" panose="02020603050405020304" pitchFamily="18" charset="0"/>
              </a:rPr>
              <a:t>Nutné vedlejší výdaje </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 výdaje související s předmětem pracovní cesty. Tyto výdaje lze hradit pouze na základě prokázaných úhrad účetních dokladů. </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204</a:t>
            </a:fld>
            <a:endParaRPr lang="cs-CZ"/>
          </a:p>
        </p:txBody>
      </p:sp>
    </p:spTree>
    <p:extLst>
      <p:ext uri="{BB962C8B-B14F-4D97-AF65-F5344CB8AC3E}">
        <p14:creationId xmlns:p14="http://schemas.microsoft.com/office/powerpoint/2010/main" val="297464636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K určení výše způsobilých výdajů vycházejte zejména z toho, byla-li částka uhrazena v Kč nebo cizí měně. V případě, že byla částka uhrazena v Kč, je způsobilým výdajem celá zaplacená částka. V případě, že byla částka uhrazena v cizí měně, je způsobilým výdajem částka v Kč vypočtená jako součin částky v cizí měně užité k platbě a kurzu ČNB platného v den poskytnutí zálohy, resp. nástupu zaměstnance na pracovní cestu.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Kurzové rozdíly vzniklé pouze účetně z důvodu rozdílnosti použitého kurzu dle interní směrnice organizace a kurzu použitého při skutečné úhradě jsou způsobilými výdaji.</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205</a:t>
            </a:fld>
            <a:endParaRPr lang="cs-CZ"/>
          </a:p>
        </p:txBody>
      </p:sp>
    </p:spTree>
    <p:extLst>
      <p:ext uri="{BB962C8B-B14F-4D97-AF65-F5344CB8AC3E}">
        <p14:creationId xmlns:p14="http://schemas.microsoft.com/office/powerpoint/2010/main" val="853411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28</a:t>
            </a:fld>
            <a:endParaRPr lang="cs-CZ"/>
          </a:p>
        </p:txBody>
      </p:sp>
    </p:spTree>
    <p:extLst>
      <p:ext uri="{BB962C8B-B14F-4D97-AF65-F5344CB8AC3E}">
        <p14:creationId xmlns:p14="http://schemas.microsoft.com/office/powerpoint/2010/main" val="20869806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Výdaje, u nichž částka uplatňovaná jako způsobilý výdaj v rámci daného projektu je rovna nebo nižší než 20 000 Kč za jeden účetní doklad, jsou doloženy prostřednictvím jednotlivých soupisek dokladů v MS2021+, avšak k těmto výdajům se nedokládají elektronické verze dokladů, s výjimkou případů, kdy si doložení výdaje výslovně vyžádá ŘO.</a:t>
            </a:r>
          </a:p>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dirty="0">
                <a:effectLst/>
                <a:latin typeface="Aptos" panose="020B0004020202020204" pitchFamily="34" charset="0"/>
                <a:ea typeface="Aptos" panose="020B0004020202020204" pitchFamily="34" charset="0"/>
                <a:cs typeface="Times New Roman" panose="02020603050405020304" pitchFamily="18" charset="0"/>
              </a:rPr>
              <a:t>Pokud ve výjimečných případech nelze doložit průzkum trhu, příjemce musí tuto skutečnost řádně zdůvodnit.</a:t>
            </a:r>
          </a:p>
          <a:p>
            <a:pPr marL="0" marR="0" lvl="0" indent="0" algn="l" defTabSz="914400" rtl="0" eaLnBrk="1" fontAlgn="auto" latinLnBrk="0" hangingPunct="1">
              <a:lnSpc>
                <a:spcPct val="100000"/>
              </a:lnSpc>
              <a:spcBef>
                <a:spcPts val="0"/>
              </a:spcBef>
              <a:spcAft>
                <a:spcPts val="690"/>
              </a:spcAft>
              <a:buClrTx/>
              <a:buSzTx/>
              <a:buFont typeface="Courier New" panose="02070309020205020404" pitchFamily="49" charset="0"/>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Pokud příjemce průzkum trhu nedoloží, neznamená to automatické krácení celého výdaje, avšak vystavuje se riziku krácení daného výdaje na cenu obvyklou dle průzkumu trhu provedeného ŘO.</a:t>
            </a:r>
            <a:endParaRPr lang="cs-CZ" sz="1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206</a:t>
            </a:fld>
            <a:endParaRPr lang="cs-CZ"/>
          </a:p>
        </p:txBody>
      </p:sp>
    </p:spTree>
    <p:extLst>
      <p:ext uri="{BB962C8B-B14F-4D97-AF65-F5344CB8AC3E}">
        <p14:creationId xmlns:p14="http://schemas.microsoft.com/office/powerpoint/2010/main" val="76683523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1931-BA49-5921-1AB8-9680A18E4BE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8DABD25-3C21-66F5-0228-78509C7F2AC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7BA8304-08FB-BEC8-2666-6348A7008723}"/>
              </a:ext>
            </a:extLst>
          </p:cNvPr>
          <p:cNvSpPr>
            <a:spLocks noGrp="1"/>
          </p:cNvSpPr>
          <p:nvPr>
            <p:ph type="body" idx="1"/>
          </p:nvPr>
        </p:nvSpPr>
        <p:spPr/>
        <p:txBody>
          <a:bodyPr/>
          <a:lstStyle/>
          <a:p>
            <a:pPr marL="285750" lvl="0" indent="-285750">
              <a:spcAft>
                <a:spcPts val="690"/>
              </a:spcAft>
              <a:buFont typeface="Courier New" panose="02070309020205020404" pitchFamily="49" charset="0"/>
              <a:buChar char="o"/>
            </a:pPr>
            <a:r>
              <a:rPr lang="cs-CZ" sz="1400" dirty="0">
                <a:solidFill>
                  <a:srgbClr val="000000"/>
                </a:solidFill>
                <a:effectLst/>
                <a:latin typeface="+mn-lt"/>
                <a:ea typeface="Aptos" panose="020B0004020202020204" pitchFamily="34" charset="0"/>
              </a:rPr>
              <a:t>kopie technického průkazu vozidla, případně jiného osvědčení, které bude obsahovat informaci o kombinované spotřebě vozidla;</a:t>
            </a:r>
          </a:p>
          <a:p>
            <a:pPr marL="285750" lvl="0" indent="-285750">
              <a:spcAft>
                <a:spcPts val="690"/>
              </a:spcAft>
              <a:buFont typeface="Courier New" panose="02070309020205020404" pitchFamily="49" charset="0"/>
              <a:buChar char="o"/>
            </a:pPr>
            <a:r>
              <a:rPr lang="cs-CZ" sz="1400" dirty="0">
                <a:solidFill>
                  <a:srgbClr val="000000"/>
                </a:solidFill>
                <a:effectLst/>
                <a:latin typeface="+mn-lt"/>
                <a:ea typeface="Aptos" panose="020B0004020202020204" pitchFamily="34" charset="0"/>
              </a:rPr>
              <a:t>k nákupu letenek pro prokázání ceny v místě a čase obvyklé doložit printscreen z veřejného vyhledávače letenek a uvést/přiložit screenshot použitých parametrů vyhledávání;</a:t>
            </a:r>
          </a:p>
          <a:p>
            <a:pPr marL="285750" lvl="0" indent="-285750">
              <a:spcAft>
                <a:spcPts val="690"/>
              </a:spcAft>
              <a:buFont typeface="Courier New" panose="02070309020205020404" pitchFamily="49" charset="0"/>
              <a:buChar char="o"/>
            </a:pPr>
            <a:r>
              <a:rPr lang="cs-CZ" sz="1400" dirty="0">
                <a:solidFill>
                  <a:srgbClr val="000000"/>
                </a:solidFill>
                <a:effectLst/>
                <a:latin typeface="+mn-lt"/>
                <a:ea typeface="Aptos" panose="020B0004020202020204" pitchFamily="34" charset="0"/>
              </a:rPr>
              <a:t>pracovní smlouva nebo pracovní náplň s uvedením identifikace projektu – z důvodu doložení, že se jedná o člena odborného týmu projektu (dokládá se pouze v případě, že za tohoto člena odborného týmu nejsou nárokovány osobní náklady v přímých výdajích projektu;</a:t>
            </a:r>
          </a:p>
          <a:p>
            <a:pPr marL="285750" lvl="0" indent="-285750">
              <a:spcAft>
                <a:spcPts val="690"/>
              </a:spcAft>
              <a:buFont typeface="Courier New" panose="02070309020205020404" pitchFamily="49" charset="0"/>
              <a:buChar char="o"/>
            </a:pPr>
            <a:r>
              <a:rPr lang="cs-CZ" sz="1400" dirty="0">
                <a:solidFill>
                  <a:srgbClr val="000000"/>
                </a:solidFill>
                <a:effectLst/>
                <a:latin typeface="+mn-lt"/>
                <a:ea typeface="Aptos" panose="020B0004020202020204" pitchFamily="34" charset="0"/>
              </a:rPr>
              <a:t>v případě dokladování cesty soukromým vozidlem souhlas nadřízeného pracovníka s použitím takového vozidla.</a:t>
            </a:r>
          </a:p>
        </p:txBody>
      </p:sp>
      <p:sp>
        <p:nvSpPr>
          <p:cNvPr id="4" name="Zástupný symbol pro číslo snímku 3">
            <a:extLst>
              <a:ext uri="{FF2B5EF4-FFF2-40B4-BE49-F238E27FC236}">
                <a16:creationId xmlns:a16="http://schemas.microsoft.com/office/drawing/2014/main" id="{3DC9189C-560E-3F9D-546D-0354F98D1BD4}"/>
              </a:ext>
            </a:extLst>
          </p:cNvPr>
          <p:cNvSpPr>
            <a:spLocks noGrp="1"/>
          </p:cNvSpPr>
          <p:nvPr>
            <p:ph type="sldNum" sz="quarter" idx="5"/>
          </p:nvPr>
        </p:nvSpPr>
        <p:spPr/>
        <p:txBody>
          <a:bodyPr/>
          <a:lstStyle/>
          <a:p>
            <a:fld id="{A0689A4B-F993-4DC3-BE28-5B45C6317D2E}" type="slidenum">
              <a:rPr lang="cs-CZ" smtClean="0"/>
              <a:t>207</a:t>
            </a:fld>
            <a:endParaRPr lang="cs-CZ"/>
          </a:p>
        </p:txBody>
      </p:sp>
    </p:spTree>
    <p:extLst>
      <p:ext uri="{BB962C8B-B14F-4D97-AF65-F5344CB8AC3E}">
        <p14:creationId xmlns:p14="http://schemas.microsoft.com/office/powerpoint/2010/main" val="362576313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mn-lt"/>
                <a:ea typeface="Aptos" panose="020B0004020202020204" pitchFamily="34" charset="0"/>
                <a:cs typeface="Times New Roman" panose="02020603050405020304" pitchFamily="18" charset="0"/>
              </a:rPr>
              <a:t>V per </a:t>
            </a:r>
            <a:r>
              <a:rPr lang="cs-CZ" sz="1400" kern="100" dirty="0" err="1">
                <a:effectLst/>
                <a:latin typeface="+mn-lt"/>
                <a:ea typeface="Aptos" panose="020B0004020202020204" pitchFamily="34" charset="0"/>
                <a:cs typeface="Times New Roman" panose="02020603050405020304" pitchFamily="18" charset="0"/>
              </a:rPr>
              <a:t>diems</a:t>
            </a:r>
            <a:r>
              <a:rPr lang="cs-CZ" sz="1400" kern="100" dirty="0">
                <a:effectLst/>
                <a:latin typeface="+mn-lt"/>
                <a:ea typeface="Aptos" panose="020B0004020202020204" pitchFamily="34" charset="0"/>
                <a:cs typeface="Times New Roman" panose="02020603050405020304" pitchFamily="18" charset="0"/>
              </a:rPr>
              <a:t> není obsaženo cestovné zahraničního experta do ČR (např. na letiště) a zpět. Letenka příp. jízdenka na tuto cestu je způsobilým výdajem nad rámec per </a:t>
            </a:r>
            <a:r>
              <a:rPr lang="cs-CZ" sz="1400" kern="100" dirty="0" err="1">
                <a:effectLst/>
                <a:latin typeface="+mn-lt"/>
                <a:ea typeface="Aptos" panose="020B0004020202020204" pitchFamily="34" charset="0"/>
                <a:cs typeface="Times New Roman" panose="02020603050405020304" pitchFamily="18" charset="0"/>
              </a:rPr>
              <a:t>diems</a:t>
            </a:r>
            <a:r>
              <a:rPr lang="cs-CZ" sz="1400" kern="100" dirty="0">
                <a:effectLst/>
                <a:latin typeface="+mn-lt"/>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mn-lt"/>
                <a:ea typeface="Aptos" panose="020B0004020202020204" pitchFamily="34" charset="0"/>
                <a:cs typeface="Times New Roman" panose="02020603050405020304" pitchFamily="18" charset="0"/>
              </a:rPr>
              <a:t>V případě proplácení cestovních náhrad zahraničním expertům je nutné vycházet z platných sazeb EU.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b="0" i="0" u="none" strike="noStrike" baseline="0" dirty="0">
                <a:solidFill>
                  <a:srgbClr val="000000"/>
                </a:solidFill>
                <a:latin typeface="+mn-lt"/>
              </a:rPr>
              <a:t>V případě, kdy zahraniční expert nezůstává přes noc, platí denní sazba ve výši 75 EUR na úhradu výdajů spojených s pobytem zahraničního experta v ČR stanovená v Nařízení Rady č. (ES, EURATOM) č. 1066/2006.</a:t>
            </a:r>
            <a:endParaRPr lang="cs-CZ" sz="14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mn-lt"/>
                <a:ea typeface="Aptos" panose="020B0004020202020204" pitchFamily="34" charset="0"/>
                <a:cs typeface="Times New Roman" panose="02020603050405020304" pitchFamily="18" charset="0"/>
              </a:rPr>
              <a:t>V případě, že je některý z výdajů realizován formou služby (např. ubytování, jízdní doklady v ČR, stravování, jízdní doklady do ČR a zpět apod.), čerpají se tyto výdaje primárně z položky rozpočtu určené na per </a:t>
            </a:r>
            <a:r>
              <a:rPr lang="cs-CZ" sz="1400" kern="100" dirty="0" err="1">
                <a:effectLst/>
                <a:latin typeface="+mn-lt"/>
                <a:ea typeface="Aptos" panose="020B0004020202020204" pitchFamily="34" charset="0"/>
                <a:cs typeface="Times New Roman" panose="02020603050405020304" pitchFamily="18" charset="0"/>
              </a:rPr>
              <a:t>diems</a:t>
            </a:r>
            <a:r>
              <a:rPr lang="cs-CZ" sz="1400" kern="100" dirty="0">
                <a:effectLst/>
                <a:latin typeface="+mn-lt"/>
                <a:ea typeface="Aptos" panose="020B0004020202020204" pitchFamily="34" charset="0"/>
                <a:cs typeface="Times New Roman" panose="02020603050405020304" pitchFamily="18" charset="0"/>
              </a:rPr>
              <a:t> v kapitole rozpočtu Cestovní náhrady. Pokud by měl příjemce alokovány finanční prostředky na jízdní výdaje do ČR a zpět v kapitole rozpočtu Nákup služeb, lze tyto výdaje čerpat také z této kapitoly.</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208</a:t>
            </a:fld>
            <a:endParaRPr lang="cs-CZ"/>
          </a:p>
        </p:txBody>
      </p:sp>
    </p:spTree>
    <p:extLst>
      <p:ext uri="{BB962C8B-B14F-4D97-AF65-F5344CB8AC3E}">
        <p14:creationId xmlns:p14="http://schemas.microsoft.com/office/powerpoint/2010/main" val="301235680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Příjemce dokládá smlouvu se zahraničním expertem nebo podepsané čestné prohlášení zahraničního experta, kde bude uvedena identifikace akce, termín konání, prohlášení, že totožné náklady na tuto akci nebyly hrazeny expertovi žádným dalším subjektem. Je nutné specifikovat bankovní účet, na který mají být prostředky vyplaceny.</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209</a:t>
            </a:fld>
            <a:endParaRPr lang="cs-CZ"/>
          </a:p>
        </p:txBody>
      </p:sp>
    </p:spTree>
    <p:extLst>
      <p:ext uri="{BB962C8B-B14F-4D97-AF65-F5344CB8AC3E}">
        <p14:creationId xmlns:p14="http://schemas.microsoft.com/office/powerpoint/2010/main" val="287555017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4044-2A15-676A-8AFA-08E3D32226A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9DAA8DF-F48F-DD53-C487-67426AF0A49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B3240E8-101F-A8BC-DD30-518C2B7EA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74A6FE4B-C7BF-BCD6-871F-CBB491BEB59D}"/>
              </a:ext>
            </a:extLst>
          </p:cNvPr>
          <p:cNvSpPr>
            <a:spLocks noGrp="1"/>
          </p:cNvSpPr>
          <p:nvPr>
            <p:ph type="sldNum" sz="quarter" idx="5"/>
          </p:nvPr>
        </p:nvSpPr>
        <p:spPr/>
        <p:txBody>
          <a:bodyPr/>
          <a:lstStyle/>
          <a:p>
            <a:fld id="{A0689A4B-F993-4DC3-BE28-5B45C6317D2E}" type="slidenum">
              <a:rPr lang="cs-CZ" smtClean="0"/>
              <a:t>210</a:t>
            </a:fld>
            <a:endParaRPr lang="cs-CZ"/>
          </a:p>
        </p:txBody>
      </p:sp>
    </p:spTree>
    <p:extLst>
      <p:ext uri="{BB962C8B-B14F-4D97-AF65-F5344CB8AC3E}">
        <p14:creationId xmlns:p14="http://schemas.microsoft.com/office/powerpoint/2010/main" val="422786398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dirty="0"/>
              <a:t>Nesnížení stravného za každé bezplatné jídlo.</a:t>
            </a:r>
          </a:p>
          <a:p>
            <a:r>
              <a:rPr lang="cs-CZ" sz="1400" dirty="0"/>
              <a:t>Neúčelné příplatky za letenky.</a:t>
            </a:r>
          </a:p>
          <a:p>
            <a:r>
              <a:rPr lang="cs-CZ" sz="1400" dirty="0"/>
              <a:t>Neúčelné použití služeb taxi.</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211</a:t>
            </a:fld>
            <a:endParaRPr lang="cs-CZ"/>
          </a:p>
        </p:txBody>
      </p:sp>
    </p:spTree>
    <p:extLst>
      <p:ext uri="{BB962C8B-B14F-4D97-AF65-F5344CB8AC3E}">
        <p14:creationId xmlns:p14="http://schemas.microsoft.com/office/powerpoint/2010/main" val="329465782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Příklad NR popisu zprávy z pracovní cesty. </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212</a:t>
            </a:fld>
            <a:endParaRPr lang="cs-CZ"/>
          </a:p>
        </p:txBody>
      </p:sp>
    </p:spTree>
    <p:extLst>
      <p:ext uri="{BB962C8B-B14F-4D97-AF65-F5344CB8AC3E}">
        <p14:creationId xmlns:p14="http://schemas.microsoft.com/office/powerpoint/2010/main" val="107418763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b="0" i="0" u="none" strike="noStrike" baseline="0" dirty="0">
                <a:solidFill>
                  <a:srgbClr val="000000"/>
                </a:solidFill>
                <a:latin typeface="+mn-lt"/>
              </a:rPr>
              <a:t>Příjemce je povinen účtovat odděleně od ostatních aktivit organizace veškeré transakce související s přímo vykazovanými výdaji a toto zaúčtování musí být v souladu s výdaji na soupisce SD-3.</a:t>
            </a:r>
            <a:endParaRPr lang="cs-CZ" sz="1400" b="0" dirty="0">
              <a:latin typeface="+mn-lt"/>
            </a:endParaRP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213</a:t>
            </a:fld>
            <a:endParaRPr lang="cs-CZ"/>
          </a:p>
        </p:txBody>
      </p:sp>
    </p:spTree>
    <p:extLst>
      <p:ext uri="{BB962C8B-B14F-4D97-AF65-F5344CB8AC3E}">
        <p14:creationId xmlns:p14="http://schemas.microsoft.com/office/powerpoint/2010/main" val="287611817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dirty="0">
                <a:latin typeface="+mn-lt"/>
              </a:rPr>
              <a:t>Průzkum trhu zahrnuje alespoň tři nabídky. Je hodnověrně doložen datum vytvoření průzkumu trhu.</a:t>
            </a:r>
          </a:p>
        </p:txBody>
      </p:sp>
      <p:sp>
        <p:nvSpPr>
          <p:cNvPr id="4" name="Zástupný symbol pro číslo snímku 3"/>
          <p:cNvSpPr>
            <a:spLocks noGrp="1"/>
          </p:cNvSpPr>
          <p:nvPr>
            <p:ph type="sldNum" sz="quarter" idx="5"/>
          </p:nvPr>
        </p:nvSpPr>
        <p:spPr/>
        <p:txBody>
          <a:bodyPr/>
          <a:lstStyle/>
          <a:p>
            <a:fld id="{A0689A4B-F993-4DC3-BE28-5B45C6317D2E}" type="slidenum">
              <a:rPr lang="cs-CZ" smtClean="0"/>
              <a:t>214</a:t>
            </a:fld>
            <a:endParaRPr lang="cs-CZ"/>
          </a:p>
        </p:txBody>
      </p:sp>
    </p:spTree>
    <p:extLst>
      <p:ext uri="{BB962C8B-B14F-4D97-AF65-F5344CB8AC3E}">
        <p14:creationId xmlns:p14="http://schemas.microsoft.com/office/powerpoint/2010/main" val="102792710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FC57-4617-4E00-E62E-58F7AA85285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1F091D4-DA7C-CCD5-5A08-A8518200DC8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5564793-C2B7-D341-B790-36C13509B5A0}"/>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AEF60D12-38DF-7C3D-CF5A-39A9B079AEC2}"/>
              </a:ext>
            </a:extLst>
          </p:cNvPr>
          <p:cNvSpPr>
            <a:spLocks noGrp="1"/>
          </p:cNvSpPr>
          <p:nvPr>
            <p:ph type="sldNum" sz="quarter" idx="5"/>
          </p:nvPr>
        </p:nvSpPr>
        <p:spPr/>
        <p:txBody>
          <a:bodyPr/>
          <a:lstStyle/>
          <a:p>
            <a:fld id="{DA2E69A8-08B8-4B1F-BBA9-43B1047FCFF6}" type="slidenum">
              <a:rPr lang="cs-CZ" smtClean="0"/>
              <a:t>215</a:t>
            </a:fld>
            <a:endParaRPr lang="cs-CZ"/>
          </a:p>
        </p:txBody>
      </p:sp>
    </p:spTree>
    <p:extLst>
      <p:ext uri="{BB962C8B-B14F-4D97-AF65-F5344CB8AC3E}">
        <p14:creationId xmlns:p14="http://schemas.microsoft.com/office/powerpoint/2010/main" val="2680507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29</a:t>
            </a:fld>
            <a:endParaRPr lang="cs-CZ" dirty="0"/>
          </a:p>
        </p:txBody>
      </p:sp>
    </p:spTree>
    <p:extLst>
      <p:ext uri="{BB962C8B-B14F-4D97-AF65-F5344CB8AC3E}">
        <p14:creationId xmlns:p14="http://schemas.microsoft.com/office/powerpoint/2010/main" val="56926173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latin typeface="+mn-lt"/>
                <a:ea typeface="Calibri" panose="020F0502020204030204" pitchFamily="34" charset="0"/>
              </a:rPr>
              <a:t>*Příjemce může požádat v rámci podstatné změny zakládající změnu PA, při které je měněn i rozpočet, také </a:t>
            </a:r>
            <a:r>
              <a:rPr lang="cs-CZ" sz="1200" dirty="0">
                <a:latin typeface="+mn-lt"/>
                <a:ea typeface="Calibri" panose="020F0502020204030204" pitchFamily="34" charset="0"/>
                <a:cs typeface="Calibri" panose="020F0502020204030204" pitchFamily="34" charset="0"/>
              </a:rPr>
              <a:t>o promítnutí již provedených podstatných změn významných a nepodstatných změn rozpočtu, obsažených v aktuálním rozpočtu projektu </a:t>
            </a:r>
            <a:r>
              <a:rPr lang="cs-CZ" sz="1200" dirty="0">
                <a:latin typeface="+mn-lt"/>
                <a:ea typeface="Calibri" panose="020F0502020204030204" pitchFamily="34" charset="0"/>
              </a:rPr>
              <a:t>v MS2021+. Toto bude v rámci dané podstatné změny zakládající změnu právního aktu ze strany příjemce adekvátním způsobem popsáno, např.: „Žádám o promítnutí doposud proběhlých změn, které v předchozích </a:t>
            </a:r>
            <a:r>
              <a:rPr lang="cs-CZ" sz="1200" dirty="0" err="1">
                <a:latin typeface="+mn-lt"/>
                <a:ea typeface="Calibri" panose="020F0502020204030204" pitchFamily="34" charset="0"/>
              </a:rPr>
              <a:t>ŽoZ</a:t>
            </a:r>
            <a:r>
              <a:rPr lang="cs-CZ" sz="1200" dirty="0">
                <a:latin typeface="+mn-lt"/>
                <a:ea typeface="Calibri" panose="020F0502020204030204" pitchFamily="34" charset="0"/>
              </a:rPr>
              <a:t> nebyly součástí změnového řízení s dopadem do právního aktu, do ZPP.“</a:t>
            </a:r>
          </a:p>
          <a:p>
            <a:endParaRPr lang="cs-CZ" sz="1200" dirty="0">
              <a:latin typeface="+mn-lt"/>
              <a:ea typeface="Calibri" panose="020F0502020204030204" pitchFamily="34" charset="0"/>
            </a:endParaRPr>
          </a:p>
          <a:p>
            <a:r>
              <a:rPr lang="cs-CZ" sz="1200" dirty="0">
                <a:latin typeface="+mn-lt"/>
                <a:ea typeface="Calibri" panose="020F0502020204030204" pitchFamily="34" charset="0"/>
              </a:rPr>
              <a:t>Ideálně neslučovat, popřípadě po domluvě s ŘO </a:t>
            </a:r>
            <a:endParaRPr lang="cs-CZ" sz="1200" dirty="0">
              <a:latin typeface="+mn-lt"/>
            </a:endParaRPr>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217</a:t>
            </a:fld>
            <a:endParaRPr lang="cs-CZ"/>
          </a:p>
        </p:txBody>
      </p:sp>
    </p:spTree>
    <p:extLst>
      <p:ext uri="{BB962C8B-B14F-4D97-AF65-F5344CB8AC3E}">
        <p14:creationId xmlns:p14="http://schemas.microsoft.com/office/powerpoint/2010/main" val="29721194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218</a:t>
            </a:fld>
            <a:endParaRPr lang="cs-CZ"/>
          </a:p>
        </p:txBody>
      </p:sp>
    </p:spTree>
    <p:extLst>
      <p:ext uri="{BB962C8B-B14F-4D97-AF65-F5344CB8AC3E}">
        <p14:creationId xmlns:p14="http://schemas.microsoft.com/office/powerpoint/2010/main" val="315453883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219</a:t>
            </a:fld>
            <a:endParaRPr lang="cs-CZ"/>
          </a:p>
        </p:txBody>
      </p:sp>
    </p:spTree>
    <p:extLst>
      <p:ext uri="{BB962C8B-B14F-4D97-AF65-F5344CB8AC3E}">
        <p14:creationId xmlns:p14="http://schemas.microsoft.com/office/powerpoint/2010/main" val="6659587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220</a:t>
            </a:fld>
            <a:endParaRPr lang="cs-CZ"/>
          </a:p>
        </p:txBody>
      </p:sp>
    </p:spTree>
    <p:extLst>
      <p:ext uri="{BB962C8B-B14F-4D97-AF65-F5344CB8AC3E}">
        <p14:creationId xmlns:p14="http://schemas.microsoft.com/office/powerpoint/2010/main" val="7414792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221</a:t>
            </a:fld>
            <a:endParaRPr lang="cs-CZ"/>
          </a:p>
        </p:txBody>
      </p:sp>
    </p:spTree>
    <p:extLst>
      <p:ext uri="{BB962C8B-B14F-4D97-AF65-F5344CB8AC3E}">
        <p14:creationId xmlns:p14="http://schemas.microsoft.com/office/powerpoint/2010/main" val="261314997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highlight>
                  <a:srgbClr val="FF00FF"/>
                </a:highlight>
              </a:rPr>
              <a:t>působení vyšší moci je nutné prokázat, změny těchto závazků mohou v určitých situacích znamenat snížení </a:t>
            </a:r>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222</a:t>
            </a:fld>
            <a:endParaRPr lang="cs-CZ"/>
          </a:p>
        </p:txBody>
      </p:sp>
    </p:spTree>
    <p:extLst>
      <p:ext uri="{BB962C8B-B14F-4D97-AF65-F5344CB8AC3E}">
        <p14:creationId xmlns:p14="http://schemas.microsoft.com/office/powerpoint/2010/main" val="220165783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223</a:t>
            </a:fld>
            <a:endParaRPr lang="cs-CZ"/>
          </a:p>
        </p:txBody>
      </p:sp>
    </p:spTree>
    <p:extLst>
      <p:ext uri="{BB962C8B-B14F-4D97-AF65-F5344CB8AC3E}">
        <p14:creationId xmlns:p14="http://schemas.microsoft.com/office/powerpoint/2010/main" val="23556329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224</a:t>
            </a:fld>
            <a:endParaRPr lang="cs-CZ"/>
          </a:p>
        </p:txBody>
      </p:sp>
    </p:spTree>
    <p:extLst>
      <p:ext uri="{BB962C8B-B14F-4D97-AF65-F5344CB8AC3E}">
        <p14:creationId xmlns:p14="http://schemas.microsoft.com/office/powerpoint/2010/main" val="8900741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 a další přílohy PA není nutné aktualizovat - rozvést</a:t>
            </a:r>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225</a:t>
            </a:fld>
            <a:endParaRPr lang="cs-CZ"/>
          </a:p>
        </p:txBody>
      </p:sp>
    </p:spTree>
    <p:extLst>
      <p:ext uri="{BB962C8B-B14F-4D97-AF65-F5344CB8AC3E}">
        <p14:creationId xmlns:p14="http://schemas.microsoft.com/office/powerpoint/2010/main" val="192741773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D84D916-99BE-4452-8476-8D9559933D02}" type="slidenum">
              <a:rPr lang="cs-CZ" smtClean="0"/>
              <a:t>227</a:t>
            </a:fld>
            <a:endParaRPr lang="cs-CZ"/>
          </a:p>
        </p:txBody>
      </p:sp>
    </p:spTree>
    <p:extLst>
      <p:ext uri="{BB962C8B-B14F-4D97-AF65-F5344CB8AC3E}">
        <p14:creationId xmlns:p14="http://schemas.microsoft.com/office/powerpoint/2010/main" val="3935658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https://opjak.cz/dokumenty/ </a:t>
            </a:r>
          </a:p>
          <a:p>
            <a:endParaRPr lang="cs-CZ" dirty="0"/>
          </a:p>
          <a:p>
            <a:r>
              <a:rPr lang="cs-CZ" dirty="0"/>
              <a:t>SEZNAM OBVYKLÝCH CEN VYBAVENÍ, UBYTOVÁNÍ A STRAVOVÁNÍ</a:t>
            </a:r>
          </a:p>
          <a:p>
            <a:r>
              <a:rPr lang="cs-CZ" dirty="0"/>
              <a:t>Obvyklé ceny vybavení se vztahují na vybavení, které bude v rámci projektu využito k běžné kancelářské práci4 . Je-li účel nákupu specifický, Seznam není závazný. Žadateli se doporučuje, aby odůvodnil účel nákupu vybavení přesahujícího obvyklou cenu v žádosti o podporu (resp. v příloze Komentář k rozpočtu). Pořídí-li příjemce vybavení za ceny vyšší, než uvádí Seznam, ale požaduje k proplacení pouze výdaje do výše cen stanovených Seznamem, není odůvodnění vyžadováno. Přesáhnou-li ceny vybavení v rozpočtu v hodnocené žádosti o podporu hodnoty uvedené v Seznamu, neznamená to automaticky, že výdaj je nezpůsobilý nebo nepřiměřený. Hodnotitel zváží účel nakupovaného zboží, který musí být zřejmý z popisu v žádosti o podporu a v souladu s aktivitami a cíli realizovaného projektu. Přesáhnou-li ceny vybavení pořízeného v období realizace hodnoty uvedené v Seznamu, může Řídicí orgán OP JAK požadovat od příjemce zdůvodnění v návaznosti na cíle realizovaného projektu. Příjemce je povinen nakupovat zboží co nejhospodárněji v daném místě a čase. Znamená to, že pokud se obvyklé ceny v čase změní a je vydán aktualizovaný Seznam, je při nákupu vybavení nutné jej respektovat. Za nepostačující je považován případ, kdy příjemce dodržuje pouze jednotkové ceny uvedené v aktuálně platném rozpočtu projektu a nebere v potaz ceny v aktuálně účinném Seznamu. </a:t>
            </a:r>
            <a:endParaRPr lang="cs-CZ" sz="1200" kern="1200" dirty="0">
              <a:solidFill>
                <a:schemeClr val="tx1"/>
              </a:solidFill>
              <a:latin typeface="+mn-lt"/>
              <a:ea typeface="+mn-ea"/>
              <a:cs typeface="+mn-cs"/>
            </a:endParaRPr>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4</a:t>
            </a:fld>
            <a:endParaRPr lang="cs-CZ"/>
          </a:p>
        </p:txBody>
      </p:sp>
    </p:spTree>
    <p:extLst>
      <p:ext uri="{BB962C8B-B14F-4D97-AF65-F5344CB8AC3E}">
        <p14:creationId xmlns:p14="http://schemas.microsoft.com/office/powerpoint/2010/main" val="2486911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31</a:t>
            </a:fld>
            <a:endParaRPr lang="cs-CZ" dirty="0"/>
          </a:p>
        </p:txBody>
      </p:sp>
    </p:spTree>
    <p:extLst>
      <p:ext uri="{BB962C8B-B14F-4D97-AF65-F5344CB8AC3E}">
        <p14:creationId xmlns:p14="http://schemas.microsoft.com/office/powerpoint/2010/main" val="261319401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229</a:t>
            </a:fld>
            <a:endParaRPr lang="cs-CZ"/>
          </a:p>
        </p:txBody>
      </p:sp>
    </p:spTree>
    <p:extLst>
      <p:ext uri="{BB962C8B-B14F-4D97-AF65-F5344CB8AC3E}">
        <p14:creationId xmlns:p14="http://schemas.microsoft.com/office/powerpoint/2010/main" val="29227338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230</a:t>
            </a:fld>
            <a:endParaRPr lang="cs-CZ"/>
          </a:p>
        </p:txBody>
      </p:sp>
    </p:spTree>
    <p:extLst>
      <p:ext uri="{BB962C8B-B14F-4D97-AF65-F5344CB8AC3E}">
        <p14:creationId xmlns:p14="http://schemas.microsoft.com/office/powerpoint/2010/main" val="374020102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231</a:t>
            </a:fld>
            <a:endParaRPr lang="cs-CZ"/>
          </a:p>
        </p:txBody>
      </p:sp>
    </p:spTree>
    <p:extLst>
      <p:ext uri="{BB962C8B-B14F-4D97-AF65-F5344CB8AC3E}">
        <p14:creationId xmlns:p14="http://schemas.microsoft.com/office/powerpoint/2010/main" val="253843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32</a:t>
            </a:fld>
            <a:endParaRPr lang="cs-CZ" dirty="0"/>
          </a:p>
        </p:txBody>
      </p:sp>
    </p:spTree>
    <p:extLst>
      <p:ext uri="{BB962C8B-B14F-4D97-AF65-F5344CB8AC3E}">
        <p14:creationId xmlns:p14="http://schemas.microsoft.com/office/powerpoint/2010/main" val="388259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0" dirty="0"/>
              <a:t>214 021 Publikace z podpořených projektů</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0" dirty="0"/>
              <a:t>214 022 Odborné publikace – letters, reviews, statě ve sborníku</a:t>
            </a:r>
          </a:p>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33</a:t>
            </a:fld>
            <a:endParaRPr lang="cs-CZ" dirty="0"/>
          </a:p>
        </p:txBody>
      </p:sp>
    </p:spTree>
    <p:extLst>
      <p:ext uri="{BB962C8B-B14F-4D97-AF65-F5344CB8AC3E}">
        <p14:creationId xmlns:p14="http://schemas.microsoft.com/office/powerpoint/2010/main" val="3425560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34</a:t>
            </a:fld>
            <a:endParaRPr lang="cs-CZ" dirty="0"/>
          </a:p>
        </p:txBody>
      </p:sp>
    </p:spTree>
    <p:extLst>
      <p:ext uri="{BB962C8B-B14F-4D97-AF65-F5344CB8AC3E}">
        <p14:creationId xmlns:p14="http://schemas.microsoft.com/office/powerpoint/2010/main" val="2434030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36</a:t>
            </a:fld>
            <a:endParaRPr lang="cs-CZ" dirty="0"/>
          </a:p>
        </p:txBody>
      </p:sp>
    </p:spTree>
    <p:extLst>
      <p:ext uri="{BB962C8B-B14F-4D97-AF65-F5344CB8AC3E}">
        <p14:creationId xmlns:p14="http://schemas.microsoft.com/office/powerpoint/2010/main" val="179508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37</a:t>
            </a:fld>
            <a:endParaRPr lang="cs-CZ" dirty="0"/>
          </a:p>
        </p:txBody>
      </p:sp>
    </p:spTree>
    <p:extLst>
      <p:ext uri="{BB962C8B-B14F-4D97-AF65-F5344CB8AC3E}">
        <p14:creationId xmlns:p14="http://schemas.microsoft.com/office/powerpoint/2010/main" val="4216958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39</a:t>
            </a:fld>
            <a:endParaRPr lang="cs-CZ" dirty="0"/>
          </a:p>
        </p:txBody>
      </p:sp>
    </p:spTree>
    <p:extLst>
      <p:ext uri="{BB962C8B-B14F-4D97-AF65-F5344CB8AC3E}">
        <p14:creationId xmlns:p14="http://schemas.microsoft.com/office/powerpoint/2010/main" val="267163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40</a:t>
            </a:fld>
            <a:endParaRPr lang="cs-CZ" dirty="0"/>
          </a:p>
        </p:txBody>
      </p:sp>
    </p:spTree>
    <p:extLst>
      <p:ext uri="{BB962C8B-B14F-4D97-AF65-F5344CB8AC3E}">
        <p14:creationId xmlns:p14="http://schemas.microsoft.com/office/powerpoint/2010/main" val="1937261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41</a:t>
            </a:fld>
            <a:endParaRPr lang="cs-CZ" dirty="0"/>
          </a:p>
        </p:txBody>
      </p:sp>
    </p:spTree>
    <p:extLst>
      <p:ext uri="{BB962C8B-B14F-4D97-AF65-F5344CB8AC3E}">
        <p14:creationId xmlns:p14="http://schemas.microsoft.com/office/powerpoint/2010/main" val="375314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42</a:t>
            </a:fld>
            <a:endParaRPr lang="cs-CZ" dirty="0"/>
          </a:p>
        </p:txBody>
      </p:sp>
    </p:spTree>
    <p:extLst>
      <p:ext uri="{BB962C8B-B14F-4D97-AF65-F5344CB8AC3E}">
        <p14:creationId xmlns:p14="http://schemas.microsoft.com/office/powerpoint/2010/main" val="20149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5</a:t>
            </a:fld>
            <a:endParaRPr lang="cs-CZ"/>
          </a:p>
        </p:txBody>
      </p:sp>
    </p:spTree>
    <p:extLst>
      <p:ext uri="{BB962C8B-B14F-4D97-AF65-F5344CB8AC3E}">
        <p14:creationId xmlns:p14="http://schemas.microsoft.com/office/powerpoint/2010/main" val="205201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44</a:t>
            </a:fld>
            <a:endParaRPr lang="cs-CZ" dirty="0"/>
          </a:p>
        </p:txBody>
      </p:sp>
    </p:spTree>
    <p:extLst>
      <p:ext uri="{BB962C8B-B14F-4D97-AF65-F5344CB8AC3E}">
        <p14:creationId xmlns:p14="http://schemas.microsoft.com/office/powerpoint/2010/main" val="662076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46</a:t>
            </a:fld>
            <a:endParaRPr lang="cs-CZ" dirty="0"/>
          </a:p>
        </p:txBody>
      </p:sp>
    </p:spTree>
    <p:extLst>
      <p:ext uri="{BB962C8B-B14F-4D97-AF65-F5344CB8AC3E}">
        <p14:creationId xmlns:p14="http://schemas.microsoft.com/office/powerpoint/2010/main" val="319199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47</a:t>
            </a:fld>
            <a:endParaRPr lang="cs-CZ" dirty="0"/>
          </a:p>
        </p:txBody>
      </p:sp>
    </p:spTree>
    <p:extLst>
      <p:ext uri="{BB962C8B-B14F-4D97-AF65-F5344CB8AC3E}">
        <p14:creationId xmlns:p14="http://schemas.microsoft.com/office/powerpoint/2010/main" val="3374382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Nepublikační výzkumné výsledky (vybrané druhy) projektů podpořených z OP JAK, které odpovídají kategorii č. II. Nepublikační výsledky přílohy č. 4 Definice druhů výsledků Metodiky hodnocení výzkumných organizací a programů účelové podpory výzkumu, vývoje a inovací schválené usnesením vlády dne 8. února 2017 č. 107</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baseline="0" dirty="0">
                <a:solidFill>
                  <a:srgbClr val="000000"/>
                </a:solidFill>
                <a:latin typeface="Calibri" panose="020F0502020204030204" pitchFamily="34" charset="0"/>
              </a:rPr>
              <a:t>Jedná se o následující typy výsledků: Z (kromě poloprovozu), F, H, G (pouze funkční vzorek), N, R, S, V. 	</a:t>
            </a:r>
          </a:p>
          <a:p>
            <a:r>
              <a:rPr lang="cs-CZ" dirty="0"/>
              <a:t>Odkaz na metodiku: https://vyzkum.gov.cz/FrontClanek.aspx?idsekce=799796&amp;ad=1&amp;attid=998021  </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Dokladování je navázáno na stav, kdy</a:t>
            </a:r>
            <a:r>
              <a:rPr lang="cs-CZ" sz="1800" b="0" i="0" u="none" strike="noStrike" baseline="0" dirty="0">
                <a:solidFill>
                  <a:srgbClr val="000000"/>
                </a:solidFill>
                <a:latin typeface="Calibri" panose="020F0502020204030204" pitchFamily="34" charset="0"/>
              </a:rPr>
              <a:t> budou u dílčího výsledku splněny a následně i ŘO doloženy všechny náležitosti pro potřeby zapsání daného výsledku do databáze RIV / IS </a:t>
            </a:r>
            <a:r>
              <a:rPr lang="cs-CZ" sz="1800" b="0" i="0" u="none" strike="noStrike" baseline="0" dirty="0" err="1">
                <a:solidFill>
                  <a:srgbClr val="000000"/>
                </a:solidFill>
                <a:latin typeface="Calibri" panose="020F0502020204030204" pitchFamily="34" charset="0"/>
              </a:rPr>
              <a:t>VaVaI</a:t>
            </a:r>
            <a:r>
              <a:rPr lang="cs-CZ" sz="1800" b="0" i="0" u="none" strike="noStrike" baseline="0" dirty="0">
                <a:solidFill>
                  <a:srgbClr val="000000"/>
                </a:solidFill>
                <a:latin typeface="Calibri" panose="020F0502020204030204" pitchFamily="34" charset="0"/>
              </a:rPr>
              <a:t>. 	</a:t>
            </a:r>
          </a:p>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48</a:t>
            </a:fld>
            <a:endParaRPr lang="cs-CZ" dirty="0"/>
          </a:p>
        </p:txBody>
      </p:sp>
    </p:spTree>
    <p:extLst>
      <p:ext uri="{BB962C8B-B14F-4D97-AF65-F5344CB8AC3E}">
        <p14:creationId xmlns:p14="http://schemas.microsoft.com/office/powerpoint/2010/main" val="3706963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50</a:t>
            </a:fld>
            <a:endParaRPr lang="cs-CZ" dirty="0"/>
          </a:p>
        </p:txBody>
      </p:sp>
    </p:spTree>
    <p:extLst>
      <p:ext uri="{BB962C8B-B14F-4D97-AF65-F5344CB8AC3E}">
        <p14:creationId xmlns:p14="http://schemas.microsoft.com/office/powerpoint/2010/main" val="31919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sz="1000" dirty="0"/>
          </a:p>
        </p:txBody>
      </p:sp>
      <p:sp>
        <p:nvSpPr>
          <p:cNvPr id="4" name="Zástupný symbol pro číslo snímku 3"/>
          <p:cNvSpPr>
            <a:spLocks noGrp="1"/>
          </p:cNvSpPr>
          <p:nvPr>
            <p:ph type="sldNum" sz="quarter" idx="5"/>
          </p:nvPr>
        </p:nvSpPr>
        <p:spPr/>
        <p:txBody>
          <a:bodyPr/>
          <a:lstStyle/>
          <a:p>
            <a:fld id="{89C34232-B12D-4AA1-B4A5-6C5EDA03B0A0}" type="slidenum">
              <a:rPr lang="cs-CZ" smtClean="0"/>
              <a:t>52</a:t>
            </a:fld>
            <a:endParaRPr lang="cs-CZ" dirty="0"/>
          </a:p>
        </p:txBody>
      </p:sp>
    </p:spTree>
    <p:extLst>
      <p:ext uri="{BB962C8B-B14F-4D97-AF65-F5344CB8AC3E}">
        <p14:creationId xmlns:p14="http://schemas.microsoft.com/office/powerpoint/2010/main" val="2383252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184972-FA44-49E5-B8C6-4158A84C62AF}" type="slidenum">
              <a:rPr lang="cs-CZ" smtClean="0"/>
              <a:t>53</a:t>
            </a:fld>
            <a:endParaRPr lang="cs-CZ" dirty="0"/>
          </a:p>
        </p:txBody>
      </p:sp>
    </p:spTree>
    <p:extLst>
      <p:ext uri="{BB962C8B-B14F-4D97-AF65-F5344CB8AC3E}">
        <p14:creationId xmlns:p14="http://schemas.microsoft.com/office/powerpoint/2010/main" val="818111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88832-A383-98A2-D5C1-D85AE703D26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A25A380-00C7-16A2-F690-E8013D2729A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5D7DD9F-4DEB-A7FB-DBDE-6991609EFD58}"/>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AD3CFEEA-C15F-B7B6-BDD7-09F7BAA6787D}"/>
              </a:ext>
            </a:extLst>
          </p:cNvPr>
          <p:cNvSpPr>
            <a:spLocks noGrp="1"/>
          </p:cNvSpPr>
          <p:nvPr>
            <p:ph type="sldNum" sz="quarter" idx="5"/>
          </p:nvPr>
        </p:nvSpPr>
        <p:spPr/>
        <p:txBody>
          <a:bodyPr/>
          <a:lstStyle/>
          <a:p>
            <a:fld id="{DA2E69A8-08B8-4B1F-BBA9-43B1047FCFF6}" type="slidenum">
              <a:rPr lang="cs-CZ" smtClean="0"/>
              <a:t>55</a:t>
            </a:fld>
            <a:endParaRPr lang="cs-CZ"/>
          </a:p>
        </p:txBody>
      </p:sp>
    </p:spTree>
    <p:extLst>
      <p:ext uri="{BB962C8B-B14F-4D97-AF65-F5344CB8AC3E}">
        <p14:creationId xmlns:p14="http://schemas.microsoft.com/office/powerpoint/2010/main" val="4058242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100"/>
          </a:p>
        </p:txBody>
      </p:sp>
      <p:sp>
        <p:nvSpPr>
          <p:cNvPr id="125" name="Google Shape;125;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57</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491f11810a_0_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3491f11810a_0_3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100">
              <a:solidFill>
                <a:srgbClr val="3C4043"/>
              </a:solidFill>
              <a:latin typeface="Arial"/>
              <a:ea typeface="Arial"/>
              <a:cs typeface="Arial"/>
              <a:sym typeface="Arial"/>
            </a:endParaRPr>
          </a:p>
        </p:txBody>
      </p:sp>
      <p:sp>
        <p:nvSpPr>
          <p:cNvPr id="134" name="Google Shape;134;g3491f11810a_0_34: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58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Aktuální verze </a:t>
            </a:r>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6</a:t>
            </a:fld>
            <a:endParaRPr lang="cs-CZ"/>
          </a:p>
        </p:txBody>
      </p:sp>
    </p:spTree>
    <p:extLst>
      <p:ext uri="{BB962C8B-B14F-4D97-AF65-F5344CB8AC3E}">
        <p14:creationId xmlns:p14="http://schemas.microsoft.com/office/powerpoint/2010/main" val="996254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9" name="Google Shape;169;p11:notes"/>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cs-CZ"/>
              <a:t>64</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491f11810a_0_12: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5" name="Google Shape;175;g3491f11810a_0_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2" name="Google Shape;182;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491f11810a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3491f11810a_0_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89" name="Google Shape;189;g3491f11810a_0_0:notes"/>
          <p:cNvSpPr txBox="1">
            <a:spLocks noGrp="1"/>
          </p:cNvSpPr>
          <p:nvPr>
            <p:ph type="sldNum" idx="12"/>
          </p:nvPr>
        </p:nvSpPr>
        <p:spPr>
          <a:xfrm>
            <a:off x="3849688"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cs-CZ"/>
              <a:t>67</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8" name="Google Shape;198;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473979" lvl="1" algn="just">
              <a:lnSpc>
                <a:spcPct val="107000"/>
              </a:lnSpc>
              <a:spcBef>
                <a:spcPts val="622"/>
              </a:spcBef>
              <a:spcAft>
                <a:spcPts val="622"/>
              </a:spcAft>
            </a:pPr>
            <a:r>
              <a:rPr lang="cs-CZ" sz="1200" kern="100" dirty="0">
                <a:latin typeface="Calibri" panose="020F0502020204030204" pitchFamily="34" charset="0"/>
                <a:ea typeface="Calibri" panose="020F0502020204030204" pitchFamily="34" charset="0"/>
                <a:cs typeface="Times New Roman" panose="02020603050405020304" pitchFamily="18" charset="0"/>
              </a:rPr>
              <a:t>- Kompletní vypořádání připomínek, příp. včasné řešení nemožnosti jejich vypořádání</a:t>
            </a:r>
          </a:p>
          <a:p>
            <a:pPr marL="473979" lvl="1" algn="just">
              <a:lnSpc>
                <a:spcPct val="107000"/>
              </a:lnSpc>
              <a:spcBef>
                <a:spcPts val="622"/>
              </a:spcBef>
              <a:spcAft>
                <a:spcPts val="622"/>
              </a:spcAft>
            </a:pPr>
            <a:r>
              <a:rPr lang="cs-CZ" sz="1200" kern="100" dirty="0">
                <a:latin typeface="Calibri" panose="020F0502020204030204" pitchFamily="34" charset="0"/>
                <a:ea typeface="Calibri" panose="020F0502020204030204" pitchFamily="34" charset="0"/>
                <a:cs typeface="Times New Roman" panose="02020603050405020304" pitchFamily="18" charset="0"/>
              </a:rPr>
              <a:t>- </a:t>
            </a:r>
            <a:r>
              <a:rPr lang="cs-CZ" sz="1200" dirty="0">
                <a:solidFill>
                  <a:srgbClr val="000000"/>
                </a:solidFill>
                <a:latin typeface="Calibri" panose="020F0502020204030204" pitchFamily="34" charset="0"/>
              </a:rPr>
              <a:t>Doporučená struktura vkládaných příloh k žádosti o platbu/zpráv o realizaci v UP</a:t>
            </a:r>
          </a:p>
          <a:p>
            <a:pPr marL="473979" lvl="1" algn="just">
              <a:lnSpc>
                <a:spcPct val="107000"/>
              </a:lnSpc>
              <a:spcBef>
                <a:spcPts val="622"/>
              </a:spcBef>
              <a:spcAft>
                <a:spcPts val="622"/>
              </a:spcAft>
            </a:pPr>
            <a:endParaRPr lang="cs-CZ" sz="1200" kern="100" dirty="0">
              <a:latin typeface="Calibri" panose="020F0502020204030204" pitchFamily="34" charset="0"/>
              <a:ea typeface="Calibri" panose="020F0502020204030204" pitchFamily="34" charset="0"/>
              <a:cs typeface="Times New Roman" panose="02020603050405020304" pitchFamily="18" charset="0"/>
            </a:endParaRPr>
          </a:p>
          <a:p>
            <a:pPr marL="473979" lvl="1" algn="just">
              <a:lnSpc>
                <a:spcPct val="107000"/>
              </a:lnSpc>
              <a:spcBef>
                <a:spcPts val="622"/>
              </a:spcBef>
              <a:spcAft>
                <a:spcPts val="622"/>
              </a:spcAft>
            </a:pPr>
            <a:r>
              <a:rPr lang="cs-CZ" sz="1200" kern="100" dirty="0">
                <a:latin typeface="Calibri" panose="020F0502020204030204" pitchFamily="34" charset="0"/>
                <a:ea typeface="Calibri" panose="020F0502020204030204" pitchFamily="34" charset="0"/>
                <a:cs typeface="Times New Roman" panose="02020603050405020304" pitchFamily="18" charset="0"/>
              </a:rPr>
              <a:t>Str. 124/125 </a:t>
            </a:r>
            <a:r>
              <a:rPr lang="cs-CZ" sz="1200" kern="100" dirty="0" err="1">
                <a:latin typeface="Calibri" panose="020F0502020204030204" pitchFamily="34" charset="0"/>
                <a:ea typeface="Calibri" panose="020F0502020204030204" pitchFamily="34" charset="0"/>
                <a:cs typeface="Times New Roman" panose="02020603050405020304" pitchFamily="18" charset="0"/>
              </a:rPr>
              <a:t>PpŽP</a:t>
            </a:r>
            <a:r>
              <a:rPr lang="cs-CZ" sz="1200" kern="100" dirty="0">
                <a:latin typeface="Calibri" panose="020F0502020204030204" pitchFamily="34" charset="0"/>
                <a:ea typeface="Calibri" panose="020F0502020204030204" pitchFamily="34" charset="0"/>
                <a:cs typeface="Times New Roman" panose="02020603050405020304" pitchFamily="18" charset="0"/>
              </a:rPr>
              <a:t> </a:t>
            </a:r>
          </a:p>
          <a:p>
            <a:pPr marL="473979" lvl="1" algn="just" defTabSz="947958">
              <a:lnSpc>
                <a:spcPct val="107000"/>
              </a:lnSpc>
              <a:spcBef>
                <a:spcPts val="622"/>
              </a:spcBef>
              <a:spcAft>
                <a:spcPts val="622"/>
              </a:spcAft>
              <a:defRPr/>
            </a:pPr>
            <a:r>
              <a:rPr lang="cs-CZ" sz="1200" b="1" dirty="0">
                <a:solidFill>
                  <a:srgbClr val="000000"/>
                </a:solidFill>
                <a:latin typeface="Calibri" panose="020F0502020204030204" pitchFamily="34" charset="0"/>
              </a:rPr>
              <a:t>Prodloužení lhůty pro předložení zprávy projektu </a:t>
            </a:r>
            <a:r>
              <a:rPr lang="cs-CZ" sz="1200" b="0" dirty="0">
                <a:solidFill>
                  <a:srgbClr val="000000"/>
                </a:solidFill>
                <a:latin typeface="Calibri" panose="020F0502020204030204" pitchFamily="34" charset="0"/>
              </a:rPr>
              <a:t>– pokud ze strany příjemce nelze z důvodu hodného zvláštního zřetele dodržet lhůtu pro předložení zprávy projektu, může požádat prostřednictvím interní depeše o prodloužení této lhůty, a to minimálně 1 pracovní den před jejím vypršením. ŘO posoudí relevantnost zdůvodnění a informuje příjemce prostřednictvím interní depeše o vyhovění či nevyhovění jeho žádosti. V případě vyhovění je příjemci stanovena prodloužená lhůta v délce maximálně 10 pracovních dní ode dne následujícího po dni, kdy měla být zpráva projektu předložena v řádném termínu. O prodloužení lhůty lze požádat maximálně třikrát v rámci administrace jedné zprávy projektu a musí být i nadále zajištěna plynulá realizace a administrace projektu. Nedodržení náhradní lhůty bude považováno za podezření na porušení rozpočtové kázně v souladu s kap. 10.</a:t>
            </a:r>
            <a:endParaRPr lang="cs-CZ" sz="1900" b="0" kern="1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7</a:t>
            </a:fld>
            <a:endParaRPr lang="cs-CZ"/>
          </a:p>
        </p:txBody>
      </p:sp>
    </p:spTree>
    <p:extLst>
      <p:ext uri="{BB962C8B-B14F-4D97-AF65-F5344CB8AC3E}">
        <p14:creationId xmlns:p14="http://schemas.microsoft.com/office/powerpoint/2010/main" val="2178290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9: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100"/>
              <a:buFont typeface="Arial"/>
              <a:buNone/>
            </a:pPr>
            <a:endParaRPr sz="1600">
              <a:solidFill>
                <a:srgbClr val="173070"/>
              </a:solidFill>
              <a:latin typeface="Calibri"/>
              <a:ea typeface="Calibri"/>
              <a:cs typeface="Calibri"/>
              <a:sym typeface="Calibri"/>
            </a:endParaRPr>
          </a:p>
          <a:p>
            <a:pPr marL="0" lvl="0" indent="0" algn="just" rtl="0">
              <a:lnSpc>
                <a:spcPct val="90000"/>
              </a:lnSpc>
              <a:spcBef>
                <a:spcPts val="1000"/>
              </a:spcBef>
              <a:spcAft>
                <a:spcPts val="0"/>
              </a:spcAft>
              <a:buClr>
                <a:srgbClr val="173070"/>
              </a:buClr>
              <a:buSzPts val="2400"/>
              <a:buFont typeface="Arial"/>
              <a:buNone/>
            </a:pPr>
            <a:endParaRPr sz="1600">
              <a:solidFill>
                <a:srgbClr val="173070"/>
              </a:solidFill>
              <a:latin typeface="Calibri"/>
              <a:ea typeface="Calibri"/>
              <a:cs typeface="Calibri"/>
              <a:sym typeface="Calibri"/>
            </a:endParaRPr>
          </a:p>
        </p:txBody>
      </p:sp>
      <p:sp>
        <p:nvSpPr>
          <p:cNvPr id="204" name="Google Shape;204;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100"/>
              <a:buFont typeface="Arial"/>
              <a:buNone/>
            </a:pPr>
            <a:endParaRPr sz="1600">
              <a:solidFill>
                <a:srgbClr val="173070"/>
              </a:solidFill>
              <a:latin typeface="Calibri"/>
              <a:ea typeface="Calibri"/>
              <a:cs typeface="Calibri"/>
              <a:sym typeface="Calibri"/>
            </a:endParaRPr>
          </a:p>
          <a:p>
            <a:pPr marL="0" lvl="0" indent="0" algn="just" rtl="0">
              <a:lnSpc>
                <a:spcPct val="90000"/>
              </a:lnSpc>
              <a:spcBef>
                <a:spcPts val="1000"/>
              </a:spcBef>
              <a:spcAft>
                <a:spcPts val="0"/>
              </a:spcAft>
              <a:buClr>
                <a:srgbClr val="173070"/>
              </a:buClr>
              <a:buSzPts val="2400"/>
              <a:buFont typeface="Arial"/>
              <a:buNone/>
            </a:pPr>
            <a:endParaRPr sz="1600">
              <a:solidFill>
                <a:srgbClr val="173070"/>
              </a:solidFill>
              <a:latin typeface="Calibri"/>
              <a:ea typeface="Calibri"/>
              <a:cs typeface="Calibri"/>
              <a:sym typeface="Calibri"/>
            </a:endParaRPr>
          </a:p>
        </p:txBody>
      </p:sp>
      <p:sp>
        <p:nvSpPr>
          <p:cNvPr id="210" name="Google Shape;210;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5d0349d06_0_67: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6" name="Google Shape;216;g355d0349d06_0_6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100"/>
              <a:buFont typeface="Arial"/>
              <a:buNone/>
            </a:pPr>
            <a:endParaRPr sz="1600">
              <a:solidFill>
                <a:srgbClr val="173070"/>
              </a:solidFill>
              <a:latin typeface="Calibri"/>
              <a:ea typeface="Calibri"/>
              <a:cs typeface="Calibri"/>
              <a:sym typeface="Calibri"/>
            </a:endParaRPr>
          </a:p>
          <a:p>
            <a:pPr marL="0" lvl="0" indent="0" algn="just" rtl="0">
              <a:lnSpc>
                <a:spcPct val="90000"/>
              </a:lnSpc>
              <a:spcBef>
                <a:spcPts val="1000"/>
              </a:spcBef>
              <a:spcAft>
                <a:spcPts val="0"/>
              </a:spcAft>
              <a:buClr>
                <a:srgbClr val="173070"/>
              </a:buClr>
              <a:buSzPts val="2400"/>
              <a:buFont typeface="Arial"/>
              <a:buNone/>
            </a:pPr>
            <a:endParaRPr sz="1600">
              <a:solidFill>
                <a:srgbClr val="173070"/>
              </a:solidFill>
              <a:latin typeface="Calibri"/>
              <a:ea typeface="Calibri"/>
              <a:cs typeface="Calibri"/>
              <a:sym typeface="Calibri"/>
            </a:endParaRPr>
          </a:p>
        </p:txBody>
      </p:sp>
      <p:sp>
        <p:nvSpPr>
          <p:cNvPr id="222" name="Google Shape;222;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91f11810a_2_271: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2" name="Google Shape;232;g3491f11810a_2_2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5d0349d06_0_61: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8" name="Google Shape;238;g355d0349d06_0_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5d0349d06_0_34: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4" name="Google Shape;244;g355d0349d06_0_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100"/>
              <a:buFont typeface="Arial"/>
              <a:buNone/>
            </a:pPr>
            <a:endParaRPr sz="1600">
              <a:solidFill>
                <a:srgbClr val="173070"/>
              </a:solidFill>
              <a:latin typeface="Calibri"/>
              <a:ea typeface="Calibri"/>
              <a:cs typeface="Calibri"/>
              <a:sym typeface="Calibri"/>
            </a:endParaRPr>
          </a:p>
          <a:p>
            <a:pPr marL="0" lvl="0" indent="0" algn="just" rtl="0">
              <a:lnSpc>
                <a:spcPct val="90000"/>
              </a:lnSpc>
              <a:spcBef>
                <a:spcPts val="1000"/>
              </a:spcBef>
              <a:spcAft>
                <a:spcPts val="0"/>
              </a:spcAft>
              <a:buClr>
                <a:srgbClr val="173070"/>
              </a:buClr>
              <a:buSzPts val="2400"/>
              <a:buFont typeface="Arial"/>
              <a:buNone/>
            </a:pPr>
            <a:endParaRPr sz="1600">
              <a:solidFill>
                <a:srgbClr val="173070"/>
              </a:solidFill>
              <a:latin typeface="Calibri"/>
              <a:ea typeface="Calibri"/>
              <a:cs typeface="Calibri"/>
              <a:sym typeface="Calibri"/>
            </a:endParaRPr>
          </a:p>
        </p:txBody>
      </p:sp>
      <p:sp>
        <p:nvSpPr>
          <p:cNvPr id="250" name="Google Shape;250;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5d0349d06_0_43: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100"/>
              <a:buFont typeface="Arial"/>
              <a:buNone/>
            </a:pPr>
            <a:endParaRPr sz="1600">
              <a:solidFill>
                <a:srgbClr val="173070"/>
              </a:solidFill>
              <a:latin typeface="Calibri"/>
              <a:ea typeface="Calibri"/>
              <a:cs typeface="Calibri"/>
              <a:sym typeface="Calibri"/>
            </a:endParaRPr>
          </a:p>
          <a:p>
            <a:pPr marL="0" lvl="0" indent="0" algn="just" rtl="0">
              <a:lnSpc>
                <a:spcPct val="90000"/>
              </a:lnSpc>
              <a:spcBef>
                <a:spcPts val="1000"/>
              </a:spcBef>
              <a:spcAft>
                <a:spcPts val="0"/>
              </a:spcAft>
              <a:buClr>
                <a:srgbClr val="173070"/>
              </a:buClr>
              <a:buSzPts val="2400"/>
              <a:buFont typeface="Arial"/>
              <a:buNone/>
            </a:pPr>
            <a:endParaRPr sz="1600">
              <a:solidFill>
                <a:srgbClr val="173070"/>
              </a:solidFill>
              <a:latin typeface="Calibri"/>
              <a:ea typeface="Calibri"/>
              <a:cs typeface="Calibri"/>
              <a:sym typeface="Calibri"/>
            </a:endParaRPr>
          </a:p>
        </p:txBody>
      </p:sp>
      <p:sp>
        <p:nvSpPr>
          <p:cNvPr id="258" name="Google Shape;258;g355d0349d06_0_4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491f11810a_2_13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endParaRPr>
          </a:p>
          <a:p>
            <a:pPr marL="0" lvl="0" indent="0" algn="l" rtl="0">
              <a:lnSpc>
                <a:spcPct val="100000"/>
              </a:lnSpc>
              <a:spcBef>
                <a:spcPts val="0"/>
              </a:spcBef>
              <a:spcAft>
                <a:spcPts val="0"/>
              </a:spcAft>
              <a:buClr>
                <a:schemeClr val="dk1"/>
              </a:buClr>
              <a:buSzPts val="1200"/>
              <a:buFont typeface="Calibri"/>
              <a:buNone/>
            </a:pPr>
            <a:endParaRPr>
              <a:highlight>
                <a:srgbClr val="FFFF00"/>
              </a:highlight>
            </a:endParaRPr>
          </a:p>
        </p:txBody>
      </p:sp>
      <p:sp>
        <p:nvSpPr>
          <p:cNvPr id="266" name="Google Shape;266;g3491f11810a_2_1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E73C-8B80-EB07-21F3-61C80CA646C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4A58AC6-E475-4B91-8935-D365B1A7313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89DDE1C-5CE7-BB4F-F08A-673C6D873314}"/>
              </a:ext>
            </a:extLst>
          </p:cNvPr>
          <p:cNvSpPr>
            <a:spLocks noGrp="1"/>
          </p:cNvSpPr>
          <p:nvPr>
            <p:ph type="body" idx="1"/>
          </p:nvPr>
        </p:nvSpPr>
        <p:spPr/>
        <p:txBody>
          <a:bodyPr/>
          <a:lstStyle/>
          <a:p>
            <a:pPr marL="473979" lvl="1" algn="just">
              <a:lnSpc>
                <a:spcPct val="107000"/>
              </a:lnSpc>
              <a:spcBef>
                <a:spcPts val="622"/>
              </a:spcBef>
              <a:spcAft>
                <a:spcPts val="622"/>
              </a:spcAft>
            </a:pPr>
            <a:r>
              <a:rPr lang="cs-CZ" dirty="0"/>
              <a:t>	Specifický cíl: Rozvoj a posilování výzkumných a inovačních kapacit a zavádění pokročilých technologií</a:t>
            </a:r>
          </a:p>
          <a:p>
            <a:pPr marL="0" indent="0" algn="just">
              <a:buFont typeface="Arial" panose="020B0604020202020204" pitchFamily="34" charset="0"/>
              <a:buNone/>
            </a:pPr>
            <a:r>
              <a:rPr lang="cs-CZ" dirty="0"/>
              <a:t>	Priorita: Výzkum a vývoj</a:t>
            </a:r>
          </a:p>
          <a:p>
            <a:pPr marL="0" indent="0" algn="just">
              <a:buFont typeface="Arial" panose="020B0604020202020204" pitchFamily="34" charset="0"/>
              <a:buNone/>
            </a:pPr>
            <a:r>
              <a:rPr lang="cs-CZ" dirty="0"/>
              <a:t>	Cíl politiky: Inteligentnější Evropa </a:t>
            </a:r>
          </a:p>
        </p:txBody>
      </p:sp>
      <p:sp>
        <p:nvSpPr>
          <p:cNvPr id="4" name="Zástupný symbol pro číslo snímku 3">
            <a:extLst>
              <a:ext uri="{FF2B5EF4-FFF2-40B4-BE49-F238E27FC236}">
                <a16:creationId xmlns:a16="http://schemas.microsoft.com/office/drawing/2014/main" id="{3B91B18B-051F-F8BE-20E9-415EFF1C02D8}"/>
              </a:ext>
            </a:extLst>
          </p:cNvPr>
          <p:cNvSpPr>
            <a:spLocks noGrp="1"/>
          </p:cNvSpPr>
          <p:nvPr>
            <p:ph type="sldNum" sz="quarter" idx="5"/>
          </p:nvPr>
        </p:nvSpPr>
        <p:spPr/>
        <p:txBody>
          <a:bodyPr/>
          <a:lstStyle/>
          <a:p>
            <a:fld id="{DA2E69A8-08B8-4B1F-BBA9-43B1047FCFF6}" type="slidenum">
              <a:rPr lang="cs-CZ" smtClean="0"/>
              <a:t>8</a:t>
            </a:fld>
            <a:endParaRPr lang="cs-CZ"/>
          </a:p>
        </p:txBody>
      </p:sp>
    </p:spTree>
    <p:extLst>
      <p:ext uri="{BB962C8B-B14F-4D97-AF65-F5344CB8AC3E}">
        <p14:creationId xmlns:p14="http://schemas.microsoft.com/office/powerpoint/2010/main" val="4332396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491f11810a_2_13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2" name="Google Shape;272;g3491f11810a_2_1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491f11810a_2_14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8" name="Google Shape;278;g3491f11810a_2_1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491f11810a_2_14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284" name="Google Shape;284;g3491f11810a_2_1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491f11810a_2_15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0" name="Google Shape;290;g3491f11810a_2_1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491f11810a_2_163: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04" name="Google Shape;304;g3491f11810a_2_16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491f11810a_2_177: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9" name="Google Shape;319;g3491f11810a_2_17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491f11810a_2_182: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6" name="Google Shape;326;g3491f11810a_2_18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491f11810a_2_189: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4" name="Google Shape;334;g3491f11810a_2_18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491f11810a_2_194: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40" name="Google Shape;340;g3491f11810a_2_19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491f11810a_2_28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3491f11810a_2_28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Dle pravidel konkrétní výzvy, různé kombinace. </a:t>
            </a:r>
          </a:p>
          <a:p>
            <a:endParaRPr lang="cs-CZ" b="1" dirty="0"/>
          </a:p>
          <a:p>
            <a:r>
              <a:rPr lang="cs-CZ" b="1" dirty="0"/>
              <a:t>Paušální náklady (nejčastější), </a:t>
            </a:r>
            <a:r>
              <a:rPr lang="cs-CZ" b="0" u="sng" dirty="0"/>
              <a:t>blíže viz str. 230 a dále </a:t>
            </a:r>
            <a:r>
              <a:rPr lang="cs-CZ" b="0" u="sng" dirty="0" err="1"/>
              <a:t>PpŽP</a:t>
            </a:r>
            <a:r>
              <a:rPr lang="cs-CZ" b="0" u="sng" dirty="0"/>
              <a:t> – obecná část, v3:</a:t>
            </a:r>
          </a:p>
          <a:p>
            <a:pPr marL="285750" indent="-285750">
              <a:buFont typeface="Arial" panose="020B0604020202020204" pitchFamily="34" charset="0"/>
              <a:buChar char="•"/>
            </a:pPr>
            <a:r>
              <a:rPr lang="cs-CZ" sz="1200" b="1" dirty="0">
                <a:solidFill>
                  <a:srgbClr val="163271"/>
                </a:solidFill>
                <a:cs typeface="Calibri"/>
              </a:rPr>
              <a:t>Veškeré náklady </a:t>
            </a:r>
            <a:r>
              <a:rPr lang="cs-CZ" sz="1200" dirty="0">
                <a:solidFill>
                  <a:srgbClr val="163271"/>
                </a:solidFill>
                <a:cs typeface="Calibri"/>
              </a:rPr>
              <a:t>spojené s činností „</a:t>
            </a:r>
            <a:r>
              <a:rPr lang="cs-CZ" sz="1200" b="1" dirty="0">
                <a:solidFill>
                  <a:srgbClr val="163271"/>
                </a:solidFill>
                <a:cs typeface="Calibri"/>
              </a:rPr>
              <a:t>podpůrného projektového týmu</a:t>
            </a:r>
            <a:r>
              <a:rPr lang="cs-CZ" sz="1200" dirty="0">
                <a:solidFill>
                  <a:srgbClr val="163271"/>
                </a:solidFill>
                <a:cs typeface="Calibri"/>
              </a:rPr>
              <a:t>“ – pozor např. na výdaje </a:t>
            </a:r>
            <a:r>
              <a:rPr lang="cs-CZ" sz="1200" b="1" u="sng" dirty="0">
                <a:solidFill>
                  <a:srgbClr val="163271"/>
                </a:solidFill>
                <a:cs typeface="Calibri"/>
              </a:rPr>
              <a:t>za právní poradenství (osobní N i služby) </a:t>
            </a:r>
            <a:r>
              <a:rPr lang="cs-CZ" sz="1200" dirty="0">
                <a:solidFill>
                  <a:srgbClr val="163271"/>
                </a:solidFill>
                <a:cs typeface="Calibri"/>
              </a:rPr>
              <a:t>– v rámci přímých nákladů pouze </a:t>
            </a:r>
            <a:r>
              <a:rPr lang="cs-CZ" sz="1200" u="sng" dirty="0">
                <a:solidFill>
                  <a:srgbClr val="163271"/>
                </a:solidFill>
                <a:cs typeface="Calibri"/>
              </a:rPr>
              <a:t>právní poradenství poskytované osobám CS ze strany členů odborného týmu projektu v rámci realizace odborných aktivit projektu</a:t>
            </a:r>
            <a:r>
              <a:rPr lang="cs-CZ" sz="1200" dirty="0">
                <a:solidFill>
                  <a:srgbClr val="163271"/>
                </a:solidFill>
                <a:cs typeface="Calibri"/>
              </a:rPr>
              <a:t>, a dále o </a:t>
            </a:r>
            <a:r>
              <a:rPr lang="cs-CZ" sz="1200" u="sng" dirty="0">
                <a:solidFill>
                  <a:srgbClr val="163271"/>
                </a:solidFill>
                <a:cs typeface="Calibri"/>
              </a:rPr>
              <a:t>práce právníků na tvorbě výstupů projektu</a:t>
            </a:r>
            <a:r>
              <a:rPr lang="cs-CZ" sz="1200" dirty="0">
                <a:solidFill>
                  <a:srgbClr val="163271"/>
                </a:solidFill>
                <a:cs typeface="Calibri"/>
              </a:rPr>
              <a:t> ostatní „obecné“ právní poradenství/služby jsou součástí paušálu</a:t>
            </a:r>
          </a:p>
          <a:p>
            <a:pPr marL="285750" indent="-285750">
              <a:buFont typeface="Arial" panose="020B0604020202020204" pitchFamily="34" charset="0"/>
              <a:buChar char="•"/>
            </a:pPr>
            <a:r>
              <a:rPr lang="cs-CZ" sz="1200" dirty="0">
                <a:solidFill>
                  <a:srgbClr val="163271"/>
                </a:solidFill>
                <a:cs typeface="Calibri"/>
              </a:rPr>
              <a:t>Náklady na </a:t>
            </a:r>
            <a:r>
              <a:rPr lang="cs-CZ" sz="1200" b="1" dirty="0">
                <a:solidFill>
                  <a:srgbClr val="163271"/>
                </a:solidFill>
                <a:cs typeface="Calibri"/>
              </a:rPr>
              <a:t>tuzemské cestovné</a:t>
            </a:r>
            <a:r>
              <a:rPr lang="cs-CZ" sz="1200" dirty="0">
                <a:solidFill>
                  <a:srgbClr val="163271"/>
                </a:solidFill>
                <a:cs typeface="Calibri"/>
              </a:rPr>
              <a:t> všech členů „hlavního projektového týmu“,</a:t>
            </a:r>
          </a:p>
          <a:p>
            <a:pPr marL="285750" indent="-285750" algn="just">
              <a:spcAft>
                <a:spcPts val="600"/>
              </a:spcAft>
              <a:buFont typeface="Arial" panose="020B0604020202020204" pitchFamily="34" charset="0"/>
              <a:buChar char="•"/>
            </a:pPr>
            <a:r>
              <a:rPr lang="cs-CZ" sz="1200" dirty="0">
                <a:solidFill>
                  <a:srgbClr val="163271"/>
                </a:solidFill>
                <a:cs typeface="Calibri"/>
              </a:rPr>
              <a:t>Náklady na </a:t>
            </a:r>
            <a:r>
              <a:rPr lang="cs-CZ" sz="1200" b="1" dirty="0">
                <a:solidFill>
                  <a:srgbClr val="163271"/>
                </a:solidFill>
                <a:cs typeface="Calibri"/>
              </a:rPr>
              <a:t>zahraniční cesty všech členů administrativního týmu</a:t>
            </a:r>
            <a:r>
              <a:rPr lang="cs-CZ" sz="1200" dirty="0">
                <a:solidFill>
                  <a:srgbClr val="163271"/>
                </a:solidFill>
                <a:cs typeface="Calibri"/>
              </a:rPr>
              <a:t>, jež jsou součástí „hlavního projektového týmu“,</a:t>
            </a:r>
          </a:p>
          <a:p>
            <a:pPr marL="285750" indent="-285750" algn="just">
              <a:spcAft>
                <a:spcPts val="600"/>
              </a:spcAft>
              <a:buFont typeface="Arial" panose="020B0604020202020204" pitchFamily="34" charset="0"/>
              <a:buChar char="•"/>
            </a:pPr>
            <a:r>
              <a:rPr lang="cs-CZ" sz="1200" dirty="0">
                <a:solidFill>
                  <a:srgbClr val="163271"/>
                </a:solidFill>
                <a:cs typeface="Calibri"/>
              </a:rPr>
              <a:t>Náklady na </a:t>
            </a:r>
            <a:r>
              <a:rPr lang="cs-CZ" sz="1200" b="1" dirty="0">
                <a:solidFill>
                  <a:srgbClr val="163271"/>
                </a:solidFill>
                <a:cs typeface="Calibri"/>
              </a:rPr>
              <a:t>vzdělávání všech členů administrativního týmu</a:t>
            </a:r>
            <a:r>
              <a:rPr lang="cs-CZ" sz="1200" dirty="0">
                <a:solidFill>
                  <a:srgbClr val="163271"/>
                </a:solidFill>
                <a:cs typeface="Calibri"/>
              </a:rPr>
              <a:t>, jež jsou součástí „hlavního projektového týmu“,</a:t>
            </a:r>
          </a:p>
          <a:p>
            <a:pPr marL="285750" indent="-285750" algn="just">
              <a:spcAft>
                <a:spcPts val="600"/>
              </a:spcAft>
              <a:buFont typeface="Arial" panose="020B0604020202020204" pitchFamily="34" charset="0"/>
              <a:buChar char="•"/>
            </a:pPr>
            <a:r>
              <a:rPr lang="cs-CZ" sz="1200" dirty="0">
                <a:solidFill>
                  <a:srgbClr val="163271"/>
                </a:solidFill>
                <a:cs typeface="Calibri"/>
              </a:rPr>
              <a:t>Náklady na </a:t>
            </a:r>
            <a:r>
              <a:rPr lang="cs-CZ" sz="1200" b="1" dirty="0">
                <a:solidFill>
                  <a:srgbClr val="163271"/>
                </a:solidFill>
                <a:cs typeface="Calibri"/>
              </a:rPr>
              <a:t>stravenky a </a:t>
            </a:r>
            <a:r>
              <a:rPr lang="cs-CZ" sz="1200" b="1" dirty="0" err="1">
                <a:solidFill>
                  <a:srgbClr val="163271"/>
                </a:solidFill>
                <a:cs typeface="Calibri"/>
              </a:rPr>
              <a:t>stravenkový</a:t>
            </a:r>
            <a:r>
              <a:rPr lang="cs-CZ" sz="1200" b="1" dirty="0">
                <a:solidFill>
                  <a:srgbClr val="163271"/>
                </a:solidFill>
                <a:cs typeface="Calibri"/>
              </a:rPr>
              <a:t> paušál </a:t>
            </a:r>
            <a:r>
              <a:rPr lang="cs-CZ" sz="1200" dirty="0">
                <a:solidFill>
                  <a:srgbClr val="163271"/>
                </a:solidFill>
                <a:cs typeface="Calibri"/>
              </a:rPr>
              <a:t>pro členy „hlavního projektového týmu“,</a:t>
            </a:r>
          </a:p>
          <a:p>
            <a:pPr marL="285750" indent="-285750" algn="just">
              <a:spcAft>
                <a:spcPts val="600"/>
              </a:spcAft>
              <a:buFont typeface="Arial" panose="020B0604020202020204" pitchFamily="34" charset="0"/>
              <a:buChar char="•"/>
            </a:pPr>
            <a:r>
              <a:rPr lang="cs-CZ" sz="1200" dirty="0">
                <a:solidFill>
                  <a:srgbClr val="163271"/>
                </a:solidFill>
                <a:cs typeface="Calibri"/>
              </a:rPr>
              <a:t>Náklady na </a:t>
            </a:r>
            <a:r>
              <a:rPr lang="cs-CZ" sz="1200" b="1" dirty="0">
                <a:solidFill>
                  <a:srgbClr val="163271"/>
                </a:solidFill>
                <a:cs typeface="Calibri"/>
              </a:rPr>
              <a:t>provoz a údržbu</a:t>
            </a:r>
            <a:r>
              <a:rPr lang="cs-CZ" sz="1200" dirty="0">
                <a:solidFill>
                  <a:srgbClr val="163271"/>
                </a:solidFill>
                <a:cs typeface="Calibri"/>
              </a:rPr>
              <a:t> kanceláří a souvisejících prostor (sociální zařízení, kuchyňky, chodby, výtahy apod.) pro činnost „hlavního projektového týmu“ (nezahrnuje náklady na specializované prostory výzkumných center a infrastruktur a učebny),</a:t>
            </a:r>
          </a:p>
          <a:p>
            <a:pPr marL="285750" indent="-285750" algn="just">
              <a:spcAft>
                <a:spcPts val="600"/>
              </a:spcAft>
              <a:buFont typeface="Arial" panose="020B0604020202020204" pitchFamily="34" charset="0"/>
              <a:buChar char="•"/>
            </a:pPr>
            <a:r>
              <a:rPr lang="cs-CZ" sz="1200" dirty="0">
                <a:solidFill>
                  <a:srgbClr val="163271"/>
                </a:solidFill>
                <a:cs typeface="Calibri"/>
              </a:rPr>
              <a:t>Další náklady (nákup </a:t>
            </a:r>
            <a:r>
              <a:rPr lang="cs-CZ" sz="1200" b="1" dirty="0">
                <a:solidFill>
                  <a:srgbClr val="163271"/>
                </a:solidFill>
                <a:cs typeface="Calibri"/>
              </a:rPr>
              <a:t>kancelářského materiálu, bankovní poplatky, pojištění majetku, správní poplatky, zajištění publicity </a:t>
            </a:r>
            <a:r>
              <a:rPr lang="cs-CZ" sz="1200" dirty="0">
                <a:solidFill>
                  <a:srgbClr val="163271"/>
                </a:solidFill>
                <a:cs typeface="Calibri"/>
              </a:rPr>
              <a:t>…). </a:t>
            </a:r>
          </a:p>
          <a:p>
            <a:r>
              <a:rPr lang="cs-CZ" b="1" dirty="0"/>
              <a:t> </a:t>
            </a:r>
          </a:p>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9</a:t>
            </a:fld>
            <a:endParaRPr lang="cs-CZ"/>
          </a:p>
        </p:txBody>
      </p:sp>
    </p:spTree>
    <p:extLst>
      <p:ext uri="{BB962C8B-B14F-4D97-AF65-F5344CB8AC3E}">
        <p14:creationId xmlns:p14="http://schemas.microsoft.com/office/powerpoint/2010/main" val="22655649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42: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3" name="Google Shape;353;p42:notes"/>
          <p:cNvSpPr txBox="1">
            <a:spLocks noGrp="1"/>
          </p:cNvSpPr>
          <p:nvPr>
            <p:ph type="sldNum" idx="12"/>
          </p:nvPr>
        </p:nvSpPr>
        <p:spPr>
          <a:xfrm>
            <a:off x="3849688"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cs-CZ"/>
              <a:t>89</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491f11810a_2_6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3491f11810a_2_6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0" name="Google Shape;360;g3491f11810a_2_65:notes"/>
          <p:cNvSpPr txBox="1">
            <a:spLocks noGrp="1"/>
          </p:cNvSpPr>
          <p:nvPr>
            <p:ph type="sldNum" idx="12"/>
          </p:nvPr>
        </p:nvSpPr>
        <p:spPr>
          <a:xfrm>
            <a:off x="3849688"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cs-CZ"/>
              <a:t>90</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491f11810a_2_7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491f11810a_2_76: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8" name="Google Shape;368;g3491f11810a_2_76:notes"/>
          <p:cNvSpPr txBox="1">
            <a:spLocks noGrp="1"/>
          </p:cNvSpPr>
          <p:nvPr>
            <p:ph type="sldNum" idx="12"/>
          </p:nvPr>
        </p:nvSpPr>
        <p:spPr>
          <a:xfrm>
            <a:off x="3849688"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cs-CZ"/>
              <a:t>91</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4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endParaRPr/>
          </a:p>
        </p:txBody>
      </p:sp>
      <p:sp>
        <p:nvSpPr>
          <p:cNvPr id="375" name="Google Shape;375;p4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92</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cs-CZ" sz="1800">
                <a:solidFill>
                  <a:srgbClr val="000000"/>
                </a:solidFill>
                <a:latin typeface="Calibri"/>
                <a:ea typeface="Calibri"/>
                <a:cs typeface="Calibri"/>
                <a:sym typeface="Calibri"/>
              </a:rPr>
              <a:t>Každá z těchto klíčových oblastí ve vzoru Plánu správy dat obsahuje doprovodné otázky, které usnadní příjemcům Plán správy dat vypracovat a průběžně ho aktualizovat. Plán správy dat projektů OP JAK musí pokrýt každou z výše uvedených oblastí, ale nemusí odpovídat explicitně na každou otázku, pokud tato není pro daný projekt relevantní. Tento fakt však musí příjemce vysvětlit, tj. uvést v Plánu správy dat. </a:t>
            </a:r>
            <a:endParaRPr/>
          </a:p>
          <a:p>
            <a:pPr marL="0" lvl="0" indent="0" algn="l" rtl="0">
              <a:lnSpc>
                <a:spcPct val="100000"/>
              </a:lnSpc>
              <a:spcBef>
                <a:spcPts val="0"/>
              </a:spcBef>
              <a:spcAft>
                <a:spcPts val="0"/>
              </a:spcAft>
              <a:buSzPts val="1400"/>
              <a:buNone/>
            </a:pPr>
            <a:endParaRPr sz="180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cs-CZ" sz="1800">
                <a:solidFill>
                  <a:srgbClr val="000000"/>
                </a:solidFill>
                <a:latin typeface="Calibri"/>
                <a:ea typeface="Calibri"/>
                <a:cs typeface="Calibri"/>
                <a:sym typeface="Calibri"/>
              </a:rPr>
              <a:t>Aktuální Plán správy dat předkládá příjemce společně s první ZoR. Podle SPpŽp dále příjemce dokládá aktualizovaný Plán jako přílohu ZoR následující po uplynutí 24 měsíců od zahájení realizace projektu a jako přílohu ZZoR. Současně platí, že v případě, že v Plánu správy dat dojde ke změně, která má vliv na informace vykazované v ZoR včetně skutečností vykazovaných v Souhrnné soupisce k vybraným indikátorům, předkládá příjemce Plán správy dat v příslušné ZoR průběžně</a:t>
            </a:r>
            <a:endParaRPr sz="1800"/>
          </a:p>
          <a:p>
            <a:pPr marL="0" lvl="0" indent="0" algn="l" rtl="0">
              <a:lnSpc>
                <a:spcPct val="100000"/>
              </a:lnSpc>
              <a:spcBef>
                <a:spcPts val="0"/>
              </a:spcBef>
              <a:spcAft>
                <a:spcPts val="0"/>
              </a:spcAft>
              <a:buSzPts val="1400"/>
              <a:buNone/>
            </a:pP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8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800">
              <a:solidFill>
                <a:srgbClr val="000000"/>
              </a:solidFill>
              <a:latin typeface="Calibri"/>
              <a:ea typeface="Calibri"/>
              <a:cs typeface="Calibri"/>
              <a:sym typeface="Calibri"/>
            </a:endParaRPr>
          </a:p>
        </p:txBody>
      </p:sp>
      <p:sp>
        <p:nvSpPr>
          <p:cNvPr id="382" name="Google Shape;382;p4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93</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4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4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94</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491f11810a_2_8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491f11810a_2_8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3491f11810a_2_87: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95</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49: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7" name="Google Shape;407;p49:notes"/>
          <p:cNvSpPr txBox="1">
            <a:spLocks noGrp="1"/>
          </p:cNvSpPr>
          <p:nvPr>
            <p:ph type="sldNum" idx="12"/>
          </p:nvPr>
        </p:nvSpPr>
        <p:spPr>
          <a:xfrm>
            <a:off x="3849688"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cs-CZ"/>
              <a:t>96</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5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5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98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10</a:t>
            </a:fld>
            <a:endParaRPr lang="cs-CZ"/>
          </a:p>
        </p:txBody>
      </p:sp>
    </p:spTree>
    <p:extLst>
      <p:ext uri="{BB962C8B-B14F-4D97-AF65-F5344CB8AC3E}">
        <p14:creationId xmlns:p14="http://schemas.microsoft.com/office/powerpoint/2010/main" val="4621612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4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4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99</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4: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42" name="Google Shape;442;p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5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5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5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5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491f11810a_2_3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491f11810a_2_31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3491f11810a_2_31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106</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6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b="0"/>
          </a:p>
        </p:txBody>
      </p:sp>
      <p:sp>
        <p:nvSpPr>
          <p:cNvPr id="489" name="Google Shape;489;p6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107</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2E69A8-08B8-4B1F-BBA9-43B1047FCFF6}" type="slidenum">
              <a:rPr lang="cs-CZ" smtClean="0"/>
              <a:t>11</a:t>
            </a:fld>
            <a:endParaRPr lang="cs-CZ"/>
          </a:p>
        </p:txBody>
      </p:sp>
    </p:spTree>
    <p:extLst>
      <p:ext uri="{BB962C8B-B14F-4D97-AF65-F5344CB8AC3E}">
        <p14:creationId xmlns:p14="http://schemas.microsoft.com/office/powerpoint/2010/main" val="27546147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6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6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6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6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110</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6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6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6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endParaRPr/>
          </a:p>
        </p:txBody>
      </p:sp>
      <p:sp>
        <p:nvSpPr>
          <p:cNvPr id="523" name="Google Shape;523;p6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cs-CZ"/>
              <a:t>112</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491f11810a_2_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3491f11810a_2_1: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491f11810a_1_0: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p>
        </p:txBody>
      </p:sp>
      <p:sp>
        <p:nvSpPr>
          <p:cNvPr id="534" name="Google Shape;534;g3491f11810a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491f11810a_1_5: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p>
        </p:txBody>
      </p:sp>
      <p:sp>
        <p:nvSpPr>
          <p:cNvPr id="540" name="Google Shape;540;g3491f11810a_1_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491f11810a_1_11: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p>
        </p:txBody>
      </p:sp>
      <p:sp>
        <p:nvSpPr>
          <p:cNvPr id="547" name="Google Shape;547;g3491f11810a_1_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491f11810a_2_351:notes"/>
          <p:cNvSpPr txBox="1">
            <a:spLocks noGrp="1"/>
          </p:cNvSpPr>
          <p:nvPr>
            <p:ph type="body" idx="1"/>
          </p:nvPr>
        </p:nvSpPr>
        <p:spPr>
          <a:xfrm>
            <a:off x="679450" y="4776788"/>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p>
        </p:txBody>
      </p:sp>
      <p:sp>
        <p:nvSpPr>
          <p:cNvPr id="554" name="Google Shape;554;g3491f11810a_2_3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491f11810a_2_2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491f11810a_2_26: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Jmeno.Prijemni@msmt.cz"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 JAK tituln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691665-F4D8-42C1-B599-772A725B1D4D}"/>
              </a:ext>
            </a:extLst>
          </p:cNvPr>
          <p:cNvSpPr>
            <a:spLocks noGrp="1"/>
          </p:cNvSpPr>
          <p:nvPr>
            <p:ph type="title" hasCustomPrompt="1"/>
          </p:nvPr>
        </p:nvSpPr>
        <p:spPr/>
        <p:txBody>
          <a:bodyPr>
            <a:noAutofit/>
          </a:bodyPr>
          <a:lstStyle>
            <a:lvl1pPr>
              <a:defRPr cap="all" baseline="0">
                <a:latin typeface="+mn-lt"/>
              </a:defRPr>
            </a:lvl1pPr>
          </a:lstStyle>
          <a:p>
            <a:r>
              <a:rPr lang="cs-CZ" dirty="0"/>
              <a:t>Hlavní nadpis</a:t>
            </a:r>
          </a:p>
        </p:txBody>
      </p:sp>
      <p:sp>
        <p:nvSpPr>
          <p:cNvPr id="5" name="Zástupný nadpis 1">
            <a:extLst>
              <a:ext uri="{FF2B5EF4-FFF2-40B4-BE49-F238E27FC236}">
                <a16:creationId xmlns:a16="http://schemas.microsoft.com/office/drawing/2014/main" id="{D281819F-91D4-493D-BE08-DCE51E69C2BA}"/>
              </a:ext>
            </a:extLst>
          </p:cNvPr>
          <p:cNvSpPr txBox="1">
            <a:spLocks/>
          </p:cNvSpPr>
          <p:nvPr userDrawn="1"/>
        </p:nvSpPr>
        <p:spPr>
          <a:xfrm>
            <a:off x="838200" y="549466"/>
            <a:ext cx="4752703" cy="930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baseline="0">
                <a:solidFill>
                  <a:schemeClr val="bg1"/>
                </a:solidFill>
                <a:latin typeface="Montserrat" panose="00000500000000000000" pitchFamily="50" charset="-18"/>
                <a:ea typeface="+mj-ea"/>
                <a:cs typeface="+mj-cs"/>
              </a:defRPr>
            </a:lvl1pPr>
          </a:lstStyle>
          <a:p>
            <a:pPr algn="l"/>
            <a:r>
              <a:rPr lang="cs-CZ" sz="2800" b="1" dirty="0">
                <a:latin typeface="Montserrat" panose="00000500000000000000" pitchFamily="50" charset="-18"/>
              </a:rPr>
              <a:t>Operační program</a:t>
            </a:r>
          </a:p>
          <a:p>
            <a:pPr algn="l"/>
            <a:r>
              <a:rPr lang="cs-CZ" sz="2800" b="1" dirty="0">
                <a:latin typeface="Montserrat" panose="00000500000000000000" pitchFamily="50" charset="-18"/>
              </a:rPr>
              <a:t>Jan Amos Komenský</a:t>
            </a:r>
          </a:p>
        </p:txBody>
      </p:sp>
      <p:sp>
        <p:nvSpPr>
          <p:cNvPr id="3" name="Zástupný nadpis 1">
            <a:extLst>
              <a:ext uri="{FF2B5EF4-FFF2-40B4-BE49-F238E27FC236}">
                <a16:creationId xmlns:a16="http://schemas.microsoft.com/office/drawing/2014/main" id="{5A545CD6-600F-F269-811D-FB04CF31E2A6}"/>
              </a:ext>
            </a:extLst>
          </p:cNvPr>
          <p:cNvSpPr txBox="1">
            <a:spLocks/>
          </p:cNvSpPr>
          <p:nvPr userDrawn="1"/>
        </p:nvSpPr>
        <p:spPr>
          <a:xfrm>
            <a:off x="6440557" y="5923723"/>
            <a:ext cx="1789043" cy="564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baseline="0">
                <a:solidFill>
                  <a:schemeClr val="bg1"/>
                </a:solidFill>
                <a:latin typeface="Montserrat" panose="00000500000000000000" pitchFamily="50" charset="-18"/>
                <a:ea typeface="+mj-ea"/>
                <a:cs typeface="+mj-cs"/>
              </a:defRPr>
            </a:lvl1pPr>
          </a:lstStyle>
          <a:p>
            <a:pPr algn="r"/>
            <a:r>
              <a:rPr lang="cs-CZ" sz="1600" b="1">
                <a:latin typeface="Montserrat" panose="00000500000000000000" pitchFamily="50" charset="-18"/>
              </a:rPr>
              <a:t>OPJAK.cz</a:t>
            </a:r>
            <a:endParaRPr lang="cs-CZ" sz="1600" b="1" dirty="0">
              <a:latin typeface="Montserrat" panose="00000500000000000000" pitchFamily="50" charset="-18"/>
            </a:endParaRPr>
          </a:p>
          <a:p>
            <a:pPr algn="r"/>
            <a:r>
              <a:rPr lang="cs-CZ" sz="1600" b="1">
                <a:latin typeface="Montserrat" panose="00000500000000000000" pitchFamily="50" charset="-18"/>
              </a:rPr>
              <a:t>MSMT.gov.cz</a:t>
            </a:r>
            <a:endParaRPr lang="cs-CZ" sz="1600" b="1" dirty="0">
              <a:latin typeface="Montserrat" panose="00000500000000000000" pitchFamily="50" charset="-18"/>
            </a:endParaRPr>
          </a:p>
        </p:txBody>
      </p:sp>
    </p:spTree>
    <p:extLst>
      <p:ext uri="{BB962C8B-B14F-4D97-AF65-F5344CB8AC3E}">
        <p14:creationId xmlns:p14="http://schemas.microsoft.com/office/powerpoint/2010/main" val="100540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Sloupce PO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7D674-EBC9-4DC9-BBE3-809E980FD64F}"/>
              </a:ext>
            </a:extLst>
          </p:cNvPr>
          <p:cNvSpPr>
            <a:spLocks noGrp="1"/>
          </p:cNvSpPr>
          <p:nvPr>
            <p:ph type="title" hasCustomPrompt="1"/>
          </p:nvPr>
        </p:nvSpPr>
        <p:spPr>
          <a:xfrm>
            <a:off x="831600" y="435600"/>
            <a:ext cx="10566000" cy="918000"/>
          </a:xfrm>
        </p:spPr>
        <p:txBody>
          <a:bodyPr>
            <a:noAutofit/>
          </a:bodyPr>
          <a:lstStyle>
            <a:lvl1pPr>
              <a:defRPr sz="4000" cap="all" baseline="0">
                <a:solidFill>
                  <a:srgbClr val="173070"/>
                </a:solidFill>
              </a:defRPr>
            </a:lvl1pPr>
          </a:lstStyle>
          <a:p>
            <a:r>
              <a:rPr lang="cs-CZ" dirty="0"/>
              <a:t>NADPIS – priorita 2</a:t>
            </a:r>
          </a:p>
        </p:txBody>
      </p:sp>
      <p:sp>
        <p:nvSpPr>
          <p:cNvPr id="4" name="Zástupný symbol pro obsah 3">
            <a:extLst>
              <a:ext uri="{FF2B5EF4-FFF2-40B4-BE49-F238E27FC236}">
                <a16:creationId xmlns:a16="http://schemas.microsoft.com/office/drawing/2014/main" id="{2C0946D7-1616-430F-B9AE-8F2858A9964E}"/>
              </a:ext>
            </a:extLst>
          </p:cNvPr>
          <p:cNvSpPr>
            <a:spLocks noGrp="1"/>
          </p:cNvSpPr>
          <p:nvPr>
            <p:ph sz="half" idx="2" hasCustomPrompt="1"/>
          </p:nvPr>
        </p:nvSpPr>
        <p:spPr>
          <a:xfrm>
            <a:off x="831600" y="1461600"/>
            <a:ext cx="5220000" cy="4186800"/>
          </a:xfrm>
          <a:prstGeom prst="rect">
            <a:avLst/>
          </a:prstGeom>
        </p:spPr>
        <p:txBody>
          <a:bodyPr>
            <a:noAutofit/>
          </a:bodyPr>
          <a:lstStyle>
            <a:lvl1pPr marL="457200" indent="-457200">
              <a:buFont typeface="Arial" panose="020B0604020202020204" pitchFamily="34" charset="0"/>
              <a:buChar char="•"/>
              <a:defRPr>
                <a:solidFill>
                  <a:srgbClr val="173070"/>
                </a:solidFill>
                <a:latin typeface="+mn-lt"/>
              </a:defRPr>
            </a:lvl1pPr>
          </a:lstStyle>
          <a:p>
            <a:pPr lvl="0"/>
            <a:r>
              <a:rPr lang="cs-CZ" dirty="0">
                <a:latin typeface="+mn-lt"/>
              </a:rPr>
              <a:t>Text</a:t>
            </a:r>
            <a:endParaRPr lang="cs-CZ" dirty="0"/>
          </a:p>
        </p:txBody>
      </p:sp>
      <p:sp>
        <p:nvSpPr>
          <p:cNvPr id="6" name="Zástupný symbol pro obsah 5">
            <a:extLst>
              <a:ext uri="{FF2B5EF4-FFF2-40B4-BE49-F238E27FC236}">
                <a16:creationId xmlns:a16="http://schemas.microsoft.com/office/drawing/2014/main" id="{8B76395A-FCD8-4AAD-B4B9-C355D138FC3B}"/>
              </a:ext>
            </a:extLst>
          </p:cNvPr>
          <p:cNvSpPr>
            <a:spLocks noGrp="1"/>
          </p:cNvSpPr>
          <p:nvPr>
            <p:ph sz="quarter" idx="4" hasCustomPrompt="1"/>
          </p:nvPr>
        </p:nvSpPr>
        <p:spPr>
          <a:xfrm>
            <a:off x="6177600" y="1461599"/>
            <a:ext cx="5220000" cy="4186799"/>
          </a:xfrm>
          <a:prstGeom prst="rect">
            <a:avLst/>
          </a:prstGeom>
        </p:spPr>
        <p:txBody>
          <a:bodyPr>
            <a:noAutofit/>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solidFill>
                  <a:srgbClr val="173070"/>
                </a:solidFill>
                <a:latin typeface="+mn-lt"/>
              </a:defRPr>
            </a:lvl1pPr>
          </a:lstStyle>
          <a:p>
            <a:pPr lvl="0"/>
            <a:r>
              <a:rPr lang="cs-CZ" dirty="0">
                <a:latin typeface="+mn-lt"/>
              </a:rPr>
              <a:t>Text</a:t>
            </a:r>
            <a:endParaRPr lang="cs-CZ" dirty="0"/>
          </a:p>
        </p:txBody>
      </p:sp>
    </p:spTree>
    <p:extLst>
      <p:ext uri="{BB962C8B-B14F-4D97-AF65-F5344CB8AC3E}">
        <p14:creationId xmlns:p14="http://schemas.microsoft.com/office/powerpoint/2010/main" val="200409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ávěrečná">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691665-F4D8-42C1-B599-772A725B1D4D}"/>
              </a:ext>
            </a:extLst>
          </p:cNvPr>
          <p:cNvSpPr>
            <a:spLocks noGrp="1"/>
          </p:cNvSpPr>
          <p:nvPr>
            <p:ph type="title" hasCustomPrompt="1"/>
          </p:nvPr>
        </p:nvSpPr>
        <p:spPr/>
        <p:txBody>
          <a:bodyPr>
            <a:noAutofit/>
          </a:bodyPr>
          <a:lstStyle>
            <a:lvl1pPr>
              <a:defRPr cap="all" baseline="0"/>
            </a:lvl1pPr>
          </a:lstStyle>
          <a:p>
            <a:r>
              <a:rPr lang="cs-CZ" dirty="0"/>
              <a:t>Děkuji za pozornost</a:t>
            </a:r>
          </a:p>
        </p:txBody>
      </p:sp>
      <p:sp>
        <p:nvSpPr>
          <p:cNvPr id="6" name="Zástupný symbol pro obsah 2">
            <a:extLst>
              <a:ext uri="{FF2B5EF4-FFF2-40B4-BE49-F238E27FC236}">
                <a16:creationId xmlns:a16="http://schemas.microsoft.com/office/drawing/2014/main" id="{8104B2D5-FA0C-46A1-8B54-36094BE26D22}"/>
              </a:ext>
            </a:extLst>
          </p:cNvPr>
          <p:cNvSpPr>
            <a:spLocks noGrp="1"/>
          </p:cNvSpPr>
          <p:nvPr>
            <p:ph idx="11" hasCustomPrompt="1"/>
          </p:nvPr>
        </p:nvSpPr>
        <p:spPr>
          <a:xfrm>
            <a:off x="838200" y="3682998"/>
            <a:ext cx="7391400" cy="2108201"/>
          </a:xfrm>
          <a:prstGeom prst="rect">
            <a:avLst/>
          </a:prstGeom>
        </p:spPr>
        <p:txBody>
          <a:bodyPr/>
          <a:lstStyle>
            <a:lvl1pPr>
              <a:defRPr sz="2400">
                <a:latin typeface="+mn-lt"/>
              </a:defRPr>
            </a:lvl1pPr>
          </a:lstStyle>
          <a:p>
            <a:pPr lvl="0">
              <a:lnSpc>
                <a:spcPct val="100000"/>
              </a:lnSpc>
              <a:spcBef>
                <a:spcPts val="600"/>
              </a:spcBef>
            </a:pPr>
            <a:r>
              <a:rPr lang="pl-PL" sz="2000" b="1" dirty="0">
                <a:solidFill>
                  <a:srgbClr val="FF0000"/>
                </a:solidFill>
              </a:rPr>
              <a:t>Jméno Příjemní :)</a:t>
            </a:r>
          </a:p>
          <a:p>
            <a:pPr lvl="0">
              <a:lnSpc>
                <a:spcPct val="100000"/>
              </a:lnSpc>
              <a:spcBef>
                <a:spcPts val="600"/>
              </a:spcBef>
            </a:pPr>
            <a:r>
              <a:rPr lang="cs-CZ" sz="2000" b="1" dirty="0">
                <a:solidFill>
                  <a:srgbClr val="FF0000"/>
                </a:solidFill>
                <a:hlinkClick r:id="rId2">
                  <a:extLst>
                    <a:ext uri="{A12FA001-AC4F-418D-AE19-62706E023703}">
                      <ahyp:hlinkClr xmlns:ahyp="http://schemas.microsoft.com/office/drawing/2018/hyperlinkcolor" val="tx"/>
                    </a:ext>
                  </a:extLst>
                </a:hlinkClick>
              </a:rPr>
              <a:t>Jmeno.Prijemni@msmt.cz</a:t>
            </a:r>
            <a:endParaRPr lang="cs-CZ" sz="2000" b="1" dirty="0">
              <a:solidFill>
                <a:srgbClr val="FF0000"/>
              </a:solidFill>
            </a:endParaRPr>
          </a:p>
          <a:p>
            <a:pPr lvl="0">
              <a:lnSpc>
                <a:spcPct val="100000"/>
              </a:lnSpc>
              <a:spcBef>
                <a:spcPts val="600"/>
              </a:spcBef>
            </a:pPr>
            <a:endParaRPr lang="cs-CZ" sz="2000" b="1" dirty="0"/>
          </a:p>
          <a:p>
            <a:pPr lvl="0">
              <a:lnSpc>
                <a:spcPct val="100000"/>
              </a:lnSpc>
              <a:spcBef>
                <a:spcPts val="600"/>
              </a:spcBef>
            </a:pPr>
            <a:r>
              <a:rPr lang="cs-CZ" sz="2000" dirty="0"/>
              <a:t>Další informace o OP JAN AMOS KOMENSKÝ (2021-2027) </a:t>
            </a:r>
          </a:p>
          <a:p>
            <a:pPr lvl="0">
              <a:lnSpc>
                <a:spcPct val="100000"/>
              </a:lnSpc>
              <a:spcBef>
                <a:spcPts val="600"/>
              </a:spcBef>
            </a:pPr>
            <a:r>
              <a:rPr lang="cs-CZ" sz="2000" dirty="0"/>
              <a:t>jsou dostupné na webových stránkách </a:t>
            </a:r>
            <a:r>
              <a:rPr lang="cs-CZ" sz="2000" u="sng" dirty="0"/>
              <a:t>OPJAK.cz</a:t>
            </a:r>
            <a:endParaRPr lang="cs-CZ" sz="2000" dirty="0"/>
          </a:p>
          <a:p>
            <a:pPr lvl="0">
              <a:lnSpc>
                <a:spcPct val="100000"/>
              </a:lnSpc>
              <a:spcBef>
                <a:spcPts val="600"/>
              </a:spcBef>
            </a:pPr>
            <a:endParaRPr lang="cs-CZ" sz="2000" b="1" dirty="0">
              <a:solidFill>
                <a:srgbClr val="FF0000"/>
              </a:solidFill>
            </a:endParaRPr>
          </a:p>
          <a:p>
            <a:endParaRPr lang="cs-CZ" sz="2000" dirty="0"/>
          </a:p>
        </p:txBody>
      </p:sp>
    </p:spTree>
    <p:extLst>
      <p:ext uri="{BB962C8B-B14F-4D97-AF65-F5344CB8AC3E}">
        <p14:creationId xmlns:p14="http://schemas.microsoft.com/office/powerpoint/2010/main" val="2136411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Sloupce PO1">
  <p:cSld name="1_2 Sloupce PO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71"/>
          <p:cNvSpPr txBox="1">
            <a:spLocks noGrp="1"/>
          </p:cNvSpPr>
          <p:nvPr>
            <p:ph type="title"/>
          </p:nvPr>
        </p:nvSpPr>
        <p:spPr>
          <a:xfrm>
            <a:off x="831600" y="435600"/>
            <a:ext cx="10566000" cy="9187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73070"/>
              </a:buClr>
              <a:buSzPts val="4000"/>
              <a:buFont typeface="Calibri"/>
              <a:buNone/>
              <a:defRPr sz="4000" cap="none">
                <a:solidFill>
                  <a:srgbClr val="17307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1"/>
          <p:cNvSpPr txBox="1">
            <a:spLocks noGrp="1"/>
          </p:cNvSpPr>
          <p:nvPr>
            <p:ph type="body" idx="1"/>
          </p:nvPr>
        </p:nvSpPr>
        <p:spPr>
          <a:xfrm>
            <a:off x="831600" y="1461600"/>
            <a:ext cx="5220000" cy="4186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73070"/>
              </a:buClr>
              <a:buSzPts val="2800"/>
              <a:buFont typeface="Arial"/>
              <a:buChar char="•"/>
              <a:defRPr sz="2800" b="0" i="0" u="none" strike="noStrike" cap="none">
                <a:solidFill>
                  <a:srgbClr val="17307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71"/>
          <p:cNvSpPr txBox="1">
            <a:spLocks noGrp="1"/>
          </p:cNvSpPr>
          <p:nvPr>
            <p:ph type="body" idx="2"/>
          </p:nvPr>
        </p:nvSpPr>
        <p:spPr>
          <a:xfrm>
            <a:off x="6177600" y="1461600"/>
            <a:ext cx="5220000" cy="4186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73070"/>
              </a:buClr>
              <a:buSzPts val="2800"/>
              <a:buFont typeface="Arial"/>
              <a:buChar char="•"/>
              <a:defRPr sz="2800" b="0" i="0" u="none" strike="noStrike" cap="none">
                <a:solidFill>
                  <a:srgbClr val="17307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2893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ělící OP JAK obecn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6E6E5-798F-49F5-B692-25AA0C3BE236}"/>
              </a:ext>
            </a:extLst>
          </p:cNvPr>
          <p:cNvSpPr>
            <a:spLocks noGrp="1"/>
          </p:cNvSpPr>
          <p:nvPr>
            <p:ph type="ctrTitle" hasCustomPrompt="1"/>
          </p:nvPr>
        </p:nvSpPr>
        <p:spPr>
          <a:xfrm>
            <a:off x="832757" y="2008414"/>
            <a:ext cx="7756072" cy="1420585"/>
          </a:xfrm>
        </p:spPr>
        <p:txBody>
          <a:bodyPr anchor="ctr">
            <a:noAutofit/>
          </a:bodyPr>
          <a:lstStyle>
            <a:lvl1pPr algn="l">
              <a:defRPr sz="4000" cap="all" baseline="0">
                <a:solidFill>
                  <a:srgbClr val="002060"/>
                </a:solidFill>
                <a:latin typeface="+mn-lt"/>
              </a:defRPr>
            </a:lvl1pPr>
          </a:lstStyle>
          <a:p>
            <a:r>
              <a:rPr lang="cs-CZ" dirty="0"/>
              <a:t>Dělící </a:t>
            </a:r>
            <a:r>
              <a:rPr lang="cs-CZ" dirty="0" err="1"/>
              <a:t>slide</a:t>
            </a:r>
            <a:r>
              <a:rPr lang="cs-CZ" dirty="0"/>
              <a:t> - 1</a:t>
            </a:r>
          </a:p>
        </p:txBody>
      </p:sp>
      <p:sp>
        <p:nvSpPr>
          <p:cNvPr id="3" name="Podnadpis 2">
            <a:extLst>
              <a:ext uri="{FF2B5EF4-FFF2-40B4-BE49-F238E27FC236}">
                <a16:creationId xmlns:a16="http://schemas.microsoft.com/office/drawing/2014/main" id="{8F3D385F-D0E6-4564-9C4D-C1BCAB1C79EF}"/>
              </a:ext>
            </a:extLst>
          </p:cNvPr>
          <p:cNvSpPr>
            <a:spLocks noGrp="1"/>
          </p:cNvSpPr>
          <p:nvPr>
            <p:ph type="subTitle" idx="1" hasCustomPrompt="1"/>
          </p:nvPr>
        </p:nvSpPr>
        <p:spPr>
          <a:xfrm>
            <a:off x="832757" y="3543300"/>
            <a:ext cx="10564586" cy="918707"/>
          </a:xfrm>
          <a:prstGeom prst="rect">
            <a:avLst/>
          </a:prstGeom>
        </p:spPr>
        <p:txBody>
          <a:bodyPr>
            <a:noAutofit/>
          </a:bodyPr>
          <a:lstStyle>
            <a:lvl1pPr marL="0" indent="0" algn="l">
              <a:buNone/>
              <a:defRPr sz="2400">
                <a:solidFill>
                  <a:srgbClr val="00206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cs-CZ" sz="2400" dirty="0">
                <a:solidFill>
                  <a:srgbClr val="173070"/>
                </a:solidFill>
                <a:latin typeface="+mn-lt"/>
              </a:rPr>
              <a:t>Vzor pro obecné informace k OP JAK</a:t>
            </a:r>
            <a:endParaRPr lang="cs-CZ" sz="2400" dirty="0">
              <a:solidFill>
                <a:srgbClr val="173070"/>
              </a:solidFill>
              <a:latin typeface="Montserrat" panose="00000500000000000000" pitchFamily="50" charset="-18"/>
            </a:endParaRPr>
          </a:p>
        </p:txBody>
      </p:sp>
      <p:pic>
        <p:nvPicPr>
          <p:cNvPr id="5" name="Obrázek 4">
            <a:extLst>
              <a:ext uri="{FF2B5EF4-FFF2-40B4-BE49-F238E27FC236}">
                <a16:creationId xmlns:a16="http://schemas.microsoft.com/office/drawing/2014/main" id="{843E29FC-C5AB-4A8D-89A5-C94DC4451C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6800" y="0"/>
            <a:ext cx="3805200" cy="3805200"/>
          </a:xfrm>
          <a:prstGeom prst="rect">
            <a:avLst/>
          </a:prstGeom>
        </p:spPr>
      </p:pic>
    </p:spTree>
    <p:extLst>
      <p:ext uri="{BB962C8B-B14F-4D97-AF65-F5344CB8AC3E}">
        <p14:creationId xmlns:p14="http://schemas.microsoft.com/office/powerpoint/2010/main" val="137044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ělící P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6E6E5-798F-49F5-B692-25AA0C3BE236}"/>
              </a:ext>
            </a:extLst>
          </p:cNvPr>
          <p:cNvSpPr>
            <a:spLocks noGrp="1"/>
          </p:cNvSpPr>
          <p:nvPr>
            <p:ph type="ctrTitle" hasCustomPrompt="1"/>
          </p:nvPr>
        </p:nvSpPr>
        <p:spPr>
          <a:xfrm>
            <a:off x="832757" y="2008414"/>
            <a:ext cx="7756072" cy="1420585"/>
          </a:xfrm>
        </p:spPr>
        <p:txBody>
          <a:bodyPr anchor="ctr">
            <a:noAutofit/>
          </a:bodyPr>
          <a:lstStyle>
            <a:lvl1pPr algn="l">
              <a:defRPr sz="4000" cap="all" baseline="0">
                <a:solidFill>
                  <a:srgbClr val="002060"/>
                </a:solidFill>
              </a:defRPr>
            </a:lvl1pPr>
          </a:lstStyle>
          <a:p>
            <a:r>
              <a:rPr lang="cs-CZ" dirty="0"/>
              <a:t>Dělící </a:t>
            </a:r>
            <a:r>
              <a:rPr lang="cs-CZ" dirty="0" err="1"/>
              <a:t>slide</a:t>
            </a:r>
            <a:r>
              <a:rPr lang="cs-CZ" dirty="0"/>
              <a:t> - 2</a:t>
            </a:r>
          </a:p>
        </p:txBody>
      </p:sp>
      <p:sp>
        <p:nvSpPr>
          <p:cNvPr id="3" name="Podnadpis 2">
            <a:extLst>
              <a:ext uri="{FF2B5EF4-FFF2-40B4-BE49-F238E27FC236}">
                <a16:creationId xmlns:a16="http://schemas.microsoft.com/office/drawing/2014/main" id="{8F3D385F-D0E6-4564-9C4D-C1BCAB1C79EF}"/>
              </a:ext>
            </a:extLst>
          </p:cNvPr>
          <p:cNvSpPr>
            <a:spLocks noGrp="1"/>
          </p:cNvSpPr>
          <p:nvPr>
            <p:ph type="subTitle" idx="1" hasCustomPrompt="1"/>
          </p:nvPr>
        </p:nvSpPr>
        <p:spPr>
          <a:xfrm>
            <a:off x="832757" y="3543300"/>
            <a:ext cx="10564586" cy="918707"/>
          </a:xfrm>
          <a:prstGeom prst="rect">
            <a:avLst/>
          </a:prstGeom>
        </p:spPr>
        <p:txBody>
          <a:bodyPr>
            <a:noAutofit/>
          </a:bodyPr>
          <a:lstStyle>
            <a:lvl1pPr marL="0" indent="0" algn="l">
              <a:buNone/>
              <a:defRPr sz="2400">
                <a:solidFill>
                  <a:srgbClr val="00206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cs-CZ" sz="2400" dirty="0">
                <a:solidFill>
                  <a:srgbClr val="173070"/>
                </a:solidFill>
                <a:latin typeface="+mn-lt"/>
              </a:rPr>
              <a:t>Vzor pro informace k prioritě 1 – Výzkum a vývoj</a:t>
            </a:r>
            <a:endParaRPr lang="cs-CZ" sz="2400" dirty="0">
              <a:solidFill>
                <a:srgbClr val="173070"/>
              </a:solidFill>
              <a:latin typeface="Montserrat" panose="00000500000000000000" pitchFamily="50" charset="-18"/>
            </a:endParaRPr>
          </a:p>
        </p:txBody>
      </p:sp>
      <p:pic>
        <p:nvPicPr>
          <p:cNvPr id="5" name="Obrázek 4">
            <a:extLst>
              <a:ext uri="{FF2B5EF4-FFF2-40B4-BE49-F238E27FC236}">
                <a16:creationId xmlns:a16="http://schemas.microsoft.com/office/drawing/2014/main" id="{3A4F14DD-E5DC-45CA-907A-E52FDF260D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6800" y="0"/>
            <a:ext cx="3805200" cy="3805200"/>
          </a:xfrm>
          <a:prstGeom prst="rect">
            <a:avLst/>
          </a:prstGeom>
        </p:spPr>
      </p:pic>
    </p:spTree>
    <p:extLst>
      <p:ext uri="{BB962C8B-B14F-4D97-AF65-F5344CB8AC3E}">
        <p14:creationId xmlns:p14="http://schemas.microsoft.com/office/powerpoint/2010/main" val="167612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ělící P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6E6E5-798F-49F5-B692-25AA0C3BE236}"/>
              </a:ext>
            </a:extLst>
          </p:cNvPr>
          <p:cNvSpPr>
            <a:spLocks noGrp="1"/>
          </p:cNvSpPr>
          <p:nvPr>
            <p:ph type="ctrTitle" hasCustomPrompt="1"/>
          </p:nvPr>
        </p:nvSpPr>
        <p:spPr>
          <a:xfrm>
            <a:off x="832757" y="2008414"/>
            <a:ext cx="7756072" cy="1420585"/>
          </a:xfrm>
        </p:spPr>
        <p:txBody>
          <a:bodyPr anchor="ctr">
            <a:noAutofit/>
          </a:bodyPr>
          <a:lstStyle>
            <a:lvl1pPr algn="l">
              <a:defRPr sz="4000" cap="all" baseline="0">
                <a:solidFill>
                  <a:srgbClr val="002060"/>
                </a:solidFill>
              </a:defRPr>
            </a:lvl1pPr>
          </a:lstStyle>
          <a:p>
            <a:r>
              <a:rPr lang="cs-CZ" dirty="0"/>
              <a:t>Dělící </a:t>
            </a:r>
            <a:r>
              <a:rPr lang="cs-CZ" dirty="0" err="1"/>
              <a:t>slide</a:t>
            </a:r>
            <a:r>
              <a:rPr lang="cs-CZ" dirty="0"/>
              <a:t> - 3</a:t>
            </a:r>
          </a:p>
        </p:txBody>
      </p:sp>
      <p:sp>
        <p:nvSpPr>
          <p:cNvPr id="3" name="Podnadpis 2">
            <a:extLst>
              <a:ext uri="{FF2B5EF4-FFF2-40B4-BE49-F238E27FC236}">
                <a16:creationId xmlns:a16="http://schemas.microsoft.com/office/drawing/2014/main" id="{8F3D385F-D0E6-4564-9C4D-C1BCAB1C79EF}"/>
              </a:ext>
            </a:extLst>
          </p:cNvPr>
          <p:cNvSpPr>
            <a:spLocks noGrp="1"/>
          </p:cNvSpPr>
          <p:nvPr>
            <p:ph type="subTitle" idx="1" hasCustomPrompt="1"/>
          </p:nvPr>
        </p:nvSpPr>
        <p:spPr>
          <a:xfrm>
            <a:off x="832757" y="3543300"/>
            <a:ext cx="10564586" cy="918707"/>
          </a:xfrm>
          <a:prstGeom prst="rect">
            <a:avLst/>
          </a:prstGeom>
        </p:spPr>
        <p:txBody>
          <a:bodyPr>
            <a:noAutofit/>
          </a:bodyPr>
          <a:lstStyle>
            <a:lvl1pPr marL="0" indent="0" algn="l">
              <a:buNone/>
              <a:defRPr sz="2400">
                <a:solidFill>
                  <a:srgbClr val="00206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cs-CZ" sz="2400" dirty="0">
                <a:solidFill>
                  <a:srgbClr val="173070"/>
                </a:solidFill>
                <a:latin typeface="+mn-lt"/>
              </a:rPr>
              <a:t>Vzor pro informace k prioritě 2 - Vzdělávání</a:t>
            </a:r>
            <a:endParaRPr lang="cs-CZ" sz="2400" dirty="0">
              <a:solidFill>
                <a:srgbClr val="173070"/>
              </a:solidFill>
              <a:latin typeface="Montserrat" panose="00000500000000000000" pitchFamily="50" charset="-18"/>
            </a:endParaRPr>
          </a:p>
        </p:txBody>
      </p:sp>
      <p:pic>
        <p:nvPicPr>
          <p:cNvPr id="5" name="Obrázek 4">
            <a:extLst>
              <a:ext uri="{FF2B5EF4-FFF2-40B4-BE49-F238E27FC236}">
                <a16:creationId xmlns:a16="http://schemas.microsoft.com/office/drawing/2014/main" id="{C83D7AB2-D5EE-4EA7-86CC-B0A23D728C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7254" y="0"/>
            <a:ext cx="3804746" cy="3804746"/>
          </a:xfrm>
          <a:prstGeom prst="rect">
            <a:avLst/>
          </a:prstGeom>
        </p:spPr>
      </p:pic>
    </p:spTree>
    <p:extLst>
      <p:ext uri="{BB962C8B-B14F-4D97-AF65-F5344CB8AC3E}">
        <p14:creationId xmlns:p14="http://schemas.microsoft.com/office/powerpoint/2010/main" val="136761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ext OP JAK obecně">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6E6E5-798F-49F5-B692-25AA0C3BE236}"/>
              </a:ext>
            </a:extLst>
          </p:cNvPr>
          <p:cNvSpPr>
            <a:spLocks noGrp="1"/>
          </p:cNvSpPr>
          <p:nvPr>
            <p:ph type="ctrTitle" hasCustomPrompt="1"/>
          </p:nvPr>
        </p:nvSpPr>
        <p:spPr>
          <a:xfrm>
            <a:off x="832757" y="436563"/>
            <a:ext cx="10564586" cy="918707"/>
          </a:xfrm>
        </p:spPr>
        <p:txBody>
          <a:bodyPr anchor="ctr">
            <a:noAutofit/>
          </a:bodyPr>
          <a:lstStyle>
            <a:lvl1pPr algn="l">
              <a:defRPr sz="4000" cap="all" baseline="0">
                <a:solidFill>
                  <a:srgbClr val="002060"/>
                </a:solidFill>
                <a:latin typeface="+mn-lt"/>
              </a:defRPr>
            </a:lvl1pPr>
          </a:lstStyle>
          <a:p>
            <a:r>
              <a:rPr lang="cs-CZ" dirty="0"/>
              <a:t>Nadpis slidu</a:t>
            </a:r>
          </a:p>
        </p:txBody>
      </p:sp>
      <p:sp>
        <p:nvSpPr>
          <p:cNvPr id="3" name="Podnadpis 2">
            <a:extLst>
              <a:ext uri="{FF2B5EF4-FFF2-40B4-BE49-F238E27FC236}">
                <a16:creationId xmlns:a16="http://schemas.microsoft.com/office/drawing/2014/main" id="{8F3D385F-D0E6-4564-9C4D-C1BCAB1C79EF}"/>
              </a:ext>
            </a:extLst>
          </p:cNvPr>
          <p:cNvSpPr>
            <a:spLocks noGrp="1"/>
          </p:cNvSpPr>
          <p:nvPr>
            <p:ph type="subTitle" idx="1" hasCustomPrompt="1"/>
          </p:nvPr>
        </p:nvSpPr>
        <p:spPr>
          <a:xfrm>
            <a:off x="832757" y="1485899"/>
            <a:ext cx="10564586" cy="408214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00206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2400" dirty="0">
                <a:solidFill>
                  <a:srgbClr val="173070"/>
                </a:solidFill>
                <a:latin typeface="+mn-lt"/>
              </a:rPr>
              <a:t>Vzor pro obecné informace k OP JAK </a:t>
            </a:r>
          </a:p>
        </p:txBody>
      </p:sp>
    </p:spTree>
    <p:extLst>
      <p:ext uri="{BB962C8B-B14F-4D97-AF65-F5344CB8AC3E}">
        <p14:creationId xmlns:p14="http://schemas.microsoft.com/office/powerpoint/2010/main" val="91455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ext PO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6E6E5-798F-49F5-B692-25AA0C3BE236}"/>
              </a:ext>
            </a:extLst>
          </p:cNvPr>
          <p:cNvSpPr>
            <a:spLocks noGrp="1"/>
          </p:cNvSpPr>
          <p:nvPr>
            <p:ph type="ctrTitle" hasCustomPrompt="1"/>
          </p:nvPr>
        </p:nvSpPr>
        <p:spPr>
          <a:xfrm>
            <a:off x="832757" y="436563"/>
            <a:ext cx="10564586" cy="918707"/>
          </a:xfrm>
        </p:spPr>
        <p:txBody>
          <a:bodyPr anchor="ctr">
            <a:noAutofit/>
          </a:bodyPr>
          <a:lstStyle>
            <a:lvl1pPr algn="l">
              <a:defRPr sz="4000" cap="all" baseline="0">
                <a:solidFill>
                  <a:srgbClr val="002060"/>
                </a:solidFill>
              </a:defRPr>
            </a:lvl1pPr>
          </a:lstStyle>
          <a:p>
            <a:r>
              <a:rPr lang="cs-CZ" dirty="0"/>
              <a:t>Nadpis slidu</a:t>
            </a:r>
          </a:p>
        </p:txBody>
      </p:sp>
      <p:sp>
        <p:nvSpPr>
          <p:cNvPr id="3" name="Podnadpis 2">
            <a:extLst>
              <a:ext uri="{FF2B5EF4-FFF2-40B4-BE49-F238E27FC236}">
                <a16:creationId xmlns:a16="http://schemas.microsoft.com/office/drawing/2014/main" id="{8F3D385F-D0E6-4564-9C4D-C1BCAB1C79EF}"/>
              </a:ext>
            </a:extLst>
          </p:cNvPr>
          <p:cNvSpPr>
            <a:spLocks noGrp="1"/>
          </p:cNvSpPr>
          <p:nvPr>
            <p:ph type="subTitle" idx="1" hasCustomPrompt="1"/>
          </p:nvPr>
        </p:nvSpPr>
        <p:spPr>
          <a:xfrm>
            <a:off x="832757" y="1485899"/>
            <a:ext cx="10564586" cy="408214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00206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2400" dirty="0">
                <a:solidFill>
                  <a:srgbClr val="173070"/>
                </a:solidFill>
                <a:latin typeface="+mn-lt"/>
              </a:rPr>
              <a:t>Vzor pro informace k prioritě 1 – Výzkum a vývoj </a:t>
            </a:r>
          </a:p>
        </p:txBody>
      </p:sp>
    </p:spTree>
    <p:extLst>
      <p:ext uri="{BB962C8B-B14F-4D97-AF65-F5344CB8AC3E}">
        <p14:creationId xmlns:p14="http://schemas.microsoft.com/office/powerpoint/2010/main" val="240548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ext PO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D6E6E5-798F-49F5-B692-25AA0C3BE236}"/>
              </a:ext>
            </a:extLst>
          </p:cNvPr>
          <p:cNvSpPr>
            <a:spLocks noGrp="1"/>
          </p:cNvSpPr>
          <p:nvPr>
            <p:ph type="ctrTitle" hasCustomPrompt="1"/>
          </p:nvPr>
        </p:nvSpPr>
        <p:spPr>
          <a:xfrm>
            <a:off x="832757" y="436563"/>
            <a:ext cx="10564586" cy="918707"/>
          </a:xfrm>
        </p:spPr>
        <p:txBody>
          <a:bodyPr anchor="ctr">
            <a:noAutofit/>
          </a:bodyPr>
          <a:lstStyle>
            <a:lvl1pPr algn="l">
              <a:defRPr sz="4000" cap="all" baseline="0">
                <a:solidFill>
                  <a:srgbClr val="002060"/>
                </a:solidFill>
              </a:defRPr>
            </a:lvl1pPr>
          </a:lstStyle>
          <a:p>
            <a:r>
              <a:rPr lang="cs-CZ" dirty="0"/>
              <a:t>Nadpis slidu</a:t>
            </a:r>
          </a:p>
        </p:txBody>
      </p:sp>
      <p:sp>
        <p:nvSpPr>
          <p:cNvPr id="3" name="Podnadpis 2">
            <a:extLst>
              <a:ext uri="{FF2B5EF4-FFF2-40B4-BE49-F238E27FC236}">
                <a16:creationId xmlns:a16="http://schemas.microsoft.com/office/drawing/2014/main" id="{8F3D385F-D0E6-4564-9C4D-C1BCAB1C79EF}"/>
              </a:ext>
            </a:extLst>
          </p:cNvPr>
          <p:cNvSpPr>
            <a:spLocks noGrp="1"/>
          </p:cNvSpPr>
          <p:nvPr>
            <p:ph type="subTitle" idx="1" hasCustomPrompt="1"/>
          </p:nvPr>
        </p:nvSpPr>
        <p:spPr>
          <a:xfrm>
            <a:off x="832757" y="1485899"/>
            <a:ext cx="10564586" cy="408214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00206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2400" dirty="0">
                <a:solidFill>
                  <a:srgbClr val="173070"/>
                </a:solidFill>
                <a:latin typeface="+mn-lt"/>
              </a:rPr>
              <a:t>Vzor pro informace k prioritě 2 - Vzdělávání</a:t>
            </a:r>
            <a:endParaRPr lang="cs-CZ" sz="2400" dirty="0">
              <a:solidFill>
                <a:srgbClr val="173070"/>
              </a:solidFill>
              <a:latin typeface="Montserrat" panose="00000500000000000000" pitchFamily="50" charset="-18"/>
            </a:endParaRPr>
          </a:p>
          <a:p>
            <a:pPr marL="0" indent="0">
              <a:buNone/>
            </a:pPr>
            <a:endParaRPr lang="cs-CZ" sz="2400" dirty="0">
              <a:solidFill>
                <a:srgbClr val="173070"/>
              </a:solidFill>
              <a:latin typeface="Montserrat" panose="00000500000000000000" pitchFamily="50" charset="-18"/>
            </a:endParaRPr>
          </a:p>
        </p:txBody>
      </p:sp>
    </p:spTree>
    <p:extLst>
      <p:ext uri="{BB962C8B-B14F-4D97-AF65-F5344CB8AC3E}">
        <p14:creationId xmlns:p14="http://schemas.microsoft.com/office/powerpoint/2010/main" val="20588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Sloupce OP J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id="{2C0946D7-1616-430F-B9AE-8F2858A9964E}"/>
              </a:ext>
            </a:extLst>
          </p:cNvPr>
          <p:cNvSpPr>
            <a:spLocks noGrp="1"/>
          </p:cNvSpPr>
          <p:nvPr>
            <p:ph sz="half" idx="2" hasCustomPrompt="1"/>
          </p:nvPr>
        </p:nvSpPr>
        <p:spPr>
          <a:xfrm>
            <a:off x="831600" y="1463040"/>
            <a:ext cx="5220000" cy="4186990"/>
          </a:xfrm>
          <a:prstGeom prst="rect">
            <a:avLst/>
          </a:prstGeom>
        </p:spPr>
        <p:txBody>
          <a:bodyPr>
            <a:noAutofit/>
          </a:bodyPr>
          <a:lstStyle>
            <a:lvl1pPr marL="457200" indent="-457200">
              <a:buFont typeface="Arial" panose="020B0604020202020204" pitchFamily="34" charset="0"/>
              <a:buChar char="•"/>
              <a:defRPr>
                <a:solidFill>
                  <a:srgbClr val="173070"/>
                </a:solidFill>
                <a:latin typeface="+mn-lt"/>
              </a:defRPr>
            </a:lvl1pPr>
          </a:lstStyle>
          <a:p>
            <a:pPr lvl="0"/>
            <a:r>
              <a:rPr lang="cs-CZ" dirty="0"/>
              <a:t>Text</a:t>
            </a:r>
          </a:p>
        </p:txBody>
      </p:sp>
      <p:sp>
        <p:nvSpPr>
          <p:cNvPr id="5" name="Nadpis 1">
            <a:extLst>
              <a:ext uri="{FF2B5EF4-FFF2-40B4-BE49-F238E27FC236}">
                <a16:creationId xmlns:a16="http://schemas.microsoft.com/office/drawing/2014/main" id="{276B1B01-B899-D3D9-CB59-8D4F3CF735C4}"/>
              </a:ext>
            </a:extLst>
          </p:cNvPr>
          <p:cNvSpPr>
            <a:spLocks noGrp="1"/>
          </p:cNvSpPr>
          <p:nvPr>
            <p:ph type="ctrTitle" hasCustomPrompt="1"/>
          </p:nvPr>
        </p:nvSpPr>
        <p:spPr>
          <a:xfrm>
            <a:off x="832757" y="436563"/>
            <a:ext cx="10564586" cy="918707"/>
          </a:xfrm>
        </p:spPr>
        <p:txBody>
          <a:bodyPr anchor="ctr">
            <a:noAutofit/>
          </a:bodyPr>
          <a:lstStyle>
            <a:lvl1pPr algn="l">
              <a:defRPr sz="4000" cap="all" baseline="0">
                <a:solidFill>
                  <a:srgbClr val="002060"/>
                </a:solidFill>
              </a:defRPr>
            </a:lvl1pPr>
          </a:lstStyle>
          <a:p>
            <a:r>
              <a:rPr lang="cs-CZ" dirty="0"/>
              <a:t>NADPIS – obecně op jak</a:t>
            </a:r>
          </a:p>
        </p:txBody>
      </p:sp>
      <p:sp>
        <p:nvSpPr>
          <p:cNvPr id="7" name="Zástupný symbol pro obsah 3">
            <a:extLst>
              <a:ext uri="{FF2B5EF4-FFF2-40B4-BE49-F238E27FC236}">
                <a16:creationId xmlns:a16="http://schemas.microsoft.com/office/drawing/2014/main" id="{3ECFF8A8-2ED6-E524-5CC7-5181EAEA004D}"/>
              </a:ext>
            </a:extLst>
          </p:cNvPr>
          <p:cNvSpPr>
            <a:spLocks noGrp="1"/>
          </p:cNvSpPr>
          <p:nvPr>
            <p:ph sz="half" idx="10" hasCustomPrompt="1"/>
          </p:nvPr>
        </p:nvSpPr>
        <p:spPr>
          <a:xfrm>
            <a:off x="6177343" y="1463040"/>
            <a:ext cx="5220000" cy="4186990"/>
          </a:xfrm>
          <a:prstGeom prst="rect">
            <a:avLst/>
          </a:prstGeom>
        </p:spPr>
        <p:txBody>
          <a:bodyPr>
            <a:noAutofit/>
          </a:bodyPr>
          <a:lstStyle>
            <a:lvl1pPr marL="457200" indent="-457200">
              <a:buFont typeface="Arial" panose="020B0604020202020204" pitchFamily="34" charset="0"/>
              <a:buChar char="•"/>
              <a:defRPr>
                <a:solidFill>
                  <a:srgbClr val="173070"/>
                </a:solidFill>
                <a:latin typeface="+mn-lt"/>
              </a:defRPr>
            </a:lvl1pPr>
          </a:lstStyle>
          <a:p>
            <a:pPr lvl="0"/>
            <a:r>
              <a:rPr lang="cs-CZ" dirty="0"/>
              <a:t>Text</a:t>
            </a:r>
          </a:p>
        </p:txBody>
      </p:sp>
    </p:spTree>
    <p:extLst>
      <p:ext uri="{BB962C8B-B14F-4D97-AF65-F5344CB8AC3E}">
        <p14:creationId xmlns:p14="http://schemas.microsoft.com/office/powerpoint/2010/main" val="186855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loupce PO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7D674-EBC9-4DC9-BBE3-809E980FD64F}"/>
              </a:ext>
            </a:extLst>
          </p:cNvPr>
          <p:cNvSpPr>
            <a:spLocks noGrp="1"/>
          </p:cNvSpPr>
          <p:nvPr>
            <p:ph type="title" hasCustomPrompt="1"/>
          </p:nvPr>
        </p:nvSpPr>
        <p:spPr>
          <a:xfrm>
            <a:off x="831600" y="435600"/>
            <a:ext cx="10566000" cy="918707"/>
          </a:xfrm>
        </p:spPr>
        <p:txBody>
          <a:bodyPr>
            <a:noAutofit/>
          </a:bodyPr>
          <a:lstStyle>
            <a:lvl1pPr>
              <a:defRPr sz="4000" cap="all" baseline="0">
                <a:solidFill>
                  <a:srgbClr val="173070"/>
                </a:solidFill>
              </a:defRPr>
            </a:lvl1pPr>
          </a:lstStyle>
          <a:p>
            <a:r>
              <a:rPr lang="cs-CZ" dirty="0"/>
              <a:t>NADPIS – priorita 1</a:t>
            </a:r>
          </a:p>
        </p:txBody>
      </p:sp>
      <p:sp>
        <p:nvSpPr>
          <p:cNvPr id="4" name="Zástupný symbol pro obsah 3">
            <a:extLst>
              <a:ext uri="{FF2B5EF4-FFF2-40B4-BE49-F238E27FC236}">
                <a16:creationId xmlns:a16="http://schemas.microsoft.com/office/drawing/2014/main" id="{2C0946D7-1616-430F-B9AE-8F2858A9964E}"/>
              </a:ext>
            </a:extLst>
          </p:cNvPr>
          <p:cNvSpPr>
            <a:spLocks noGrp="1"/>
          </p:cNvSpPr>
          <p:nvPr>
            <p:ph sz="half" idx="2" hasCustomPrompt="1"/>
          </p:nvPr>
        </p:nvSpPr>
        <p:spPr>
          <a:xfrm>
            <a:off x="831600" y="1461600"/>
            <a:ext cx="5220000" cy="4186800"/>
          </a:xfrm>
          <a:prstGeom prst="rect">
            <a:avLst/>
          </a:prstGeom>
        </p:spPr>
        <p:txBody>
          <a:bodyPr>
            <a:noAutofit/>
          </a:bodyPr>
          <a:lstStyle>
            <a:lvl1pPr marL="457200" indent="-457200">
              <a:buFont typeface="Arial" panose="020B0604020202020204" pitchFamily="34" charset="0"/>
              <a:buChar char="•"/>
              <a:defRPr>
                <a:solidFill>
                  <a:srgbClr val="173070"/>
                </a:solidFill>
                <a:latin typeface="+mn-lt"/>
              </a:defRPr>
            </a:lvl1pPr>
          </a:lstStyle>
          <a:p>
            <a:pPr lvl="0"/>
            <a:r>
              <a:rPr lang="cs-CZ" dirty="0">
                <a:latin typeface="+mn-lt"/>
              </a:rPr>
              <a:t>Text</a:t>
            </a:r>
            <a:endParaRPr lang="cs-CZ" dirty="0"/>
          </a:p>
        </p:txBody>
      </p:sp>
      <p:sp>
        <p:nvSpPr>
          <p:cNvPr id="6" name="Zástupný symbol pro obsah 5">
            <a:extLst>
              <a:ext uri="{FF2B5EF4-FFF2-40B4-BE49-F238E27FC236}">
                <a16:creationId xmlns:a16="http://schemas.microsoft.com/office/drawing/2014/main" id="{8B76395A-FCD8-4AAD-B4B9-C355D138FC3B}"/>
              </a:ext>
            </a:extLst>
          </p:cNvPr>
          <p:cNvSpPr>
            <a:spLocks noGrp="1"/>
          </p:cNvSpPr>
          <p:nvPr>
            <p:ph sz="quarter" idx="4" hasCustomPrompt="1"/>
          </p:nvPr>
        </p:nvSpPr>
        <p:spPr>
          <a:xfrm>
            <a:off x="6177600" y="1461600"/>
            <a:ext cx="5220000" cy="4186800"/>
          </a:xfrm>
          <a:prstGeom prst="rect">
            <a:avLst/>
          </a:prstGeom>
        </p:spPr>
        <p:txBody>
          <a:bodyPr>
            <a:noAutofit/>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solidFill>
                  <a:srgbClr val="173070"/>
                </a:solidFill>
                <a:latin typeface="+mn-lt"/>
              </a:defRPr>
            </a:lvl1pPr>
          </a:lstStyle>
          <a:p>
            <a:pPr lvl="0"/>
            <a:r>
              <a:rPr lang="cs-CZ" dirty="0">
                <a:latin typeface="+mn-lt"/>
              </a:rPr>
              <a:t>Text</a:t>
            </a:r>
            <a:endParaRPr lang="cs-CZ" dirty="0"/>
          </a:p>
        </p:txBody>
      </p:sp>
    </p:spTree>
    <p:extLst>
      <p:ext uri="{BB962C8B-B14F-4D97-AF65-F5344CB8AC3E}">
        <p14:creationId xmlns:p14="http://schemas.microsoft.com/office/powerpoint/2010/main" val="11983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F1DFB6E-71BE-4574-B84C-CC6B1668581B}"/>
              </a:ext>
            </a:extLst>
          </p:cNvPr>
          <p:cNvSpPr>
            <a:spLocks noGrp="1"/>
          </p:cNvSpPr>
          <p:nvPr>
            <p:ph type="title"/>
          </p:nvPr>
        </p:nvSpPr>
        <p:spPr>
          <a:xfrm>
            <a:off x="838200" y="2498271"/>
            <a:ext cx="7391400" cy="930729"/>
          </a:xfrm>
          <a:prstGeom prst="rect">
            <a:avLst/>
          </a:prstGeom>
        </p:spPr>
        <p:txBody>
          <a:bodyPr vert="horz" lIns="91440" tIns="45720" rIns="91440" bIns="45720" rtlCol="0" anchor="ctr">
            <a:normAutofit/>
          </a:bodyPr>
          <a:lstStyle/>
          <a:p>
            <a:r>
              <a:rPr lang="cs-CZ" dirty="0"/>
              <a:t>HLAVNÍ NADPIS</a:t>
            </a:r>
          </a:p>
        </p:txBody>
      </p:sp>
    </p:spTree>
    <p:extLst>
      <p:ext uri="{BB962C8B-B14F-4D97-AF65-F5344CB8AC3E}">
        <p14:creationId xmlns:p14="http://schemas.microsoft.com/office/powerpoint/2010/main" val="3805500511"/>
      </p:ext>
    </p:extLst>
  </p:cSld>
  <p:clrMap bg1="lt1" tx1="dk1" bg2="lt2" tx2="dk2" accent1="accent1" accent2="accent2" accent3="accent3" accent4="accent4" accent5="accent5" accent6="accent6" hlink="hlink" folHlink="folHlink"/>
  <p:sldLayoutIdLst>
    <p:sldLayoutId id="2147483650" r:id="rId1"/>
    <p:sldLayoutId id="2147483662" r:id="rId2"/>
    <p:sldLayoutId id="2147483663" r:id="rId3"/>
    <p:sldLayoutId id="2147483664" r:id="rId4"/>
    <p:sldLayoutId id="2147483649" r:id="rId5"/>
    <p:sldLayoutId id="2147483660" r:id="rId6"/>
    <p:sldLayoutId id="2147483661" r:id="rId7"/>
    <p:sldLayoutId id="2147483653"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5400" kern="1200" baseline="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ontserrat" panose="00000500000000000000" pitchFamily="50"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ontserrat" panose="00000500000000000000" pitchFamily="50" charset="-1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ontserrat" panose="00000500000000000000" pitchFamily="50" charset="-1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1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ontserrat" panose="000005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doi.org/10.48813/yt6w-6h15"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arxiv.org/abs/2501.05224"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opjak.cz/aktuality/dokument-zakladni-principy-kontroly-dotaci-financovanych-formou-zjednodusenych-metod-vykazovani-ze-strany-financnich-uradu-v-ramci-spravy-odvodu-za-poruseni-rozpoctove-kazne/"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hyperlink" Target="https://doi.org/10.5256/f1000research.78624.r119105"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hyperlink" Target="https://doi.org/10.48813/05y4-n904" TargetMode="External"/><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hyperlink" Target="mailto:openaccess@czechelib.cz" TargetMode="External"/><Relationship Id="rId2" Type="http://schemas.openxmlformats.org/officeDocument/2006/relationships/notesSlide" Target="../notesSlides/notesSlide97.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hyperlink" Target="https://www.czechelib.cz/cs/419-instrukce-pro-autory"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hyperlink" Target="https://doi.org/10.17645/mac.v10i4.5736" TargetMode="External"/><Relationship Id="rId2" Type="http://schemas.openxmlformats.org/officeDocument/2006/relationships/notesSlide" Target="../notesSlides/notesSlide102.xml"/><Relationship Id="rId1" Type="http://schemas.openxmlformats.org/officeDocument/2006/relationships/slideLayout" Target="../slideLayouts/slideLayout12.xml"/><Relationship Id="rId5" Type="http://schemas.openxmlformats.org/officeDocument/2006/relationships/hyperlink" Target="https://is.muni.cz/publication/2416277" TargetMode="External"/><Relationship Id="rId4" Type="http://schemas.openxmlformats.org/officeDocument/2006/relationships/hyperlink" Target="https://hdl.handle.net/11104/0335201"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hyperlink" Target="https://doi.org/10.48813/05y4-n904"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hyperlink" Target="https://doi.org/10.48813/05y4-n904"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hyperlink" Target="https://doi.org/10.17645/mac.v10i4.5736" TargetMode="External"/><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hyperlink" Target="https://doi.org/10.5281/zenodo.10497424" TargetMode="External"/><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hyperlink" Target="https://arxiv.org/abs/2501.05224" TargetMode="External"/><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3" Type="http://schemas.openxmlformats.org/officeDocument/2006/relationships/hyperlink" Target="https://doi.org/10.5256/f1000research.78624.r119105" TargetMode="External"/><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6.xml"/><Relationship Id="rId1" Type="http://schemas.openxmlformats.org/officeDocument/2006/relationships/slideLayout" Target="../slideLayouts/slideLayout12.xml"/><Relationship Id="rId4" Type="http://schemas.openxmlformats.org/officeDocument/2006/relationships/hyperlink" Target="https://opjak.cz/dokumenty/otevrena-veda/"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opjak.cz/"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opvvv.msmt.cz/"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hyperlink" Target="https://publicita.dotaceeu.cz/" TargetMode="External"/><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hyperlink" Target="https://opjak.cz/publicita/"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hyperlink" Target="mailto:opjak@msmt.cz" TargetMode="External"/><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customXml" Target="../ink/ink2.xml"/><Relationship Id="rId4" Type="http://schemas.openxmlformats.org/officeDocument/2006/relationships/image" Target="../media/image160.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hyperlink" Target="http://www.ispv.cz/" TargetMode="External"/><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hyperlink" Target="https://opjak.cz/dokumenty/prilohy-k-zor-zop/" TargetMode="External"/><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hyperlink" Target="https://opjak.cz/dokumenty/" TargetMode="External"/><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mailto:jm&#233;no.p&#345;&#237;jmen&#237;@msmt.gov.cz" TargetMode="External"/><Relationship Id="rId2" Type="http://schemas.openxmlformats.org/officeDocument/2006/relationships/notesSlide" Target="../notesSlides/notesSlide202.xml"/><Relationship Id="rId1" Type="http://schemas.openxmlformats.org/officeDocument/2006/relationships/slideLayout" Target="../slideLayouts/slideLayout11.xml"/><Relationship Id="rId4" Type="http://schemas.openxmlformats.org/officeDocument/2006/relationships/hyperlink" Target="https://opjak.cz/"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opjak.cz/dokumenty/uzivatelske-prirucky-pro-praci-zadatele-prijemce-v-is-kp21/"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hyperlink" Target="https://opjak.cz/dokumenty/videotutorialy-ms2021/"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opjak.cz/dokumenty/otevrena-veda/"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opjak.cz/vyzvy/vyzva-c-02_22_008-spickovy-vyzkum/#dokumenty"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https://opjak.cz/vyzvy/vyzva-c-02_23_025-spolecenske-a-humanitni-vedy-clovek-a-lidstvo-v-globalnich-vyzvach-soucasnosti/#dokumenty" TargetMode="External"/><Relationship Id="rId4" Type="http://schemas.openxmlformats.org/officeDocument/2006/relationships/hyperlink" Target="https://opjak.cz/vyzvy/vyzva-c-02_23_020-mezisektorova-spoluprace/#dokumenty"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opjak.cz/dokumenty/verejne-zakazk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youtube.com/watch?v=INoRgODwVyQ&amp;ab_channel=OPVVV%2FOPJAK"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www.isvavai.cz/"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hyperlink" Target="https://doi.org/10.5281/zenodo.14999515"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s://www.sherpa.ac.uk/romeo/"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hyperlink" Target="https://openpolicyfinder.jisc.ac.uk/"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opendoar.org/"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s://www.coretrustseal.org/maps/fullscreen/10/?marker=366" TargetMode="External"/><Relationship Id="rId5" Type="http://schemas.openxmlformats.org/officeDocument/2006/relationships/hyperlink" Target="http://fairsharing.org/" TargetMode="External"/><Relationship Id="rId4" Type="http://schemas.openxmlformats.org/officeDocument/2006/relationships/hyperlink" Target="http://re3data.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doi.org/10.48813/05y4-n904"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hyperlink" Target="https://doi.org/10.48813/05y4-n904"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48813/yt6w-6h15"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hyperlink" Target="https://doi.org/10.48813/05y4-n904"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s://www.zakonyprolidi.cz/cs/2002-130?text=v%C3%BDzkumn%C3%A1%20data"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hyperlink" Target="https://doi.org/10.48813/sstg-4g21"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hyperlink" Target="https://doi.org/10.48813/sstg-4g21" TargetMode="External"/><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hyperlink" Target="https://doi.org/10.48813/05y4-n904"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notesSlide" Target="../notesSlides/notesSlide79.xml"/><Relationship Id="rId1" Type="http://schemas.openxmlformats.org/officeDocument/2006/relationships/slideLayout" Target="../slideLayouts/slideLayout12.xml"/><Relationship Id="rId5" Type="http://schemas.openxmlformats.org/officeDocument/2006/relationships/hyperlink" Target="https://doi.org/10.48813/05y4-n904" TargetMode="External"/><Relationship Id="rId4" Type="http://schemas.openxmlformats.org/officeDocument/2006/relationships/image" Target="../media/image43.png"/></Relationships>
</file>

<file path=ppt/slides/_rels/slide99.xml.rels><?xml version="1.0" encoding="UTF-8" standalone="yes"?>
<Relationships xmlns="http://schemas.openxmlformats.org/package/2006/relationships"><Relationship Id="rId8" Type="http://schemas.openxmlformats.org/officeDocument/2006/relationships/hyperlink" Target="https://opjak.cz/dokumenty/otevrena-veda/" TargetMode="External"/><Relationship Id="rId3" Type="http://schemas.openxmlformats.org/officeDocument/2006/relationships/hyperlink" Target="https://www.re3data.org/" TargetMode="External"/><Relationship Id="rId7"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hyperlink" Target="https://v2.sherpa.ac.uk/opendoar/" TargetMode="External"/><Relationship Id="rId4" Type="http://schemas.openxmlformats.org/officeDocument/2006/relationships/hyperlink" Target="https://fairsharing.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F75EB-7515-4DE0-B724-C3CA2CBB52DB}"/>
              </a:ext>
            </a:extLst>
          </p:cNvPr>
          <p:cNvSpPr>
            <a:spLocks noGrp="1"/>
          </p:cNvSpPr>
          <p:nvPr>
            <p:ph type="title"/>
          </p:nvPr>
        </p:nvSpPr>
        <p:spPr/>
        <p:txBody>
          <a:bodyPr/>
          <a:lstStyle/>
          <a:p>
            <a:r>
              <a:rPr lang="cs-CZ" cap="none" dirty="0"/>
              <a:t>Seminář pro příjemce výzvy </a:t>
            </a:r>
            <a:r>
              <a:rPr lang="cs-CZ" cap="none" dirty="0" err="1"/>
              <a:t>MeS</a:t>
            </a:r>
            <a:r>
              <a:rPr lang="cs-CZ" cap="none" dirty="0"/>
              <a:t>/</a:t>
            </a:r>
            <a:r>
              <a:rPr lang="cs-CZ" cap="none" dirty="0" err="1"/>
              <a:t>MeS</a:t>
            </a:r>
            <a:r>
              <a:rPr lang="cs-CZ" cap="none" dirty="0"/>
              <a:t> pro ITI </a:t>
            </a:r>
            <a:br>
              <a:rPr lang="cs-CZ" cap="none" dirty="0"/>
            </a:br>
            <a:r>
              <a:rPr lang="cs-CZ" sz="5200" cap="none" dirty="0"/>
              <a:t>Administrace </a:t>
            </a:r>
            <a:r>
              <a:rPr lang="cs-CZ" sz="5200" cap="none" dirty="0" err="1"/>
              <a:t>ZoR</a:t>
            </a:r>
            <a:r>
              <a:rPr lang="cs-CZ" sz="5200" cap="none" dirty="0"/>
              <a:t>/</a:t>
            </a:r>
            <a:r>
              <a:rPr lang="cs-CZ" sz="5200" cap="none" dirty="0" err="1"/>
              <a:t>ŽoP</a:t>
            </a:r>
            <a:r>
              <a:rPr lang="cs-CZ" sz="5200" cap="none" dirty="0"/>
              <a:t>/</a:t>
            </a:r>
            <a:r>
              <a:rPr lang="cs-CZ" sz="5200" cap="none" dirty="0" err="1"/>
              <a:t>ŽoZ</a:t>
            </a:r>
            <a:endParaRPr lang="cs-CZ" sz="5200" cap="none" dirty="0"/>
          </a:p>
        </p:txBody>
      </p:sp>
      <p:sp>
        <p:nvSpPr>
          <p:cNvPr id="4" name="Podnadpis 2">
            <a:extLst>
              <a:ext uri="{FF2B5EF4-FFF2-40B4-BE49-F238E27FC236}">
                <a16:creationId xmlns:a16="http://schemas.microsoft.com/office/drawing/2014/main" id="{8E2C1399-EEDE-42FB-8C81-66CAF2689823}"/>
              </a:ext>
            </a:extLst>
          </p:cNvPr>
          <p:cNvSpPr txBox="1">
            <a:spLocks/>
          </p:cNvSpPr>
          <p:nvPr/>
        </p:nvSpPr>
        <p:spPr>
          <a:xfrm>
            <a:off x="838200" y="4650206"/>
            <a:ext cx="7391400" cy="9187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ontserrat" panose="00000500000000000000" pitchFamily="50" charset="-18"/>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ontserrat" panose="00000500000000000000" pitchFamily="50" charset="-18"/>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ontserrat" panose="00000500000000000000" pitchFamily="50" charset="-18"/>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ontserrat" panose="00000500000000000000" pitchFamily="50" charset="-18"/>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dirty="0">
                <a:solidFill>
                  <a:schemeClr val="bg1"/>
                </a:solidFill>
              </a:rPr>
              <a:t>Programové období 2021 – 2027, 13. 5. 2025,</a:t>
            </a:r>
          </a:p>
          <a:p>
            <a:r>
              <a:rPr lang="cs-CZ" dirty="0">
                <a:solidFill>
                  <a:schemeClr val="bg1"/>
                </a:solidFill>
              </a:rPr>
              <a:t>Ministerstvo školství, mládeže a tělovýchovy</a:t>
            </a:r>
            <a:r>
              <a:rPr lang="cs-CZ" dirty="0">
                <a:solidFill>
                  <a:srgbClr val="173070"/>
                </a:solidFill>
              </a:rPr>
              <a:t> pro informace k prioritě 1 – Výzkum a vývoj</a:t>
            </a:r>
            <a:endParaRPr lang="cs-CZ" dirty="0">
              <a:solidFill>
                <a:srgbClr val="173070"/>
              </a:solidFill>
              <a:latin typeface="Montserrat" panose="00000500000000000000" pitchFamily="50" charset="-18"/>
            </a:endParaRPr>
          </a:p>
        </p:txBody>
      </p:sp>
    </p:spTree>
    <p:extLst>
      <p:ext uri="{BB962C8B-B14F-4D97-AF65-F5344CB8AC3E}">
        <p14:creationId xmlns:p14="http://schemas.microsoft.com/office/powerpoint/2010/main" val="134792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B9E6028-3F56-575E-ABE4-CBCBC994F716}"/>
              </a:ext>
            </a:extLst>
          </p:cNvPr>
          <p:cNvPicPr>
            <a:picLocks noChangeAspect="1"/>
          </p:cNvPicPr>
          <p:nvPr/>
        </p:nvPicPr>
        <p:blipFill>
          <a:blip r:embed="rId3"/>
          <a:stretch>
            <a:fillRect/>
          </a:stretch>
        </p:blipFill>
        <p:spPr>
          <a:xfrm>
            <a:off x="1260213" y="449602"/>
            <a:ext cx="9671573" cy="5232514"/>
          </a:xfrm>
          <a:prstGeom prst="rect">
            <a:avLst/>
          </a:prstGeom>
        </p:spPr>
      </p:pic>
      <p:sp>
        <p:nvSpPr>
          <p:cNvPr id="6" name="Obdélník 5">
            <a:extLst>
              <a:ext uri="{FF2B5EF4-FFF2-40B4-BE49-F238E27FC236}">
                <a16:creationId xmlns:a16="http://schemas.microsoft.com/office/drawing/2014/main" id="{853CCBF9-D293-FD40-CF96-B0255D433132}"/>
              </a:ext>
            </a:extLst>
          </p:cNvPr>
          <p:cNvSpPr/>
          <p:nvPr/>
        </p:nvSpPr>
        <p:spPr>
          <a:xfrm>
            <a:off x="8142514" y="533400"/>
            <a:ext cx="174172"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09648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4"/>
          <p:cNvSpPr txBox="1">
            <a:spLocks noGrp="1"/>
          </p:cNvSpPr>
          <p:nvPr>
            <p:ph type="ctrTitle"/>
          </p:nvPr>
        </p:nvSpPr>
        <p:spPr>
          <a:xfrm>
            <a:off x="832757" y="436563"/>
            <a:ext cx="10564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POŽADAVKY NA METADATA</a:t>
            </a:r>
            <a:endParaRPr b="1" dirty="0"/>
          </a:p>
        </p:txBody>
      </p:sp>
      <p:sp>
        <p:nvSpPr>
          <p:cNvPr id="445" name="Google Shape;445;p54"/>
          <p:cNvSpPr txBox="1">
            <a:spLocks noGrp="1"/>
          </p:cNvSpPr>
          <p:nvPr>
            <p:ph type="subTitle" idx="1"/>
          </p:nvPr>
        </p:nvSpPr>
        <p:spPr>
          <a:xfrm>
            <a:off x="832757" y="1744717"/>
            <a:ext cx="10564500" cy="41481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400"/>
              <a:buNone/>
            </a:pPr>
            <a:r>
              <a:rPr lang="cs-CZ" dirty="0">
                <a:solidFill>
                  <a:srgbClr val="173070"/>
                </a:solidFill>
              </a:rPr>
              <a:t>❗ </a:t>
            </a:r>
            <a:r>
              <a:rPr lang="cs-CZ" b="1" dirty="0"/>
              <a:t>Metadata uložených výzkumných dat v </a:t>
            </a:r>
            <a:r>
              <a:rPr lang="cs-CZ" b="1" dirty="0" err="1"/>
              <a:t>repozitáři</a:t>
            </a:r>
            <a:r>
              <a:rPr lang="cs-CZ" b="1" dirty="0"/>
              <a:t> </a:t>
            </a:r>
            <a:r>
              <a:rPr lang="cs-CZ" dirty="0"/>
              <a:t>musí být:</a:t>
            </a:r>
            <a:endParaRPr dirty="0"/>
          </a:p>
          <a:p>
            <a:pPr marL="457200" lvl="0" indent="-381000" algn="just" rtl="0">
              <a:lnSpc>
                <a:spcPct val="115000"/>
              </a:lnSpc>
              <a:spcBef>
                <a:spcPts val="1000"/>
              </a:spcBef>
              <a:spcAft>
                <a:spcPts val="0"/>
              </a:spcAft>
              <a:buSzPts val="2400"/>
              <a:buFont typeface="Calibri"/>
              <a:buChar char="●"/>
            </a:pPr>
            <a:r>
              <a:rPr lang="cs-CZ" dirty="0"/>
              <a:t>v souladu s FAIR principy veřejně dostupná (v rozsahu, v jakém jsou chráněny legitimní zájmy nebo omezení) a </a:t>
            </a:r>
            <a:endParaRPr dirty="0"/>
          </a:p>
          <a:p>
            <a:pPr marL="457200" lvl="0" indent="-381000" algn="just" rtl="0">
              <a:lnSpc>
                <a:spcPct val="115000"/>
              </a:lnSpc>
              <a:spcBef>
                <a:spcPts val="1000"/>
              </a:spcBef>
              <a:spcAft>
                <a:spcPts val="0"/>
              </a:spcAft>
              <a:buSzPts val="2400"/>
              <a:buFont typeface="Calibri"/>
              <a:buChar char="●"/>
            </a:pPr>
            <a:r>
              <a:rPr lang="cs-CZ" dirty="0"/>
              <a:t>strojově čitelná a v souladu s </a:t>
            </a:r>
            <a:r>
              <a:rPr lang="cs-CZ" u="sng" dirty="0">
                <a:solidFill>
                  <a:schemeClr val="hlink"/>
                </a:solidFill>
                <a:hlinkClick r:id="rId3"/>
              </a:rPr>
              <a:t>Obecným doporučením metadatového popisu. </a:t>
            </a:r>
            <a:endParaRPr dirty="0"/>
          </a:p>
          <a:p>
            <a:pPr marL="0" lvl="0" indent="0" algn="just" rtl="0">
              <a:lnSpc>
                <a:spcPct val="115000"/>
              </a:lnSpc>
              <a:spcBef>
                <a:spcPts val="1000"/>
              </a:spcBef>
              <a:spcAft>
                <a:spcPts val="0"/>
              </a:spcAft>
              <a:buSzPts val="2400"/>
              <a:buNone/>
            </a:pPr>
            <a:endParaRPr dirty="0"/>
          </a:p>
          <a:p>
            <a:pPr marL="0" lvl="0" indent="0" algn="just" rtl="0">
              <a:lnSpc>
                <a:spcPct val="115000"/>
              </a:lnSpc>
              <a:spcBef>
                <a:spcPts val="0"/>
              </a:spcBef>
              <a:spcAft>
                <a:spcPts val="0"/>
              </a:spcAft>
              <a:buSzPts val="2400"/>
              <a:buNone/>
            </a:pPr>
            <a:r>
              <a:rPr lang="cs-CZ" b="1" dirty="0"/>
              <a:t>🔎 POZOR</a:t>
            </a:r>
            <a:r>
              <a:rPr lang="cs-CZ" dirty="0"/>
              <a:t>: </a:t>
            </a:r>
            <a:r>
              <a:rPr lang="cs-CZ" dirty="0">
                <a:solidFill>
                  <a:srgbClr val="0000FF"/>
                </a:solidFill>
              </a:rPr>
              <a:t>Rozsah informací v metadatech je dán možnostmi daného </a:t>
            </a:r>
            <a:r>
              <a:rPr lang="cs-CZ" dirty="0" err="1">
                <a:solidFill>
                  <a:srgbClr val="0000FF"/>
                </a:solidFill>
              </a:rPr>
              <a:t>repozitáře</a:t>
            </a:r>
            <a:r>
              <a:rPr lang="cs-CZ" dirty="0"/>
              <a:t>. </a:t>
            </a:r>
            <a:endParaRPr dirty="0"/>
          </a:p>
          <a:p>
            <a:pPr marL="0" lvl="0" indent="0" algn="just" rtl="0">
              <a:lnSpc>
                <a:spcPct val="100000"/>
              </a:lnSpc>
              <a:spcBef>
                <a:spcPts val="0"/>
              </a:spcBef>
              <a:spcAft>
                <a:spcPts val="0"/>
              </a:spcAft>
              <a:buSzPts val="2400"/>
              <a:buNone/>
            </a:pPr>
            <a:endParaRPr dirty="0"/>
          </a:p>
          <a:p>
            <a:pPr marL="0" lvl="0" indent="0" algn="just" rtl="0">
              <a:lnSpc>
                <a:spcPct val="115000"/>
              </a:lnSpc>
              <a:spcBef>
                <a:spcPts val="1000"/>
              </a:spcBef>
              <a:spcAft>
                <a:spcPts val="0"/>
              </a:spcAft>
              <a:buClr>
                <a:srgbClr val="002060"/>
              </a:buClr>
              <a:buSzPts val="1800"/>
              <a:buNone/>
            </a:pPr>
            <a:endParaRPr sz="1800" dirty="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endParaRPr sz="1800" dirty="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endParaRPr sz="1800" u="none" strike="noStrike" dirty="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r>
              <a:rPr lang="cs-CZ" sz="1800" dirty="0">
                <a:latin typeface="Calibri"/>
                <a:ea typeface="Calibri"/>
                <a:cs typeface="Calibri"/>
                <a:sym typeface="Calibri"/>
              </a:rPr>
              <a:t> </a:t>
            </a:r>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5"/>
          <p:cNvSpPr txBox="1">
            <a:spLocks noGrp="1"/>
          </p:cNvSpPr>
          <p:nvPr>
            <p:ph type="ctrTitle"/>
          </p:nvPr>
        </p:nvSpPr>
        <p:spPr>
          <a:xfrm>
            <a:off x="832757" y="436563"/>
            <a:ext cx="10564586"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REFERENCE K DALŠÍM VÝSTUPŮM VÝZKUMU</a:t>
            </a:r>
            <a:endParaRPr b="1" dirty="0"/>
          </a:p>
        </p:txBody>
      </p:sp>
      <p:sp>
        <p:nvSpPr>
          <p:cNvPr id="451" name="Google Shape;451;p55"/>
          <p:cNvSpPr txBox="1">
            <a:spLocks noGrp="1"/>
          </p:cNvSpPr>
          <p:nvPr>
            <p:ph type="subTitle" idx="1"/>
          </p:nvPr>
        </p:nvSpPr>
        <p:spPr>
          <a:xfrm>
            <a:off x="832757" y="1723697"/>
            <a:ext cx="10564586" cy="416910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cs-CZ" dirty="0">
                <a:solidFill>
                  <a:srgbClr val="173070"/>
                </a:solidFill>
              </a:rPr>
              <a:t>❗ </a:t>
            </a:r>
            <a:r>
              <a:rPr lang="cs-CZ" b="1" dirty="0">
                <a:solidFill>
                  <a:srgbClr val="173070"/>
                </a:solidFill>
              </a:rPr>
              <a:t>Příjemce je povinen poskytnout: </a:t>
            </a:r>
            <a:endParaRPr b="1" dirty="0">
              <a:solidFill>
                <a:srgbClr val="173070"/>
              </a:solidFill>
            </a:endParaRPr>
          </a:p>
          <a:p>
            <a:pPr marL="285750" lvl="0" indent="-285750" algn="just" rtl="0">
              <a:lnSpc>
                <a:spcPct val="100000"/>
              </a:lnSpc>
              <a:spcBef>
                <a:spcPts val="2000"/>
              </a:spcBef>
              <a:spcAft>
                <a:spcPts val="0"/>
              </a:spcAft>
              <a:buSzPts val="2400"/>
              <a:buChar char="•"/>
            </a:pPr>
            <a:r>
              <a:rPr lang="cs-CZ" dirty="0"/>
              <a:t>informace (</a:t>
            </a:r>
            <a:r>
              <a:rPr lang="cs-CZ" b="1" dirty="0"/>
              <a:t>reference</a:t>
            </a:r>
            <a:r>
              <a:rPr lang="cs-CZ" dirty="0"/>
              <a:t>)</a:t>
            </a:r>
            <a:r>
              <a:rPr lang="cs-CZ" b="1" dirty="0"/>
              <a:t> o</a:t>
            </a:r>
            <a:r>
              <a:rPr lang="cs-CZ" dirty="0"/>
              <a:t> jakémkoli </a:t>
            </a:r>
            <a:r>
              <a:rPr lang="cs-CZ" b="1" dirty="0"/>
              <a:t>dalším výstupu</a:t>
            </a:r>
            <a:r>
              <a:rPr lang="cs-CZ" dirty="0"/>
              <a:t> výzkumu nebo nástrojích </a:t>
            </a:r>
            <a:br>
              <a:rPr lang="cs-CZ" dirty="0"/>
            </a:br>
            <a:r>
              <a:rPr lang="cs-CZ" dirty="0"/>
              <a:t>a instrumentech potřebných k opětovnému využití výzkumných dat nebo k jejich validaci jako součást záznamu (metadat) v důvěryhodném </a:t>
            </a:r>
            <a:r>
              <a:rPr lang="cs-CZ" dirty="0" err="1"/>
              <a:t>repozitáři</a:t>
            </a:r>
            <a:r>
              <a:rPr lang="cs-CZ" dirty="0"/>
              <a:t>.</a:t>
            </a:r>
            <a:endParaRPr dirty="0"/>
          </a:p>
          <a:p>
            <a:pPr marL="0" lvl="0" indent="0" algn="just" rtl="0">
              <a:lnSpc>
                <a:spcPct val="100000"/>
              </a:lnSpc>
              <a:spcBef>
                <a:spcPts val="2000"/>
              </a:spcBef>
              <a:spcAft>
                <a:spcPts val="0"/>
              </a:spcAft>
              <a:buNone/>
            </a:pPr>
            <a:r>
              <a:rPr lang="cs-CZ" b="1" dirty="0"/>
              <a:t>🔎 POZOR</a:t>
            </a:r>
            <a:r>
              <a:rPr lang="cs-CZ" dirty="0"/>
              <a:t>: </a:t>
            </a:r>
            <a:r>
              <a:rPr lang="cs-CZ" dirty="0">
                <a:solidFill>
                  <a:srgbClr val="0000FF"/>
                </a:solidFill>
              </a:rPr>
              <a:t>Dalšími výstupy výzkumu se rozumí např. vědecké publikace, software, metodiky</a:t>
            </a:r>
            <a:r>
              <a:rPr lang="cs-CZ" dirty="0"/>
              <a:t>. </a:t>
            </a:r>
            <a:endParaRPr dirty="0"/>
          </a:p>
          <a:p>
            <a:pPr marL="457200" lvl="0" indent="-381000" algn="just" rtl="0">
              <a:lnSpc>
                <a:spcPct val="100000"/>
              </a:lnSpc>
              <a:spcBef>
                <a:spcPts val="1000"/>
              </a:spcBef>
              <a:spcAft>
                <a:spcPts val="0"/>
              </a:spcAft>
              <a:buSzPts val="2400"/>
              <a:buChar char="●"/>
            </a:pPr>
            <a:r>
              <a:rPr lang="cs-CZ" dirty="0"/>
              <a:t>v metadatech uložených dat v </a:t>
            </a:r>
            <a:r>
              <a:rPr lang="cs-CZ" dirty="0" err="1"/>
              <a:t>repozitáři</a:t>
            </a:r>
            <a:r>
              <a:rPr lang="cs-CZ" dirty="0"/>
              <a:t> by měl být uveden odkaz - perzistentní identifikátor (např. DOI) na publikace nebo další výstupy, které se vážou k datům</a:t>
            </a:r>
            <a:endParaRPr dirty="0"/>
          </a:p>
          <a:p>
            <a:pPr marL="0" lvl="0" indent="0" algn="l" rtl="0">
              <a:lnSpc>
                <a:spcPct val="100000"/>
              </a:lnSpc>
              <a:spcBef>
                <a:spcPts val="2000"/>
              </a:spcBef>
              <a:spcAft>
                <a:spcPts val="0"/>
              </a:spcAft>
              <a:buNone/>
            </a:pPr>
            <a:endParaRPr dirty="0"/>
          </a:p>
          <a:p>
            <a:pPr marL="0" lvl="0" indent="0" algn="just" rtl="0">
              <a:lnSpc>
                <a:spcPct val="100000"/>
              </a:lnSpc>
              <a:spcBef>
                <a:spcPts val="2000"/>
              </a:spcBef>
              <a:spcAft>
                <a:spcPts val="0"/>
              </a:spcAft>
              <a:buClr>
                <a:srgbClr val="002060"/>
              </a:buClr>
              <a:buSzPts val="1800"/>
              <a:buNone/>
            </a:pPr>
            <a:endParaRPr sz="1800" dirty="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endParaRPr sz="1800" u="none" strike="noStrike" dirty="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r>
              <a:rPr lang="cs-CZ" sz="1800" dirty="0">
                <a:latin typeface="Calibri"/>
                <a:ea typeface="Calibri"/>
                <a:cs typeface="Calibri"/>
                <a:sym typeface="Calibri"/>
              </a:rPr>
              <a:t> </a:t>
            </a:r>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2"/>
          <p:cNvSpPr txBox="1">
            <a:spLocks noGrp="1"/>
          </p:cNvSpPr>
          <p:nvPr>
            <p:ph type="ctrTitle"/>
          </p:nvPr>
        </p:nvSpPr>
        <p:spPr>
          <a:xfrm>
            <a:off x="832757" y="436563"/>
            <a:ext cx="10564586"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PRAKTICKÉ PŘÍKLADY</a:t>
            </a:r>
            <a:endParaRPr b="1" dirty="0"/>
          </a:p>
        </p:txBody>
      </p:sp>
      <p:sp>
        <p:nvSpPr>
          <p:cNvPr id="457" name="Google Shape;457;p52"/>
          <p:cNvSpPr txBox="1">
            <a:spLocks noGrp="1"/>
          </p:cNvSpPr>
          <p:nvPr>
            <p:ph type="subTitle" idx="1"/>
          </p:nvPr>
        </p:nvSpPr>
        <p:spPr>
          <a:xfrm>
            <a:off x="832757" y="1485899"/>
            <a:ext cx="10564586" cy="4305301"/>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rgbClr val="002060"/>
              </a:buClr>
              <a:buSzPts val="2400"/>
              <a:buNone/>
            </a:pPr>
            <a:r>
              <a:rPr lang="cs-CZ" b="1"/>
              <a:t>Otevřený přístup k výzkumným datům v repozitáři Zenodo</a:t>
            </a:r>
            <a:r>
              <a:rPr lang="cs-CZ"/>
              <a:t> (“Dataset Open”):</a:t>
            </a:r>
            <a:endParaRPr/>
          </a:p>
          <a:p>
            <a:pPr marL="0" lvl="0" indent="0" algn="just" rtl="0">
              <a:lnSpc>
                <a:spcPct val="115000"/>
              </a:lnSpc>
              <a:spcBef>
                <a:spcPts val="1000"/>
              </a:spcBef>
              <a:spcAft>
                <a:spcPts val="0"/>
              </a:spcAft>
              <a:buClr>
                <a:srgbClr val="002060"/>
              </a:buClr>
              <a:buSzPts val="1800"/>
              <a:buNone/>
            </a:pPr>
            <a:r>
              <a:rPr lang="cs-CZ" sz="1800">
                <a:latin typeface="Calibri"/>
                <a:ea typeface="Calibri"/>
                <a:cs typeface="Calibri"/>
                <a:sym typeface="Calibri"/>
              </a:rPr>
              <a:t> </a:t>
            </a:r>
            <a:endParaRPr/>
          </a:p>
        </p:txBody>
      </p:sp>
      <p:pic>
        <p:nvPicPr>
          <p:cNvPr id="458" name="Google Shape;458;p52"/>
          <p:cNvPicPr preferRelativeResize="0"/>
          <p:nvPr/>
        </p:nvPicPr>
        <p:blipFill rotWithShape="1">
          <a:blip r:embed="rId3">
            <a:alphaModFix/>
          </a:blip>
          <a:srcRect/>
          <a:stretch/>
        </p:blipFill>
        <p:spPr>
          <a:xfrm>
            <a:off x="2367621" y="2276467"/>
            <a:ext cx="6918960" cy="3149601"/>
          </a:xfrm>
          <a:prstGeom prst="rect">
            <a:avLst/>
          </a:prstGeom>
          <a:noFill/>
          <a:ln w="12700" cap="flat" cmpd="sng">
            <a:solidFill>
              <a:srgbClr val="173070"/>
            </a:solidFill>
            <a:prstDash val="solid"/>
            <a:round/>
            <a:headEnd type="none" w="sm" len="sm"/>
            <a:tailEnd type="none" w="sm" len="sm"/>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3"/>
          <p:cNvSpPr txBox="1">
            <a:spLocks noGrp="1"/>
          </p:cNvSpPr>
          <p:nvPr>
            <p:ph type="ctrTitle"/>
          </p:nvPr>
        </p:nvSpPr>
        <p:spPr>
          <a:xfrm>
            <a:off x="832757" y="436563"/>
            <a:ext cx="10564586"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PRAKTICKÉ PŘÍKLADY</a:t>
            </a:r>
            <a:endParaRPr b="1" dirty="0"/>
          </a:p>
        </p:txBody>
      </p:sp>
      <p:sp>
        <p:nvSpPr>
          <p:cNvPr id="464" name="Google Shape;464;p53"/>
          <p:cNvSpPr txBox="1">
            <a:spLocks noGrp="1"/>
          </p:cNvSpPr>
          <p:nvPr>
            <p:ph type="subTitle" idx="1"/>
          </p:nvPr>
        </p:nvSpPr>
        <p:spPr>
          <a:xfrm>
            <a:off x="832757" y="1355286"/>
            <a:ext cx="10564500" cy="46407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rgbClr val="002060"/>
              </a:buClr>
              <a:buSzPts val="2300"/>
              <a:buNone/>
            </a:pPr>
            <a:r>
              <a:rPr lang="cs-CZ" sz="2300" b="1"/>
              <a:t>Omezený přístup k datům v repozitáři Zenodo </a:t>
            </a:r>
            <a:r>
              <a:rPr lang="cs-CZ" sz="2300"/>
              <a:t>(“Dataset Restricted”)</a:t>
            </a:r>
            <a:endParaRPr/>
          </a:p>
          <a:p>
            <a:pPr marL="0" lvl="0" indent="0" algn="just" rtl="0">
              <a:lnSpc>
                <a:spcPct val="115000"/>
              </a:lnSpc>
              <a:spcBef>
                <a:spcPts val="1000"/>
              </a:spcBef>
              <a:spcAft>
                <a:spcPts val="0"/>
              </a:spcAft>
              <a:buClr>
                <a:srgbClr val="002060"/>
              </a:buClr>
              <a:buSzPts val="1800"/>
              <a:buNone/>
            </a:pPr>
            <a:endParaRPr sz="1800" u="none" strike="noStrike">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endParaRPr sz="180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endParaRPr sz="180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2200"/>
              <a:buNone/>
            </a:pPr>
            <a:r>
              <a:rPr lang="cs-CZ" sz="2200" u="none" strike="noStrike"/>
              <a:t>V metadatech </a:t>
            </a:r>
            <a:r>
              <a:rPr lang="cs-CZ" sz="2200"/>
              <a:t>je</a:t>
            </a:r>
            <a:r>
              <a:rPr lang="cs-CZ" sz="2200" u="none" strike="noStrike"/>
              <a:t> uvedeno</a:t>
            </a:r>
            <a:r>
              <a:rPr lang="cs-CZ" sz="2200" b="1" u="none" strike="noStrike"/>
              <a:t>, jakým způsobem je možné se k datům dostat</a:t>
            </a:r>
            <a:r>
              <a:rPr lang="cs-CZ" sz="2200" u="none" strike="noStrike"/>
              <a:t>:</a:t>
            </a:r>
            <a:endParaRPr/>
          </a:p>
          <a:p>
            <a:pPr marL="0" lvl="0" indent="0" algn="just" rtl="0">
              <a:lnSpc>
                <a:spcPct val="115000"/>
              </a:lnSpc>
              <a:spcBef>
                <a:spcPts val="2000"/>
              </a:spcBef>
              <a:spcAft>
                <a:spcPts val="0"/>
              </a:spcAft>
              <a:buClr>
                <a:srgbClr val="002060"/>
              </a:buClr>
              <a:buSzPts val="1800"/>
              <a:buNone/>
            </a:pPr>
            <a:endParaRPr sz="1800" u="none" strike="noStrike">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r>
              <a:rPr lang="cs-CZ" sz="1800">
                <a:latin typeface="Calibri"/>
                <a:ea typeface="Calibri"/>
                <a:cs typeface="Calibri"/>
                <a:sym typeface="Calibri"/>
              </a:rPr>
              <a:t> </a:t>
            </a:r>
            <a:endParaRPr/>
          </a:p>
        </p:txBody>
      </p:sp>
      <p:pic>
        <p:nvPicPr>
          <p:cNvPr id="465" name="Google Shape;465;p53"/>
          <p:cNvPicPr preferRelativeResize="0"/>
          <p:nvPr/>
        </p:nvPicPr>
        <p:blipFill rotWithShape="1">
          <a:blip r:embed="rId3">
            <a:alphaModFix/>
          </a:blip>
          <a:srcRect t="5746" b="20167"/>
          <a:stretch/>
        </p:blipFill>
        <p:spPr>
          <a:xfrm>
            <a:off x="2690435" y="1992630"/>
            <a:ext cx="7003732" cy="1436370"/>
          </a:xfrm>
          <a:prstGeom prst="rect">
            <a:avLst/>
          </a:prstGeom>
          <a:noFill/>
          <a:ln w="9525" cap="flat" cmpd="sng">
            <a:solidFill>
              <a:srgbClr val="173070"/>
            </a:solidFill>
            <a:prstDash val="solid"/>
            <a:round/>
            <a:headEnd type="none" w="sm" len="sm"/>
            <a:tailEnd type="none" w="sm" len="sm"/>
          </a:ln>
        </p:spPr>
      </p:pic>
      <p:pic>
        <p:nvPicPr>
          <p:cNvPr id="466" name="Google Shape;466;p53"/>
          <p:cNvPicPr preferRelativeResize="0"/>
          <p:nvPr/>
        </p:nvPicPr>
        <p:blipFill rotWithShape="1">
          <a:blip r:embed="rId4">
            <a:alphaModFix/>
          </a:blip>
          <a:srcRect t="4575"/>
          <a:stretch/>
        </p:blipFill>
        <p:spPr>
          <a:xfrm>
            <a:off x="3576736" y="4186596"/>
            <a:ext cx="5231130" cy="1707788"/>
          </a:xfrm>
          <a:prstGeom prst="rect">
            <a:avLst/>
          </a:prstGeom>
          <a:solidFill>
            <a:schemeClr val="dk1"/>
          </a:solidFill>
          <a:ln w="9525" cap="flat" cmpd="sng">
            <a:solidFill>
              <a:srgbClr val="173070"/>
            </a:solidFill>
            <a:prstDash val="solid"/>
            <a:round/>
            <a:headEnd type="none" w="sm" len="sm"/>
            <a:tailEnd type="none" w="sm" len="sm"/>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6"/>
          <p:cNvSpPr txBox="1">
            <a:spLocks noGrp="1"/>
          </p:cNvSpPr>
          <p:nvPr>
            <p:ph type="ctrTitle"/>
          </p:nvPr>
        </p:nvSpPr>
        <p:spPr>
          <a:xfrm>
            <a:off x="832757" y="436563"/>
            <a:ext cx="10564586"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PRAKTICKÝ PŘÍKLAD</a:t>
            </a:r>
            <a:endParaRPr b="1" dirty="0"/>
          </a:p>
        </p:txBody>
      </p:sp>
      <p:sp>
        <p:nvSpPr>
          <p:cNvPr id="472" name="Google Shape;472;p56"/>
          <p:cNvSpPr txBox="1">
            <a:spLocks noGrp="1"/>
          </p:cNvSpPr>
          <p:nvPr>
            <p:ph type="subTitle" idx="1"/>
          </p:nvPr>
        </p:nvSpPr>
        <p:spPr>
          <a:xfrm>
            <a:off x="832757" y="1485899"/>
            <a:ext cx="10564586" cy="440690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cs-CZ" b="1"/>
              <a:t>Reference na publikace v metadatech uložených dat </a:t>
            </a:r>
            <a:r>
              <a:rPr lang="cs-CZ"/>
              <a:t>v repozitáři Zenodo </a:t>
            </a:r>
            <a:endParaRPr/>
          </a:p>
          <a:p>
            <a:pPr marL="457200" lvl="0" indent="-381000" algn="l" rtl="0">
              <a:lnSpc>
                <a:spcPct val="115000"/>
              </a:lnSpc>
              <a:spcBef>
                <a:spcPts val="0"/>
              </a:spcBef>
              <a:spcAft>
                <a:spcPts val="0"/>
              </a:spcAft>
              <a:buSzPts val="2400"/>
              <a:buChar char="-"/>
            </a:pPr>
            <a:r>
              <a:rPr lang="cs-CZ"/>
              <a:t>uveden odkaz/reference </a:t>
            </a:r>
            <a:r>
              <a:rPr lang="cs-CZ" b="1"/>
              <a:t>trvalého identifikátoru</a:t>
            </a:r>
            <a:r>
              <a:rPr lang="cs-CZ"/>
              <a:t> (např. DOI) na publikace, které se vážou k uloženým datům:</a:t>
            </a:r>
            <a:endParaRPr/>
          </a:p>
          <a:p>
            <a:pPr marL="0" lvl="0" indent="0" algn="just" rtl="0">
              <a:lnSpc>
                <a:spcPct val="100000"/>
              </a:lnSpc>
              <a:spcBef>
                <a:spcPts val="2000"/>
              </a:spcBef>
              <a:spcAft>
                <a:spcPts val="0"/>
              </a:spcAft>
              <a:buClr>
                <a:srgbClr val="002060"/>
              </a:buClr>
              <a:buSzPts val="1800"/>
              <a:buNone/>
            </a:pPr>
            <a:endParaRPr sz="1800">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endParaRPr sz="1800" u="none" strike="noStrike">
              <a:latin typeface="Calibri"/>
              <a:ea typeface="Calibri"/>
              <a:cs typeface="Calibri"/>
              <a:sym typeface="Calibri"/>
            </a:endParaRPr>
          </a:p>
          <a:p>
            <a:pPr marL="0" lvl="0" indent="0" algn="just" rtl="0">
              <a:lnSpc>
                <a:spcPct val="115000"/>
              </a:lnSpc>
              <a:spcBef>
                <a:spcPts val="2000"/>
              </a:spcBef>
              <a:spcAft>
                <a:spcPts val="0"/>
              </a:spcAft>
              <a:buClr>
                <a:srgbClr val="002060"/>
              </a:buClr>
              <a:buSzPts val="1800"/>
              <a:buNone/>
            </a:pPr>
            <a:r>
              <a:rPr lang="cs-CZ" sz="1800">
                <a:latin typeface="Calibri"/>
                <a:ea typeface="Calibri"/>
                <a:cs typeface="Calibri"/>
                <a:sym typeface="Calibri"/>
              </a:rPr>
              <a:t> </a:t>
            </a:r>
            <a:endParaRPr/>
          </a:p>
        </p:txBody>
      </p:sp>
      <p:pic>
        <p:nvPicPr>
          <p:cNvPr id="473" name="Google Shape;473;p56"/>
          <p:cNvPicPr preferRelativeResize="0"/>
          <p:nvPr/>
        </p:nvPicPr>
        <p:blipFill rotWithShape="1">
          <a:blip r:embed="rId3">
            <a:alphaModFix/>
          </a:blip>
          <a:srcRect/>
          <a:stretch/>
        </p:blipFill>
        <p:spPr>
          <a:xfrm>
            <a:off x="2111251" y="3116774"/>
            <a:ext cx="7309299" cy="1739200"/>
          </a:xfrm>
          <a:prstGeom prst="rect">
            <a:avLst/>
          </a:prstGeom>
          <a:noFill/>
          <a:ln w="9525" cap="flat" cmpd="sng">
            <a:solidFill>
              <a:srgbClr val="173070"/>
            </a:solidFill>
            <a:prstDash val="solid"/>
            <a:round/>
            <a:headEnd type="none" w="sm" len="sm"/>
            <a:tailEnd type="none" w="sm" len="sm"/>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8"/>
          <p:cNvSpPr txBox="1">
            <a:spLocks noGrp="1"/>
          </p:cNvSpPr>
          <p:nvPr>
            <p:ph type="ctrTitle"/>
          </p:nvPr>
        </p:nvSpPr>
        <p:spPr>
          <a:xfrm>
            <a:off x="832757" y="2008414"/>
            <a:ext cx="7756072" cy="142058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a:t>DALŠÍ/NEPOVINNÉ POSTUPY OTEVŘENÉ VĚDY</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3491f11810a_2_31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DALŠÍ/NEPOVINNÉ POSTUPY OTEVŘENÉ VĚDY</a:t>
            </a:r>
            <a:endParaRPr b="1" dirty="0"/>
          </a:p>
        </p:txBody>
      </p:sp>
      <p:sp>
        <p:nvSpPr>
          <p:cNvPr id="485" name="Google Shape;485;g3491f11810a_2_310"/>
          <p:cNvSpPr txBox="1">
            <a:spLocks noGrp="1"/>
          </p:cNvSpPr>
          <p:nvPr>
            <p:ph type="body" idx="1"/>
          </p:nvPr>
        </p:nvSpPr>
        <p:spPr>
          <a:xfrm>
            <a:off x="667650" y="1447950"/>
            <a:ext cx="10828500" cy="44451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Clr>
                <a:srgbClr val="173070"/>
              </a:buClr>
              <a:buSzPts val="2400"/>
              <a:buNone/>
            </a:pPr>
            <a:r>
              <a:rPr lang="cs-CZ" sz="2400" dirty="0"/>
              <a:t>❗ </a:t>
            </a:r>
            <a:r>
              <a:rPr lang="cs-CZ" sz="2400" b="1" dirty="0"/>
              <a:t>Příjemci je doporučeno</a:t>
            </a:r>
            <a:r>
              <a:rPr lang="cs-CZ" sz="2400" dirty="0"/>
              <a:t> </a:t>
            </a:r>
            <a:r>
              <a:rPr lang="cs-CZ" sz="2400" b="1" dirty="0"/>
              <a:t>aplikovat další postupy a principy otevřené vědy</a:t>
            </a:r>
            <a:r>
              <a:rPr lang="cs-CZ" sz="2400" dirty="0"/>
              <a:t>, např.:</a:t>
            </a:r>
            <a:endParaRPr sz="2400" dirty="0"/>
          </a:p>
          <a:p>
            <a:pPr marL="457200" lvl="0" indent="-431800" algn="just" rtl="0">
              <a:lnSpc>
                <a:spcPct val="115000"/>
              </a:lnSpc>
              <a:spcBef>
                <a:spcPts val="1000"/>
              </a:spcBef>
              <a:spcAft>
                <a:spcPts val="0"/>
              </a:spcAft>
              <a:buSzPts val="2400"/>
              <a:buChar char="•"/>
            </a:pPr>
            <a:r>
              <a:rPr lang="cs-CZ" sz="2400" dirty="0"/>
              <a:t>Předběžné a včasné sdílení výsledků výzkumu</a:t>
            </a:r>
            <a:endParaRPr sz="2400" dirty="0"/>
          </a:p>
          <a:p>
            <a:pPr marL="457200" lvl="0" indent="-431800" algn="just" rtl="0">
              <a:lnSpc>
                <a:spcPct val="115000"/>
              </a:lnSpc>
              <a:spcBef>
                <a:spcPts val="0"/>
              </a:spcBef>
              <a:spcAft>
                <a:spcPts val="0"/>
              </a:spcAft>
              <a:buSzPts val="2400"/>
              <a:buChar char="•"/>
            </a:pPr>
            <a:r>
              <a:rPr lang="cs-CZ" sz="2400" dirty="0"/>
              <a:t>Otevřený přístup k dalším výsledkům výzkumu</a:t>
            </a:r>
            <a:endParaRPr sz="2400" dirty="0"/>
          </a:p>
          <a:p>
            <a:pPr marL="457200" lvl="0" indent="-431800" algn="just" rtl="0">
              <a:lnSpc>
                <a:spcPct val="115000"/>
              </a:lnSpc>
              <a:spcBef>
                <a:spcPts val="0"/>
              </a:spcBef>
              <a:spcAft>
                <a:spcPts val="0"/>
              </a:spcAft>
              <a:buSzPts val="2400"/>
              <a:buChar char="•"/>
            </a:pPr>
            <a:r>
              <a:rPr lang="cs-CZ" sz="2400" dirty="0"/>
              <a:t>Otevřené recenzní řízení</a:t>
            </a:r>
            <a:endParaRPr sz="2400" dirty="0"/>
          </a:p>
          <a:p>
            <a:pPr marL="457200" lvl="0" indent="-431800" algn="just" rtl="0">
              <a:lnSpc>
                <a:spcPct val="115000"/>
              </a:lnSpc>
              <a:spcBef>
                <a:spcPts val="0"/>
              </a:spcBef>
              <a:spcAft>
                <a:spcPts val="0"/>
              </a:spcAft>
              <a:buSzPts val="2400"/>
              <a:buChar char="•"/>
            </a:pPr>
            <a:r>
              <a:rPr lang="cs-CZ" sz="2400" dirty="0"/>
              <a:t>Citizen Science / zapojení dalších aktérů</a:t>
            </a:r>
            <a:endParaRPr sz="2400" dirty="0"/>
          </a:p>
          <a:p>
            <a:pPr marL="457200" lvl="0" indent="-431800" algn="just" rtl="0">
              <a:lnSpc>
                <a:spcPct val="115000"/>
              </a:lnSpc>
              <a:spcBef>
                <a:spcPts val="0"/>
              </a:spcBef>
              <a:spcAft>
                <a:spcPts val="0"/>
              </a:spcAft>
              <a:buSzPts val="2400"/>
              <a:buChar char="•"/>
            </a:pPr>
            <a:r>
              <a:rPr lang="cs-CZ" sz="2400" dirty="0"/>
              <a:t>Opatření k zajištění reprodukovatelnosti</a:t>
            </a:r>
            <a:endParaRPr sz="2400" dirty="0"/>
          </a:p>
          <a:p>
            <a:pPr marL="457200" lvl="0" indent="0" algn="just" rtl="0">
              <a:lnSpc>
                <a:spcPct val="115000"/>
              </a:lnSpc>
              <a:spcBef>
                <a:spcPts val="0"/>
              </a:spcBef>
              <a:spcAft>
                <a:spcPts val="0"/>
              </a:spcAft>
              <a:buNone/>
            </a:pPr>
            <a:endParaRPr sz="2400" dirty="0"/>
          </a:p>
          <a:p>
            <a:pPr marL="0" lvl="0" indent="0" algn="just" rtl="0">
              <a:lnSpc>
                <a:spcPct val="115000"/>
              </a:lnSpc>
              <a:spcBef>
                <a:spcPts val="1000"/>
              </a:spcBef>
              <a:spcAft>
                <a:spcPts val="0"/>
              </a:spcAft>
              <a:buClr>
                <a:srgbClr val="173070"/>
              </a:buClr>
              <a:buSzPts val="2400"/>
              <a:buFont typeface="Arial"/>
              <a:buNone/>
            </a:pPr>
            <a:r>
              <a:rPr lang="cs-CZ" sz="2400" b="1" dirty="0"/>
              <a:t>🔎 POZOR: </a:t>
            </a:r>
            <a:r>
              <a:rPr lang="cs-CZ" sz="2400" dirty="0"/>
              <a:t>Vykazování dalších/nepovinných postupů se týká pouze projektů, které </a:t>
            </a:r>
            <a:br>
              <a:rPr lang="cs-CZ" sz="2400" dirty="0"/>
            </a:br>
            <a:r>
              <a:rPr lang="cs-CZ" sz="2400" dirty="0"/>
              <a:t>se k vybraným nepovinným postupům otevřené vědy zavázaly v právním aktu.</a:t>
            </a:r>
            <a:endParaRPr sz="2400" dirty="0"/>
          </a:p>
          <a:p>
            <a:pPr marL="0" lvl="0" indent="0" algn="just" rtl="0">
              <a:lnSpc>
                <a:spcPct val="90000"/>
              </a:lnSpc>
              <a:spcBef>
                <a:spcPts val="1000"/>
              </a:spcBef>
              <a:spcAft>
                <a:spcPts val="0"/>
              </a:spcAft>
              <a:buClr>
                <a:srgbClr val="173070"/>
              </a:buClr>
              <a:buSzPts val="2400"/>
              <a:buNone/>
            </a:pPr>
            <a:endParaRPr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0"/>
          <p:cNvSpPr txBox="1">
            <a:spLocks noGrp="1"/>
          </p:cNvSpPr>
          <p:nvPr>
            <p:ph type="title"/>
          </p:nvPr>
        </p:nvSpPr>
        <p:spPr>
          <a:xfrm>
            <a:off x="569167" y="435600"/>
            <a:ext cx="10842172"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PŘEDBĚŽNÉ A VČASNÉ SDÍLENÍ VÝSLEDKŮ </a:t>
            </a:r>
            <a:endParaRPr b="1" dirty="0"/>
          </a:p>
        </p:txBody>
      </p:sp>
      <p:sp>
        <p:nvSpPr>
          <p:cNvPr id="492" name="Google Shape;492;p60"/>
          <p:cNvSpPr txBox="1">
            <a:spLocks noGrp="1"/>
          </p:cNvSpPr>
          <p:nvPr>
            <p:ph type="body" idx="1"/>
          </p:nvPr>
        </p:nvSpPr>
        <p:spPr>
          <a:xfrm>
            <a:off x="708650" y="1562225"/>
            <a:ext cx="11067000" cy="4013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b="1"/>
              <a:t>📍 Předběžné a včasné sdílení výsledků výzkumu</a:t>
            </a:r>
            <a:r>
              <a:rPr lang="cs-CZ" sz="2400"/>
              <a:t>, prostřednictvím např:</a:t>
            </a:r>
            <a:endParaRPr sz="2400"/>
          </a:p>
          <a:p>
            <a:pPr marL="457200" lvl="0" indent="-381000" algn="l" rtl="0">
              <a:lnSpc>
                <a:spcPct val="115000"/>
              </a:lnSpc>
              <a:spcBef>
                <a:spcPts val="1000"/>
              </a:spcBef>
              <a:spcAft>
                <a:spcPts val="0"/>
              </a:spcAft>
              <a:buSzPts val="2400"/>
              <a:buChar char="•"/>
            </a:pPr>
            <a:r>
              <a:rPr lang="cs-CZ" sz="2400"/>
              <a:t>předběžné registrace vědeckého výzkumu – pre-registration</a:t>
            </a:r>
            <a:endParaRPr sz="2400"/>
          </a:p>
          <a:p>
            <a:pPr marL="457200" lvl="0" indent="-381000" algn="l" rtl="0">
              <a:lnSpc>
                <a:spcPct val="115000"/>
              </a:lnSpc>
              <a:spcBef>
                <a:spcPts val="0"/>
              </a:spcBef>
              <a:spcAft>
                <a:spcPts val="0"/>
              </a:spcAft>
              <a:buSzPts val="2400"/>
              <a:buChar char="•"/>
            </a:pPr>
            <a:r>
              <a:rPr lang="cs-CZ" sz="2400"/>
              <a:t>registrovaných zpráv – registered report (RR)</a:t>
            </a:r>
            <a:endParaRPr sz="2400"/>
          </a:p>
          <a:p>
            <a:pPr marL="457200" lvl="0" indent="-381000" algn="l" rtl="0">
              <a:lnSpc>
                <a:spcPct val="115000"/>
              </a:lnSpc>
              <a:spcBef>
                <a:spcPts val="0"/>
              </a:spcBef>
              <a:spcAft>
                <a:spcPts val="0"/>
              </a:spcAft>
              <a:buSzPts val="2400"/>
              <a:buChar char="•"/>
            </a:pPr>
            <a:r>
              <a:rPr lang="cs-CZ" sz="2400"/>
              <a:t>publikování preprintů</a:t>
            </a:r>
            <a:endParaRPr sz="2400"/>
          </a:p>
          <a:p>
            <a:pPr marL="0" lvl="0" indent="0" algn="l" rtl="0">
              <a:lnSpc>
                <a:spcPct val="115000"/>
              </a:lnSpc>
              <a:spcBef>
                <a:spcPts val="1000"/>
              </a:spcBef>
              <a:spcAft>
                <a:spcPts val="0"/>
              </a:spcAft>
              <a:buSzPts val="2800"/>
              <a:buNone/>
            </a:pPr>
            <a:endParaRPr sz="2400"/>
          </a:p>
          <a:p>
            <a:pPr marL="0" lvl="0" indent="0" algn="l" rtl="0">
              <a:lnSpc>
                <a:spcPct val="115000"/>
              </a:lnSpc>
              <a:spcBef>
                <a:spcPts val="1000"/>
              </a:spcBef>
              <a:spcAft>
                <a:spcPts val="0"/>
              </a:spcAft>
              <a:buSzPts val="2800"/>
              <a:buNone/>
            </a:pPr>
            <a:endParaRPr sz="2400"/>
          </a:p>
          <a:p>
            <a:pPr marL="457200" lvl="0" indent="-279400" algn="l" rtl="0">
              <a:lnSpc>
                <a:spcPct val="90000"/>
              </a:lnSpc>
              <a:spcBef>
                <a:spcPts val="1000"/>
              </a:spcBef>
              <a:spcAft>
                <a:spcPts val="0"/>
              </a:spcAft>
              <a:buClr>
                <a:srgbClr val="173070"/>
              </a:buClr>
              <a:buSzPts val="2800"/>
              <a:buFont typeface="Arial"/>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1"/>
          <p:cNvSpPr txBox="1">
            <a:spLocks noGrp="1"/>
          </p:cNvSpPr>
          <p:nvPr>
            <p:ph type="title"/>
          </p:nvPr>
        </p:nvSpPr>
        <p:spPr>
          <a:xfrm>
            <a:off x="569167" y="435600"/>
            <a:ext cx="10842172"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PRAKTICKÝ PŘÍKLAD</a:t>
            </a:r>
            <a:endParaRPr b="1" dirty="0"/>
          </a:p>
        </p:txBody>
      </p:sp>
      <p:sp>
        <p:nvSpPr>
          <p:cNvPr id="498" name="Google Shape;498;p61"/>
          <p:cNvSpPr txBox="1">
            <a:spLocks noGrp="1"/>
          </p:cNvSpPr>
          <p:nvPr>
            <p:ph type="body" idx="1"/>
          </p:nvPr>
        </p:nvSpPr>
        <p:spPr>
          <a:xfrm>
            <a:off x="654000" y="1354300"/>
            <a:ext cx="10657500" cy="457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3070"/>
              </a:buClr>
              <a:buSzPts val="2400"/>
              <a:buNone/>
            </a:pPr>
            <a:r>
              <a:rPr lang="cs-CZ" sz="2400" b="1"/>
              <a:t>Publikování preprintu platformě arXiv: </a:t>
            </a:r>
            <a:r>
              <a:rPr lang="cs-CZ" sz="2400" u="sng">
                <a:solidFill>
                  <a:schemeClr val="hlink"/>
                </a:solidFill>
                <a:hlinkClick r:id="rId3"/>
              </a:rPr>
              <a:t>https://arxiv.org/abs/2501.05224</a:t>
            </a:r>
            <a:endParaRPr sz="2400"/>
          </a:p>
          <a:p>
            <a:pPr marL="0" lvl="0" indent="0" algn="l" rtl="0">
              <a:lnSpc>
                <a:spcPct val="90000"/>
              </a:lnSpc>
              <a:spcBef>
                <a:spcPts val="0"/>
              </a:spcBef>
              <a:spcAft>
                <a:spcPts val="0"/>
              </a:spcAft>
              <a:buClr>
                <a:srgbClr val="173070"/>
              </a:buClr>
              <a:buSzPts val="2400"/>
              <a:buNone/>
            </a:pPr>
            <a:endParaRPr sz="2400" b="1"/>
          </a:p>
          <a:p>
            <a:pPr marL="457200" lvl="0" indent="-279400" algn="l" rtl="0">
              <a:lnSpc>
                <a:spcPct val="90000"/>
              </a:lnSpc>
              <a:spcBef>
                <a:spcPts val="1000"/>
              </a:spcBef>
              <a:spcAft>
                <a:spcPts val="0"/>
              </a:spcAft>
              <a:buClr>
                <a:srgbClr val="173070"/>
              </a:buClr>
              <a:buSzPts val="2800"/>
              <a:buFont typeface="Arial"/>
              <a:buNone/>
            </a:pPr>
            <a:endParaRPr/>
          </a:p>
        </p:txBody>
      </p:sp>
      <p:pic>
        <p:nvPicPr>
          <p:cNvPr id="499" name="Google Shape;499;p61" descr="Obsah obrázku text, snímek obrazovky, software, Webová stránka&#10;&#10;Popis byl vytvořen automaticky"/>
          <p:cNvPicPr preferRelativeResize="0"/>
          <p:nvPr/>
        </p:nvPicPr>
        <p:blipFill rotWithShape="1">
          <a:blip r:embed="rId4">
            <a:alphaModFix/>
          </a:blip>
          <a:srcRect/>
          <a:stretch/>
        </p:blipFill>
        <p:spPr>
          <a:xfrm>
            <a:off x="1409555" y="1937442"/>
            <a:ext cx="8684614" cy="3867603"/>
          </a:xfrm>
          <a:prstGeom prst="rect">
            <a:avLst/>
          </a:prstGeom>
          <a:noFill/>
          <a:ln w="9525" cap="flat" cmpd="sng">
            <a:solidFill>
              <a:srgbClr val="173070"/>
            </a:solidFill>
            <a:prstDash val="solid"/>
            <a:round/>
            <a:headEnd type="none" w="sm" len="sm"/>
            <a:tailEnd type="none" w="sm" len="sm"/>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2"/>
          <p:cNvSpPr txBox="1">
            <a:spLocks noGrp="1"/>
          </p:cNvSpPr>
          <p:nvPr>
            <p:ph type="title"/>
          </p:nvPr>
        </p:nvSpPr>
        <p:spPr>
          <a:xfrm>
            <a:off x="569167" y="435600"/>
            <a:ext cx="10842172"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OTEVŘENÝ PŘÍSTUP K DALŠÍM VÝSLEDKŮM </a:t>
            </a:r>
            <a:endParaRPr b="1" dirty="0"/>
          </a:p>
        </p:txBody>
      </p:sp>
      <p:sp>
        <p:nvSpPr>
          <p:cNvPr id="505" name="Google Shape;505;p62"/>
          <p:cNvSpPr txBox="1">
            <a:spLocks noGrp="1"/>
          </p:cNvSpPr>
          <p:nvPr>
            <p:ph type="body" idx="1"/>
          </p:nvPr>
        </p:nvSpPr>
        <p:spPr>
          <a:xfrm>
            <a:off x="735975" y="1497602"/>
            <a:ext cx="11067000" cy="386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b="1" dirty="0"/>
              <a:t>📍 Správa výzkumných výstupů nad rámec vědeckých publikací a dat</a:t>
            </a:r>
            <a:r>
              <a:rPr lang="cs-CZ" sz="2400" dirty="0"/>
              <a:t>, sdílení např: </a:t>
            </a:r>
            <a:endParaRPr sz="2400" dirty="0"/>
          </a:p>
          <a:p>
            <a:pPr marL="457200" lvl="0" indent="-381000" algn="l" rtl="0">
              <a:lnSpc>
                <a:spcPct val="115000"/>
              </a:lnSpc>
              <a:spcBef>
                <a:spcPts val="1000"/>
              </a:spcBef>
              <a:spcAft>
                <a:spcPts val="0"/>
              </a:spcAft>
              <a:buSzPts val="2400"/>
              <a:buChar char="•"/>
            </a:pPr>
            <a:r>
              <a:rPr lang="cs-CZ" sz="2400" dirty="0"/>
              <a:t>zdrojového kódu softwaru</a:t>
            </a:r>
            <a:endParaRPr sz="2400" dirty="0"/>
          </a:p>
          <a:p>
            <a:pPr marL="457200" lvl="0" indent="-381000" algn="l" rtl="0">
              <a:lnSpc>
                <a:spcPct val="115000"/>
              </a:lnSpc>
              <a:spcBef>
                <a:spcPts val="0"/>
              </a:spcBef>
              <a:spcAft>
                <a:spcPts val="0"/>
              </a:spcAft>
              <a:buSzPts val="2400"/>
              <a:buChar char="•"/>
            </a:pPr>
            <a:r>
              <a:rPr lang="cs-CZ" sz="2400" dirty="0"/>
              <a:t>modelů, algoritmu, </a:t>
            </a:r>
            <a:r>
              <a:rPr lang="cs-CZ" sz="2400" dirty="0" err="1"/>
              <a:t>workflow</a:t>
            </a:r>
            <a:r>
              <a:rPr lang="cs-CZ" sz="2400" dirty="0"/>
              <a:t> </a:t>
            </a:r>
            <a:endParaRPr sz="2400" dirty="0"/>
          </a:p>
          <a:p>
            <a:pPr marL="457200" lvl="0" indent="-381000" algn="l" rtl="0">
              <a:lnSpc>
                <a:spcPct val="115000"/>
              </a:lnSpc>
              <a:spcBef>
                <a:spcPts val="0"/>
              </a:spcBef>
              <a:spcAft>
                <a:spcPts val="0"/>
              </a:spcAft>
              <a:buSzPts val="2400"/>
              <a:buChar char="•"/>
            </a:pPr>
            <a:r>
              <a:rPr lang="cs-CZ" sz="2400" dirty="0"/>
              <a:t>otevřených laboratorních deníků </a:t>
            </a:r>
            <a:endParaRPr sz="2400" dirty="0"/>
          </a:p>
          <a:p>
            <a:pPr marL="457200" lvl="0" indent="-381000" algn="l" rtl="0">
              <a:lnSpc>
                <a:spcPct val="115000"/>
              </a:lnSpc>
              <a:spcBef>
                <a:spcPts val="0"/>
              </a:spcBef>
              <a:spcAft>
                <a:spcPts val="0"/>
              </a:spcAft>
              <a:buSzPts val="2400"/>
              <a:buChar char="•"/>
            </a:pPr>
            <a:r>
              <a:rPr lang="cs-CZ" sz="2400" dirty="0"/>
              <a:t>metodik</a:t>
            </a:r>
            <a:endParaRPr sz="2400" dirty="0"/>
          </a:p>
          <a:p>
            <a:pPr marL="457200" lvl="0" indent="-381000" algn="l" rtl="0">
              <a:lnSpc>
                <a:spcPct val="115000"/>
              </a:lnSpc>
              <a:spcBef>
                <a:spcPts val="0"/>
              </a:spcBef>
              <a:spcAft>
                <a:spcPts val="0"/>
              </a:spcAft>
              <a:buSzPts val="2400"/>
              <a:buChar char="•"/>
            </a:pPr>
            <a:r>
              <a:rPr lang="cs-CZ" sz="2400" dirty="0"/>
              <a:t>výzkumných zpráv </a:t>
            </a:r>
            <a:endParaRPr sz="2400" dirty="0"/>
          </a:p>
          <a:p>
            <a:pPr marL="457200" lvl="0" indent="-381000" algn="l" rtl="0">
              <a:lnSpc>
                <a:spcPct val="115000"/>
              </a:lnSpc>
              <a:spcBef>
                <a:spcPts val="0"/>
              </a:spcBef>
              <a:spcAft>
                <a:spcPts val="0"/>
              </a:spcAft>
              <a:buSzPts val="2400"/>
              <a:buChar char="•"/>
            </a:pPr>
            <a:r>
              <a:rPr lang="cs-CZ" sz="2400" dirty="0"/>
              <a:t>památkového postupu </a:t>
            </a:r>
            <a:endParaRPr sz="2400" dirty="0"/>
          </a:p>
          <a:p>
            <a:pPr marL="457200" lvl="0" indent="-381000" algn="l" rtl="0">
              <a:lnSpc>
                <a:spcPct val="115000"/>
              </a:lnSpc>
              <a:spcBef>
                <a:spcPts val="0"/>
              </a:spcBef>
              <a:spcAft>
                <a:spcPts val="0"/>
              </a:spcAft>
              <a:buSzPts val="2400"/>
              <a:buChar char="•"/>
            </a:pPr>
            <a:r>
              <a:rPr lang="cs-CZ" sz="2400" dirty="0"/>
              <a:t>specializovaných map s odborným obsahem </a:t>
            </a:r>
            <a:endParaRPr sz="2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5EFA1-9BEF-8F3F-79A8-4AE4CA19ACEE}"/>
              </a:ext>
            </a:extLst>
          </p:cNvPr>
          <p:cNvSpPr>
            <a:spLocks noGrp="1"/>
          </p:cNvSpPr>
          <p:nvPr>
            <p:ph type="ctrTitle"/>
          </p:nvPr>
        </p:nvSpPr>
        <p:spPr/>
        <p:txBody>
          <a:bodyPr/>
          <a:lstStyle/>
          <a:p>
            <a:r>
              <a:rPr lang="cs-CZ" b="1" dirty="0"/>
              <a:t>Zjednodušené metody vykazování (ZMV) </a:t>
            </a:r>
          </a:p>
        </p:txBody>
      </p:sp>
      <p:sp>
        <p:nvSpPr>
          <p:cNvPr id="3" name="Podnadpis 2">
            <a:extLst>
              <a:ext uri="{FF2B5EF4-FFF2-40B4-BE49-F238E27FC236}">
                <a16:creationId xmlns:a16="http://schemas.microsoft.com/office/drawing/2014/main" id="{4A8F6B17-3E02-A879-E815-107F6303316A}"/>
              </a:ext>
            </a:extLst>
          </p:cNvPr>
          <p:cNvSpPr>
            <a:spLocks noGrp="1"/>
          </p:cNvSpPr>
          <p:nvPr>
            <p:ph type="subTitle" idx="1"/>
          </p:nvPr>
        </p:nvSpPr>
        <p:spPr>
          <a:xfrm>
            <a:off x="832757" y="1202871"/>
            <a:ext cx="10564586" cy="4588329"/>
          </a:xfrm>
        </p:spPr>
        <p:txBody>
          <a:bodyPr/>
          <a:lstStyle/>
          <a:p>
            <a:pPr marL="342900" indent="-342900">
              <a:buFont typeface="Arial" panose="020B0604020202020204" pitchFamily="34" charset="0"/>
              <a:buChar char="•"/>
            </a:pPr>
            <a:r>
              <a:rPr lang="cs-CZ" dirty="0"/>
              <a:t>Základní principy kontroly dotací financovaných formou zjednodušených metod vykazování ze strany finančních úřadů v rámci správy odvodu za porušení rozpočtové kázně – </a:t>
            </a:r>
            <a:r>
              <a:rPr lang="cs-CZ" b="1" dirty="0"/>
              <a:t>stanovisko GFŘ </a:t>
            </a:r>
            <a:r>
              <a:rPr lang="cs-CZ" dirty="0"/>
              <a:t>k dispozici </a:t>
            </a:r>
            <a:r>
              <a:rPr lang="cs-CZ" dirty="0">
                <a:hlinkClick r:id="rId3"/>
              </a:rPr>
              <a:t>ZDE</a:t>
            </a:r>
            <a:endParaRPr lang="cs-CZ" dirty="0"/>
          </a:p>
          <a:p>
            <a:pPr marL="342900" indent="-342900">
              <a:buFont typeface="Arial" panose="020B0604020202020204" pitchFamily="34" charset="0"/>
              <a:buChar char="•"/>
            </a:pPr>
            <a:r>
              <a:rPr lang="cs-CZ" b="1" dirty="0"/>
              <a:t>„Nevyčerpané“ výdaje </a:t>
            </a:r>
            <a:r>
              <a:rPr lang="cs-CZ" dirty="0"/>
              <a:t>v rámci zjednodušených metod vykazování </a:t>
            </a:r>
            <a:endParaRPr lang="cs-CZ" dirty="0">
              <a:highlight>
                <a:srgbClr val="FFFF00"/>
              </a:highlight>
            </a:endParaRPr>
          </a:p>
          <a:p>
            <a:pPr algn="ctr"/>
            <a:r>
              <a:rPr lang="cs-CZ" sz="2400" dirty="0">
                <a:solidFill>
                  <a:srgbClr val="163271"/>
                </a:solidFill>
                <a:cs typeface="Calibri"/>
              </a:rPr>
              <a:t>Částky a sazby ZMV stanovené na základě správné metodiky </a:t>
            </a:r>
            <a:r>
              <a:rPr lang="cs-CZ" sz="2400" b="1" dirty="0">
                <a:solidFill>
                  <a:srgbClr val="163271"/>
                </a:solidFill>
                <a:cs typeface="Calibri"/>
              </a:rPr>
              <a:t>představují spolehlivou náhradu skutečných výdajů</a:t>
            </a:r>
            <a:r>
              <a:rPr lang="cs-CZ" sz="2400" dirty="0">
                <a:solidFill>
                  <a:srgbClr val="163271"/>
                </a:solidFill>
                <a:cs typeface="Calibri"/>
              </a:rPr>
              <a:t> – přefinancování nebo podfinancování projektů je akceptovatelné (nadměrná kompenzace nepředstavuje zisk)</a:t>
            </a:r>
          </a:p>
          <a:p>
            <a:pPr algn="ctr"/>
            <a:r>
              <a:rPr lang="cs-CZ" i="1" dirty="0">
                <a:solidFill>
                  <a:srgbClr val="163271"/>
                </a:solidFill>
                <a:cs typeface="Calibri"/>
              </a:rPr>
              <a:t>Pokud prostředky poskytnuté na financování paušálních výdajů převyšují skutečnou výši paušálních výdajů příjemce dotace, zůstávají příjemci dotace a považují </a:t>
            </a:r>
            <a:br>
              <a:rPr lang="cs-CZ" i="1" dirty="0">
                <a:solidFill>
                  <a:srgbClr val="163271"/>
                </a:solidFill>
                <a:cs typeface="Calibri"/>
              </a:rPr>
            </a:br>
            <a:r>
              <a:rPr lang="cs-CZ" i="1" dirty="0">
                <a:solidFill>
                  <a:srgbClr val="163271"/>
                </a:solidFill>
                <a:cs typeface="Calibri"/>
              </a:rPr>
              <a:t>se za vyčerpané/použité v rozsahu, v němž byly splněny podmínky pro jejich poskytnutí stanovené </a:t>
            </a:r>
            <a:r>
              <a:rPr lang="cs-CZ" i="1" dirty="0" err="1">
                <a:solidFill>
                  <a:srgbClr val="163271"/>
                </a:solidFill>
                <a:cs typeface="Calibri"/>
              </a:rPr>
              <a:t>RoPD</a:t>
            </a:r>
            <a:r>
              <a:rPr lang="cs-CZ" i="1" dirty="0">
                <a:solidFill>
                  <a:srgbClr val="163271"/>
                </a:solidFill>
                <a:cs typeface="Calibri"/>
              </a:rPr>
              <a:t>. </a:t>
            </a:r>
          </a:p>
          <a:p>
            <a:pPr marL="342900" indent="-342900">
              <a:buFont typeface="Arial" panose="020B0604020202020204" pitchFamily="34" charset="0"/>
              <a:buChar char="•"/>
            </a:pPr>
            <a:r>
              <a:rPr lang="cs-CZ" dirty="0">
                <a:solidFill>
                  <a:srgbClr val="163271"/>
                </a:solidFill>
                <a:cs typeface="Calibri"/>
              </a:rPr>
              <a:t>Pravidlo </a:t>
            </a:r>
            <a:r>
              <a:rPr lang="cs-CZ" i="1" dirty="0">
                <a:solidFill>
                  <a:srgbClr val="163271"/>
                </a:solidFill>
                <a:cs typeface="Calibri"/>
              </a:rPr>
              <a:t>„Všechno nebo nic“ </a:t>
            </a:r>
            <a:r>
              <a:rPr lang="cs-CZ" dirty="0">
                <a:solidFill>
                  <a:srgbClr val="163271"/>
                </a:solidFill>
                <a:cs typeface="Calibri"/>
              </a:rPr>
              <a:t>z pohledu ne/způsobilosti výdajů </a:t>
            </a:r>
          </a:p>
          <a:p>
            <a:pPr algn="ctr"/>
            <a:endParaRPr lang="cs-CZ" sz="2400" i="1" dirty="0">
              <a:solidFill>
                <a:srgbClr val="163271"/>
              </a:solidFill>
              <a:cs typeface="Calibri"/>
            </a:endParaRPr>
          </a:p>
          <a:p>
            <a:endParaRPr lang="cs-CZ" dirty="0">
              <a:highlight>
                <a:srgbClr val="FFFF00"/>
              </a:highlight>
            </a:endParaRPr>
          </a:p>
        </p:txBody>
      </p:sp>
    </p:spTree>
    <p:extLst>
      <p:ext uri="{BB962C8B-B14F-4D97-AF65-F5344CB8AC3E}">
        <p14:creationId xmlns:p14="http://schemas.microsoft.com/office/powerpoint/2010/main" val="4155527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a:spLocks noGrp="1"/>
          </p:cNvSpPr>
          <p:nvPr>
            <p:ph type="title"/>
          </p:nvPr>
        </p:nvSpPr>
        <p:spPr>
          <a:xfrm>
            <a:off x="569167" y="435600"/>
            <a:ext cx="10842172"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OTEVŘENÉ RECENZNÍ ŘÍZENÍ</a:t>
            </a:r>
            <a:endParaRPr b="1" dirty="0"/>
          </a:p>
        </p:txBody>
      </p:sp>
      <p:sp>
        <p:nvSpPr>
          <p:cNvPr id="512" name="Google Shape;512;p63"/>
          <p:cNvSpPr txBox="1">
            <a:spLocks noGrp="1"/>
          </p:cNvSpPr>
          <p:nvPr>
            <p:ph type="body" idx="1"/>
          </p:nvPr>
        </p:nvSpPr>
        <p:spPr>
          <a:xfrm>
            <a:off x="661175" y="1562225"/>
            <a:ext cx="11073900" cy="325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b="1"/>
              <a:t>📍 Účast v otevřeném recenzním řízení (Open Peer Review)</a:t>
            </a:r>
            <a:endParaRPr sz="2400"/>
          </a:p>
          <a:p>
            <a:pPr marL="0" lvl="0" indent="0" algn="l" rtl="0">
              <a:lnSpc>
                <a:spcPct val="115000"/>
              </a:lnSpc>
              <a:spcBef>
                <a:spcPts val="0"/>
              </a:spcBef>
              <a:spcAft>
                <a:spcPts val="0"/>
              </a:spcAft>
              <a:buSzPts val="2800"/>
              <a:buNone/>
            </a:pPr>
            <a:r>
              <a:rPr lang="cs-CZ" sz="2400"/>
              <a:t>realizováno prostřednictvím publikování v časopisech nebo na publikačních platformách s otevřeným recenzním řízením</a:t>
            </a:r>
            <a:endParaRPr sz="2400" b="1"/>
          </a:p>
          <a:p>
            <a:pPr marL="0" lvl="0" indent="0" algn="l" rtl="0">
              <a:lnSpc>
                <a:spcPct val="90000"/>
              </a:lnSpc>
              <a:spcBef>
                <a:spcPts val="1000"/>
              </a:spcBef>
              <a:spcAft>
                <a:spcPts val="0"/>
              </a:spcAft>
              <a:buClr>
                <a:srgbClr val="173070"/>
              </a:buClr>
              <a:buSzPts val="2400"/>
              <a:buNone/>
            </a:pPr>
            <a:endParaRPr sz="2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4"/>
          <p:cNvSpPr txBox="1">
            <a:spLocks noGrp="1"/>
          </p:cNvSpPr>
          <p:nvPr>
            <p:ph type="title"/>
          </p:nvPr>
        </p:nvSpPr>
        <p:spPr>
          <a:xfrm>
            <a:off x="569167" y="435600"/>
            <a:ext cx="10842172"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PRAKTICKÝ PŘÍKLAD</a:t>
            </a:r>
            <a:endParaRPr b="1" dirty="0"/>
          </a:p>
        </p:txBody>
      </p:sp>
      <p:sp>
        <p:nvSpPr>
          <p:cNvPr id="518" name="Google Shape;518;p64"/>
          <p:cNvSpPr txBox="1">
            <a:spLocks noGrp="1"/>
          </p:cNvSpPr>
          <p:nvPr>
            <p:ph type="body" idx="1"/>
          </p:nvPr>
        </p:nvSpPr>
        <p:spPr>
          <a:xfrm>
            <a:off x="562500" y="1262743"/>
            <a:ext cx="11067000" cy="4495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173070"/>
              </a:buClr>
              <a:buSzPts val="2400"/>
              <a:buNone/>
            </a:pPr>
            <a:r>
              <a:rPr lang="cs-CZ" sz="2400" b="1"/>
              <a:t>Otevřené recenzní řízení (Open Peer review) k </a:t>
            </a:r>
            <a:r>
              <a:rPr lang="cs-CZ" sz="2400"/>
              <a:t>vědeckému článku na publikační platformě </a:t>
            </a:r>
            <a:r>
              <a:rPr lang="cs-CZ" sz="2400" b="1"/>
              <a:t>F1000Research: </a:t>
            </a:r>
            <a:r>
              <a:rPr lang="cs-CZ" sz="2400" b="1" u="sng">
                <a:solidFill>
                  <a:schemeClr val="hlink"/>
                </a:solidFill>
                <a:hlinkClick r:id="rId3"/>
              </a:rPr>
              <a:t>https://doi.org/10.5256/f1000research.78624.r119105</a:t>
            </a:r>
            <a:endParaRPr sz="2400" b="1"/>
          </a:p>
          <a:p>
            <a:pPr marL="0" lvl="0" indent="0" algn="l" rtl="0">
              <a:lnSpc>
                <a:spcPct val="115000"/>
              </a:lnSpc>
              <a:spcBef>
                <a:spcPts val="0"/>
              </a:spcBef>
              <a:spcAft>
                <a:spcPts val="0"/>
              </a:spcAft>
              <a:buClr>
                <a:srgbClr val="173070"/>
              </a:buClr>
              <a:buSzPts val="2400"/>
              <a:buNone/>
            </a:pPr>
            <a:r>
              <a:rPr lang="cs-CZ" sz="2400" b="1"/>
              <a:t> </a:t>
            </a:r>
            <a:endParaRPr sz="2400" b="1"/>
          </a:p>
          <a:p>
            <a:pPr marL="0" lvl="0" indent="0" algn="l" rtl="0">
              <a:lnSpc>
                <a:spcPct val="115000"/>
              </a:lnSpc>
              <a:spcBef>
                <a:spcPts val="0"/>
              </a:spcBef>
              <a:spcAft>
                <a:spcPts val="0"/>
              </a:spcAft>
              <a:buClr>
                <a:srgbClr val="173070"/>
              </a:buClr>
              <a:buSzPts val="2400"/>
              <a:buNone/>
            </a:pPr>
            <a:r>
              <a:rPr lang="cs-CZ" sz="2400"/>
              <a:t>- otevřená id</a:t>
            </a:r>
            <a:r>
              <a:rPr lang="cs-CZ" sz="2400">
                <a:latin typeface="Calibri"/>
                <a:ea typeface="Calibri"/>
                <a:cs typeface="Calibri"/>
                <a:sym typeface="Calibri"/>
              </a:rPr>
              <a:t>entit</a:t>
            </a:r>
            <a:r>
              <a:rPr lang="cs-CZ" sz="2400"/>
              <a:t>a</a:t>
            </a:r>
            <a:r>
              <a:rPr lang="cs-CZ" sz="2400">
                <a:latin typeface="Calibri"/>
                <a:ea typeface="Calibri"/>
                <a:cs typeface="Calibri"/>
                <a:sym typeface="Calibri"/>
              </a:rPr>
              <a:t> recenzenta </a:t>
            </a:r>
            <a:endParaRPr sz="2400">
              <a:latin typeface="Calibri"/>
              <a:ea typeface="Calibri"/>
              <a:cs typeface="Calibri"/>
              <a:sym typeface="Calibri"/>
            </a:endParaRPr>
          </a:p>
          <a:p>
            <a:pPr marL="0" lvl="0" indent="0" algn="l" rtl="0">
              <a:lnSpc>
                <a:spcPct val="115000"/>
              </a:lnSpc>
              <a:spcBef>
                <a:spcPts val="0"/>
              </a:spcBef>
              <a:spcAft>
                <a:spcPts val="0"/>
              </a:spcAft>
              <a:buClr>
                <a:srgbClr val="173070"/>
              </a:buClr>
              <a:buSzPts val="2400"/>
              <a:buNone/>
            </a:pPr>
            <a:r>
              <a:rPr lang="cs-CZ" sz="2400">
                <a:latin typeface="Calibri"/>
                <a:ea typeface="Calibri"/>
                <a:cs typeface="Calibri"/>
                <a:sym typeface="Calibri"/>
              </a:rPr>
              <a:t>(jeho ORCID a afiliace) -</a:t>
            </a:r>
            <a:endParaRPr sz="2400">
              <a:latin typeface="Calibri"/>
              <a:ea typeface="Calibri"/>
              <a:cs typeface="Calibri"/>
              <a:sym typeface="Calibri"/>
            </a:endParaRPr>
          </a:p>
          <a:p>
            <a:pPr marL="0" lvl="0" indent="0" algn="l" rtl="0">
              <a:lnSpc>
                <a:spcPct val="115000"/>
              </a:lnSpc>
              <a:spcBef>
                <a:spcPts val="0"/>
              </a:spcBef>
              <a:spcAft>
                <a:spcPts val="0"/>
              </a:spcAft>
              <a:buClr>
                <a:srgbClr val="173070"/>
              </a:buClr>
              <a:buSzPts val="2400"/>
              <a:buNone/>
            </a:pPr>
            <a:r>
              <a:rPr lang="cs-CZ" sz="2400">
                <a:latin typeface="Calibri"/>
                <a:ea typeface="Calibri"/>
                <a:cs typeface="Calibri"/>
                <a:sym typeface="Calibri"/>
              </a:rPr>
              <a:t> viz vpravo na obrázku</a:t>
            </a:r>
            <a:endParaRPr sz="2400"/>
          </a:p>
        </p:txBody>
      </p:sp>
      <p:pic>
        <p:nvPicPr>
          <p:cNvPr id="519" name="Google Shape;519;p64" descr="Obsah obrázku text, snímek obrazovky, Webová stránka, Webové stránky&#10;&#10;Popis byl vytvořen automaticky"/>
          <p:cNvPicPr preferRelativeResize="0"/>
          <p:nvPr/>
        </p:nvPicPr>
        <p:blipFill rotWithShape="1">
          <a:blip r:embed="rId4">
            <a:alphaModFix/>
          </a:blip>
          <a:srcRect/>
          <a:stretch/>
        </p:blipFill>
        <p:spPr>
          <a:xfrm>
            <a:off x="4839800" y="2460500"/>
            <a:ext cx="6789701" cy="3120450"/>
          </a:xfrm>
          <a:prstGeom prst="rect">
            <a:avLst/>
          </a:prstGeom>
          <a:noFill/>
          <a:ln w="9525" cap="flat" cmpd="sng">
            <a:solidFill>
              <a:srgbClr val="173070"/>
            </a:solidFill>
            <a:prstDash val="solid"/>
            <a:round/>
            <a:headEnd type="none" w="sm" len="sm"/>
            <a:tailEnd type="none" w="sm" len="sm"/>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5"/>
          <p:cNvSpPr txBox="1">
            <a:spLocks noGrp="1"/>
          </p:cNvSpPr>
          <p:nvPr>
            <p:ph type="title"/>
          </p:nvPr>
        </p:nvSpPr>
        <p:spPr>
          <a:xfrm>
            <a:off x="569167" y="435600"/>
            <a:ext cx="10842172"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CITIZEN SCIENCE A ZAPOJENÍ DALŠÍCH AKTÉRŮ</a:t>
            </a:r>
            <a:endParaRPr b="1" dirty="0"/>
          </a:p>
        </p:txBody>
      </p:sp>
      <p:sp>
        <p:nvSpPr>
          <p:cNvPr id="526" name="Google Shape;526;p65"/>
          <p:cNvSpPr txBox="1">
            <a:spLocks noGrp="1"/>
          </p:cNvSpPr>
          <p:nvPr>
            <p:ph type="body" idx="1"/>
          </p:nvPr>
        </p:nvSpPr>
        <p:spPr>
          <a:xfrm>
            <a:off x="729725" y="1462275"/>
            <a:ext cx="10349700" cy="3742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cs-CZ" sz="2400" b="1" dirty="0"/>
              <a:t>📍 Občanská věda </a:t>
            </a:r>
            <a:r>
              <a:rPr lang="cs-CZ" sz="2400" dirty="0"/>
              <a:t>(Citizen Science) - </a:t>
            </a:r>
            <a:r>
              <a:rPr lang="cs-CZ" sz="2400" b="1" dirty="0"/>
              <a:t>zapojování</a:t>
            </a:r>
            <a:r>
              <a:rPr lang="cs-CZ" sz="2400" dirty="0"/>
              <a:t> </a:t>
            </a:r>
            <a:r>
              <a:rPr lang="cs-CZ" sz="2400" b="1" dirty="0" err="1"/>
              <a:t>dobrovoníků</a:t>
            </a:r>
            <a:r>
              <a:rPr lang="cs-CZ" sz="2400" dirty="0"/>
              <a:t> (amatérských vědců) </a:t>
            </a:r>
            <a:r>
              <a:rPr lang="cs-CZ" sz="2400" b="1" dirty="0"/>
              <a:t>z řad veřejnosti</a:t>
            </a:r>
            <a:r>
              <a:rPr lang="cs-CZ" sz="2400" dirty="0"/>
              <a:t> do různých fází vědeckého výzkumu.</a:t>
            </a:r>
            <a:endParaRPr sz="2400" dirty="0"/>
          </a:p>
          <a:p>
            <a:pPr marL="0" lvl="0" indent="0" algn="just" rtl="0">
              <a:lnSpc>
                <a:spcPct val="115000"/>
              </a:lnSpc>
              <a:spcBef>
                <a:spcPts val="1000"/>
              </a:spcBef>
              <a:spcAft>
                <a:spcPts val="0"/>
              </a:spcAft>
              <a:buSzPts val="2800"/>
              <a:buNone/>
            </a:pPr>
            <a:r>
              <a:rPr lang="cs-CZ" sz="2400" b="1" dirty="0"/>
              <a:t>📍 Zapojení dalších relevantních aktérů </a:t>
            </a:r>
            <a:r>
              <a:rPr lang="cs-CZ" sz="2400" dirty="0"/>
              <a:t>- např. veřejnosti, koncových uživatelů, akademické a průmyslové sféry, veřejných orgánů, neziskových organizace: </a:t>
            </a:r>
            <a:endParaRPr sz="2400" dirty="0"/>
          </a:p>
          <a:p>
            <a:pPr marL="457200" lvl="0" indent="-381000" algn="just" rtl="0">
              <a:lnSpc>
                <a:spcPct val="115000"/>
              </a:lnSpc>
              <a:spcBef>
                <a:spcPts val="0"/>
              </a:spcBef>
              <a:spcAft>
                <a:spcPts val="0"/>
              </a:spcAft>
              <a:buSzPts val="2400"/>
              <a:buChar char="•"/>
            </a:pPr>
            <a:r>
              <a:rPr lang="cs-CZ" sz="2400" b="1" dirty="0"/>
              <a:t>společné navrhování</a:t>
            </a:r>
            <a:r>
              <a:rPr lang="cs-CZ" sz="2400" dirty="0"/>
              <a:t> (co-design)</a:t>
            </a:r>
            <a:endParaRPr sz="2400" dirty="0"/>
          </a:p>
          <a:p>
            <a:pPr marL="457200" lvl="0" indent="-381000" algn="just" rtl="0">
              <a:lnSpc>
                <a:spcPct val="115000"/>
              </a:lnSpc>
              <a:spcBef>
                <a:spcPts val="0"/>
              </a:spcBef>
              <a:spcAft>
                <a:spcPts val="0"/>
              </a:spcAft>
              <a:buSzPts val="2400"/>
              <a:buChar char="•"/>
            </a:pPr>
            <a:r>
              <a:rPr lang="cs-CZ" sz="2400" b="1" dirty="0"/>
              <a:t>společná tvorba</a:t>
            </a:r>
            <a:r>
              <a:rPr lang="cs-CZ" sz="2400" dirty="0"/>
              <a:t> (co-</a:t>
            </a:r>
            <a:r>
              <a:rPr lang="cs-CZ" sz="2400" dirty="0" err="1"/>
              <a:t>creation</a:t>
            </a:r>
            <a:r>
              <a:rPr lang="cs-CZ" sz="2400" dirty="0"/>
              <a:t>)</a:t>
            </a:r>
            <a:endParaRPr sz="2400" dirty="0"/>
          </a:p>
          <a:p>
            <a:pPr marL="457200" lvl="0" indent="-381000" algn="just" rtl="0">
              <a:lnSpc>
                <a:spcPct val="115000"/>
              </a:lnSpc>
              <a:spcBef>
                <a:spcPts val="0"/>
              </a:spcBef>
              <a:spcAft>
                <a:spcPts val="0"/>
              </a:spcAft>
              <a:buSzPts val="2400"/>
              <a:buChar char="•"/>
            </a:pPr>
            <a:r>
              <a:rPr lang="cs-CZ" sz="2400" b="1" dirty="0"/>
              <a:t>společné hodnocení</a:t>
            </a:r>
            <a:r>
              <a:rPr lang="cs-CZ" sz="2400" dirty="0"/>
              <a:t> (co-</a:t>
            </a:r>
            <a:r>
              <a:rPr lang="cs-CZ" sz="2400" dirty="0" err="1"/>
              <a:t>assessment</a:t>
            </a:r>
            <a:r>
              <a:rPr lang="cs-CZ" sz="2400" dirty="0"/>
              <a:t>)</a:t>
            </a:r>
            <a:endParaRPr sz="2400" dirty="0"/>
          </a:p>
          <a:p>
            <a:pPr marL="0" lvl="0" indent="0" algn="just" rtl="0">
              <a:lnSpc>
                <a:spcPct val="115000"/>
              </a:lnSpc>
              <a:spcBef>
                <a:spcPts val="1000"/>
              </a:spcBef>
              <a:spcAft>
                <a:spcPts val="0"/>
              </a:spcAft>
              <a:buSzPts val="2800"/>
              <a:buNone/>
            </a:pPr>
            <a:r>
              <a:rPr lang="cs-CZ" sz="2400" dirty="0"/>
              <a:t>Tyto aktivity mohou mít různou formu, např.: </a:t>
            </a:r>
            <a:endParaRPr sz="2400" dirty="0"/>
          </a:p>
          <a:p>
            <a:pPr marL="457200" lvl="0" indent="-381000" algn="just" rtl="0">
              <a:lnSpc>
                <a:spcPct val="115000"/>
              </a:lnSpc>
              <a:spcBef>
                <a:spcPts val="0"/>
              </a:spcBef>
              <a:spcAft>
                <a:spcPts val="0"/>
              </a:spcAft>
              <a:buSzPts val="2400"/>
              <a:buChar char="•"/>
            </a:pPr>
            <a:r>
              <a:rPr lang="cs-CZ" sz="2400" dirty="0" err="1"/>
              <a:t>fokusní</a:t>
            </a:r>
            <a:r>
              <a:rPr lang="cs-CZ" sz="2400" dirty="0"/>
              <a:t> skupiny, kulaté stoly, co-</a:t>
            </a:r>
            <a:r>
              <a:rPr lang="cs-CZ" sz="2400" dirty="0" err="1"/>
              <a:t>creation</a:t>
            </a:r>
            <a:r>
              <a:rPr lang="cs-CZ" sz="2400" dirty="0"/>
              <a:t> pracovní workshopy atd.</a:t>
            </a:r>
            <a:endParaRPr sz="2400" dirty="0"/>
          </a:p>
          <a:p>
            <a:pPr marL="0" lvl="0" indent="0" algn="l" rtl="0">
              <a:lnSpc>
                <a:spcPct val="115000"/>
              </a:lnSpc>
              <a:spcBef>
                <a:spcPts val="0"/>
              </a:spcBef>
              <a:spcAft>
                <a:spcPts val="0"/>
              </a:spcAft>
              <a:buSzPts val="2800"/>
              <a:buNone/>
            </a:pPr>
            <a:endParaRPr sz="2400" dirty="0"/>
          </a:p>
          <a:p>
            <a:pPr marL="0" lvl="0" indent="0" algn="l" rtl="0">
              <a:lnSpc>
                <a:spcPct val="115000"/>
              </a:lnSpc>
              <a:spcBef>
                <a:spcPts val="0"/>
              </a:spcBef>
              <a:spcAft>
                <a:spcPts val="0"/>
              </a:spcAft>
              <a:buSzPts val="2800"/>
              <a:buNone/>
            </a:pPr>
            <a:endParaRPr sz="2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3491f11810a_2_1"/>
          <p:cNvSpPr txBox="1">
            <a:spLocks noGrp="1"/>
          </p:cNvSpPr>
          <p:nvPr>
            <p:ph type="ctrTitle"/>
          </p:nvPr>
        </p:nvSpPr>
        <p:spPr>
          <a:xfrm>
            <a:off x="832750" y="2008425"/>
            <a:ext cx="7210200" cy="1420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2060"/>
              </a:buClr>
              <a:buSzPts val="4000"/>
              <a:buFont typeface="Calibri"/>
              <a:buNone/>
            </a:pPr>
            <a:r>
              <a:rPr lang="cs-CZ"/>
              <a:t>NÁKLADY NA OTEVŘENOU VĚDU</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3491f11810a_1_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NÁKLADY NA OPEN ACCESS PUBLIKACÍ</a:t>
            </a:r>
            <a:endParaRPr b="1" dirty="0"/>
          </a:p>
        </p:txBody>
      </p:sp>
      <p:sp>
        <p:nvSpPr>
          <p:cNvPr id="537" name="Google Shape;537;g3491f11810a_1_0"/>
          <p:cNvSpPr txBox="1">
            <a:spLocks noGrp="1"/>
          </p:cNvSpPr>
          <p:nvPr>
            <p:ph type="body" idx="1"/>
          </p:nvPr>
        </p:nvSpPr>
        <p:spPr>
          <a:xfrm>
            <a:off x="831600" y="1461600"/>
            <a:ext cx="11067000" cy="4186800"/>
          </a:xfrm>
          <a:prstGeom prst="rect">
            <a:avLst/>
          </a:prstGeom>
          <a:noFill/>
          <a:ln>
            <a:noFill/>
          </a:ln>
        </p:spPr>
        <p:txBody>
          <a:bodyPr spcFirstLastPara="1" wrap="square" lIns="91425" tIns="45700" rIns="91425" bIns="45700" anchor="t" anchorCtr="0">
            <a:noAutofit/>
          </a:bodyPr>
          <a:lstStyle/>
          <a:p>
            <a:pPr marL="457200" lvl="0" indent="-381000" algn="just" rtl="0">
              <a:lnSpc>
                <a:spcPct val="115000"/>
              </a:lnSpc>
              <a:spcBef>
                <a:spcPts val="1000"/>
              </a:spcBef>
              <a:spcAft>
                <a:spcPts val="0"/>
              </a:spcAft>
              <a:buSzPts val="2400"/>
              <a:buChar char="•"/>
            </a:pPr>
            <a:r>
              <a:rPr lang="cs-CZ" sz="2400" b="1" dirty="0"/>
              <a:t>Autorské publikační poplatky</a:t>
            </a:r>
            <a:r>
              <a:rPr lang="cs-CZ" sz="2400" dirty="0"/>
              <a:t> za otevřený přístup (Open Access, OA) recenzovaných vědeckých publikací </a:t>
            </a:r>
            <a:r>
              <a:rPr lang="cs-CZ" sz="2400" b="1" dirty="0"/>
              <a:t>jsou způsobilými výdaji</a:t>
            </a:r>
            <a:r>
              <a:rPr lang="cs-CZ" sz="2400" dirty="0"/>
              <a:t>.</a:t>
            </a:r>
            <a:endParaRPr sz="2400" dirty="0"/>
          </a:p>
          <a:p>
            <a:pPr marL="914400" lvl="0" indent="-381000" algn="just" rtl="0">
              <a:lnSpc>
                <a:spcPct val="115000"/>
              </a:lnSpc>
              <a:spcBef>
                <a:spcPts val="1000"/>
              </a:spcBef>
              <a:spcAft>
                <a:spcPts val="0"/>
              </a:spcAft>
              <a:buSzPts val="2400"/>
              <a:buChar char="-"/>
            </a:pPr>
            <a:r>
              <a:rPr lang="cs-CZ" sz="2400" dirty="0"/>
              <a:t>APC (</a:t>
            </a:r>
            <a:r>
              <a:rPr lang="cs-CZ" sz="2400" dirty="0" err="1"/>
              <a:t>Article</a:t>
            </a:r>
            <a:r>
              <a:rPr lang="cs-CZ" sz="2400" dirty="0"/>
              <a:t> </a:t>
            </a:r>
            <a:r>
              <a:rPr lang="cs-CZ" sz="2400" dirty="0" err="1"/>
              <a:t>Processing</a:t>
            </a:r>
            <a:r>
              <a:rPr lang="cs-CZ" sz="2400" dirty="0"/>
              <a:t> </a:t>
            </a:r>
            <a:r>
              <a:rPr lang="cs-CZ" sz="2400" dirty="0" err="1"/>
              <a:t>Charge</a:t>
            </a:r>
            <a:r>
              <a:rPr lang="cs-CZ" sz="2400" dirty="0"/>
              <a:t>) nebo </a:t>
            </a:r>
            <a:r>
              <a:rPr lang="cs-CZ" sz="2400" dirty="0" err="1"/>
              <a:t>Book</a:t>
            </a:r>
            <a:r>
              <a:rPr lang="cs-CZ" sz="2400" dirty="0"/>
              <a:t> </a:t>
            </a:r>
            <a:r>
              <a:rPr lang="cs-CZ" sz="2400" dirty="0" err="1"/>
              <a:t>Processing</a:t>
            </a:r>
            <a:r>
              <a:rPr lang="cs-CZ" sz="2400" dirty="0"/>
              <a:t> </a:t>
            </a:r>
            <a:r>
              <a:rPr lang="cs-CZ" sz="2400" dirty="0" err="1"/>
              <a:t>Charge</a:t>
            </a:r>
            <a:r>
              <a:rPr lang="cs-CZ" sz="2400" dirty="0"/>
              <a:t> (BPC)</a:t>
            </a:r>
            <a:endParaRPr sz="2400" dirty="0"/>
          </a:p>
          <a:p>
            <a:pPr marL="914400" lvl="0" indent="-381000" algn="just" rtl="0">
              <a:lnSpc>
                <a:spcPct val="115000"/>
              </a:lnSpc>
              <a:spcBef>
                <a:spcPts val="0"/>
              </a:spcBef>
              <a:spcAft>
                <a:spcPts val="0"/>
              </a:spcAft>
              <a:buSzPts val="2400"/>
              <a:buChar char="-"/>
            </a:pPr>
            <a:r>
              <a:rPr lang="cs-CZ" sz="2400" dirty="0"/>
              <a:t>APC - poplatek za otevření 1 článku v režimu Open Access</a:t>
            </a:r>
            <a:endParaRPr sz="2400" dirty="0"/>
          </a:p>
          <a:p>
            <a:pPr marL="457200" lvl="0" indent="-457200" algn="just" rtl="0">
              <a:lnSpc>
                <a:spcPct val="115000"/>
              </a:lnSpc>
              <a:spcBef>
                <a:spcPts val="1000"/>
              </a:spcBef>
              <a:spcAft>
                <a:spcPts val="0"/>
              </a:spcAft>
              <a:buClr>
                <a:srgbClr val="173070"/>
              </a:buClr>
              <a:buSzPts val="2400"/>
              <a:buChar char="•"/>
            </a:pPr>
            <a:r>
              <a:rPr lang="cs-CZ" sz="2400" b="1" dirty="0"/>
              <a:t>TOKENY </a:t>
            </a:r>
            <a:r>
              <a:rPr lang="cs-CZ" sz="2400" dirty="0"/>
              <a:t>- možnost publikování odborné publikace v režimu OA u vybraných vydavatelů a časopisů díky tzv. transformačním smlouvám. </a:t>
            </a:r>
            <a:endParaRPr sz="2400" dirty="0"/>
          </a:p>
          <a:p>
            <a:pPr marL="914400" lvl="0" indent="-381000" algn="just" rtl="0">
              <a:lnSpc>
                <a:spcPct val="115000"/>
              </a:lnSpc>
              <a:spcBef>
                <a:spcPts val="0"/>
              </a:spcBef>
              <a:spcAft>
                <a:spcPts val="0"/>
              </a:spcAft>
              <a:buSzPts val="2400"/>
              <a:buChar char="-"/>
            </a:pPr>
            <a:r>
              <a:rPr lang="cs-CZ" sz="2400" dirty="0"/>
              <a:t>OA bez dodatečných nákladů pro “oprávněného autora”, resp. Členskou instituci</a:t>
            </a:r>
            <a:endParaRPr sz="2400" dirty="0"/>
          </a:p>
          <a:p>
            <a:pPr marL="914400" lvl="0" indent="-381000" algn="just" rtl="0">
              <a:lnSpc>
                <a:spcPct val="115000"/>
              </a:lnSpc>
              <a:spcBef>
                <a:spcPts val="0"/>
              </a:spcBef>
              <a:spcAft>
                <a:spcPts val="0"/>
              </a:spcAft>
              <a:buSzPts val="2400"/>
              <a:buChar char="-"/>
            </a:pPr>
            <a:r>
              <a:rPr lang="cs-CZ" sz="2400" b="1" dirty="0"/>
              <a:t>využití tokenů je možné a žádané!!! </a:t>
            </a:r>
            <a:endParaRPr sz="2400" b="1" dirty="0"/>
          </a:p>
          <a:p>
            <a:pPr marL="0" lvl="0" indent="0" algn="l" rtl="0">
              <a:lnSpc>
                <a:spcPct val="90000"/>
              </a:lnSpc>
              <a:spcBef>
                <a:spcPts val="1000"/>
              </a:spcBef>
              <a:spcAft>
                <a:spcPts val="0"/>
              </a:spcAft>
              <a:buSzPts val="2800"/>
              <a:buNone/>
            </a:pPr>
            <a:endParaRPr sz="2400" dirty="0"/>
          </a:p>
          <a:p>
            <a:pPr marL="1371600" lvl="0" indent="-228600" algn="l" rtl="0">
              <a:lnSpc>
                <a:spcPct val="90000"/>
              </a:lnSpc>
              <a:spcBef>
                <a:spcPts val="1000"/>
              </a:spcBef>
              <a:spcAft>
                <a:spcPts val="1000"/>
              </a:spcAft>
              <a:buSzPts val="2400"/>
              <a:buNone/>
            </a:pPr>
            <a:endParaRPr sz="2400" b="1" dirty="0">
              <a:highlight>
                <a:srgbClr val="FCE5CD"/>
              </a:highligh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491f11810a_1_5"/>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TOKENY PRO POPLATKY APC</a:t>
            </a:r>
            <a:endParaRPr b="1" dirty="0"/>
          </a:p>
        </p:txBody>
      </p:sp>
      <p:sp>
        <p:nvSpPr>
          <p:cNvPr id="543" name="Google Shape;543;g3491f11810a_1_5"/>
          <p:cNvSpPr txBox="1">
            <a:spLocks noGrp="1"/>
          </p:cNvSpPr>
          <p:nvPr>
            <p:ph type="body" idx="1"/>
          </p:nvPr>
        </p:nvSpPr>
        <p:spPr>
          <a:xfrm>
            <a:off x="688375" y="1226493"/>
            <a:ext cx="11067000" cy="49149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None/>
            </a:pPr>
            <a:r>
              <a:rPr lang="cs-CZ" sz="2400" b="1" dirty="0"/>
              <a:t>Pro oprávněnost čerpání “tokenů” musí autor splnit kritéria (</a:t>
            </a:r>
            <a:r>
              <a:rPr lang="cs-CZ" sz="2400" b="1" dirty="0" err="1"/>
              <a:t>eligibility</a:t>
            </a:r>
            <a:r>
              <a:rPr lang="cs-CZ" sz="2400" b="1" dirty="0"/>
              <a:t>): </a:t>
            </a:r>
            <a:endParaRPr sz="2400" b="1" dirty="0"/>
          </a:p>
          <a:p>
            <a:pPr marL="457200" lvl="0" indent="-381000" algn="just" rtl="0">
              <a:lnSpc>
                <a:spcPct val="115000"/>
              </a:lnSpc>
              <a:spcBef>
                <a:spcPts val="0"/>
              </a:spcBef>
              <a:spcAft>
                <a:spcPts val="0"/>
              </a:spcAft>
              <a:buSzPts val="2400"/>
              <a:buChar char="•"/>
            </a:pPr>
            <a:r>
              <a:rPr lang="cs-CZ" sz="2400" dirty="0"/>
              <a:t>Jeho instituce je součástí transformační smlouvy (sjednané </a:t>
            </a:r>
            <a:r>
              <a:rPr lang="cs-CZ" sz="2400" dirty="0" err="1"/>
              <a:t>CzechELib</a:t>
            </a:r>
            <a:r>
              <a:rPr lang="cs-CZ" sz="2400" dirty="0"/>
              <a:t>)</a:t>
            </a:r>
            <a:endParaRPr sz="2400" dirty="0"/>
          </a:p>
          <a:p>
            <a:pPr marL="457200" lvl="0" indent="-381000" algn="just" rtl="0">
              <a:lnSpc>
                <a:spcPct val="115000"/>
              </a:lnSpc>
              <a:spcBef>
                <a:spcPts val="0"/>
              </a:spcBef>
              <a:spcAft>
                <a:spcPts val="0"/>
              </a:spcAft>
              <a:buSzPts val="2400"/>
              <a:buChar char="•"/>
            </a:pPr>
            <a:r>
              <a:rPr lang="cs-CZ" sz="2400" dirty="0"/>
              <a:t>Je </a:t>
            </a:r>
            <a:r>
              <a:rPr lang="cs-CZ" sz="2400" b="1" dirty="0"/>
              <a:t>korespondenčním </a:t>
            </a:r>
            <a:r>
              <a:rPr lang="cs-CZ" sz="2400" dirty="0"/>
              <a:t>(“</a:t>
            </a:r>
            <a:r>
              <a:rPr lang="cs-CZ" sz="2400" dirty="0" err="1"/>
              <a:t>corresponding</a:t>
            </a:r>
            <a:r>
              <a:rPr lang="cs-CZ" sz="2400" dirty="0"/>
              <a:t> </a:t>
            </a:r>
            <a:r>
              <a:rPr lang="cs-CZ" sz="2400" dirty="0" err="1"/>
              <a:t>author</a:t>
            </a:r>
            <a:r>
              <a:rPr lang="cs-CZ" sz="2400" dirty="0"/>
              <a:t>”) autorem/autorkou.</a:t>
            </a:r>
            <a:endParaRPr sz="2400" dirty="0"/>
          </a:p>
          <a:p>
            <a:pPr marL="457200" lvl="0" indent="-381000" algn="just" rtl="0">
              <a:lnSpc>
                <a:spcPct val="115000"/>
              </a:lnSpc>
              <a:spcBef>
                <a:spcPts val="0"/>
              </a:spcBef>
              <a:spcAft>
                <a:spcPts val="0"/>
              </a:spcAft>
              <a:buSzPts val="2400"/>
              <a:buChar char="•"/>
            </a:pPr>
            <a:r>
              <a:rPr lang="cs-CZ" sz="2400" dirty="0"/>
              <a:t>Časopis je uveden jako způsobilý (</a:t>
            </a:r>
            <a:r>
              <a:rPr lang="cs-CZ" sz="2400" b="1" dirty="0" err="1"/>
              <a:t>eligible</a:t>
            </a:r>
            <a:r>
              <a:rPr lang="cs-CZ" sz="2400" b="1" dirty="0"/>
              <a:t> </a:t>
            </a:r>
            <a:r>
              <a:rPr lang="cs-CZ" sz="2400" b="1" dirty="0" err="1"/>
              <a:t>journal</a:t>
            </a:r>
            <a:r>
              <a:rPr lang="cs-CZ" sz="2400" dirty="0"/>
              <a:t>)</a:t>
            </a:r>
            <a:endParaRPr sz="2400" dirty="0"/>
          </a:p>
          <a:p>
            <a:pPr marL="457200" lvl="0" indent="-381000" algn="just" rtl="0">
              <a:lnSpc>
                <a:spcPct val="115000"/>
              </a:lnSpc>
              <a:spcBef>
                <a:spcPts val="0"/>
              </a:spcBef>
              <a:spcAft>
                <a:spcPts val="0"/>
              </a:spcAft>
              <a:buSzPts val="2400"/>
              <a:buChar char="•"/>
            </a:pPr>
            <a:r>
              <a:rPr lang="cs-CZ" sz="2400" dirty="0"/>
              <a:t>Typ článku a datum přijetí (</a:t>
            </a:r>
            <a:r>
              <a:rPr lang="cs-CZ" sz="2400" b="1" dirty="0" err="1"/>
              <a:t>acceptance</a:t>
            </a:r>
            <a:r>
              <a:rPr lang="cs-CZ" sz="2400" b="1" dirty="0"/>
              <a:t> </a:t>
            </a:r>
            <a:r>
              <a:rPr lang="cs-CZ" sz="2400" b="1" dirty="0" err="1"/>
              <a:t>date</a:t>
            </a:r>
            <a:r>
              <a:rPr lang="cs-CZ" sz="2400" dirty="0"/>
              <a:t>) jsou v době platnosti smlouvy</a:t>
            </a:r>
            <a:endParaRPr sz="2400" dirty="0"/>
          </a:p>
          <a:p>
            <a:pPr marL="457200" lvl="0" indent="-381000" algn="just" rtl="0">
              <a:lnSpc>
                <a:spcPct val="115000"/>
              </a:lnSpc>
              <a:spcBef>
                <a:spcPts val="0"/>
              </a:spcBef>
              <a:spcAft>
                <a:spcPts val="0"/>
              </a:spcAft>
              <a:buSzPts val="2400"/>
              <a:buChar char="•"/>
            </a:pPr>
            <a:r>
              <a:rPr lang="cs-CZ" sz="2400" dirty="0"/>
              <a:t>U smluv s omezeným čerpáním: ověřit jestli má instituce stále dostatek "tokenů" pro daného vydavatele</a:t>
            </a:r>
            <a:endParaRPr sz="2400" dirty="0"/>
          </a:p>
          <a:p>
            <a:pPr marL="0" lvl="0" indent="0" algn="just" rtl="0">
              <a:lnSpc>
                <a:spcPct val="115000"/>
              </a:lnSpc>
              <a:spcBef>
                <a:spcPts val="0"/>
              </a:spcBef>
              <a:spcAft>
                <a:spcPts val="0"/>
              </a:spcAft>
              <a:buSzPts val="2800"/>
              <a:buNone/>
            </a:pPr>
            <a:endParaRPr sz="2400" dirty="0"/>
          </a:p>
          <a:p>
            <a:pPr marL="0" lvl="0" indent="0" algn="just" rtl="0">
              <a:lnSpc>
                <a:spcPct val="115000"/>
              </a:lnSpc>
              <a:spcBef>
                <a:spcPts val="0"/>
              </a:spcBef>
              <a:spcAft>
                <a:spcPts val="0"/>
              </a:spcAft>
              <a:buSzPts val="2800"/>
              <a:buNone/>
            </a:pPr>
            <a:r>
              <a:rPr lang="cs-CZ" sz="2400" dirty="0"/>
              <a:t>Pokud splní, může publikovat bezplatně v režimu OA </a:t>
            </a:r>
            <a:endParaRPr sz="2400" dirty="0"/>
          </a:p>
          <a:p>
            <a:pPr marL="457200" lvl="0" indent="0" algn="just" rtl="0">
              <a:lnSpc>
                <a:spcPct val="115000"/>
              </a:lnSpc>
              <a:spcBef>
                <a:spcPts val="0"/>
              </a:spcBef>
              <a:spcAft>
                <a:spcPts val="0"/>
              </a:spcAft>
              <a:buSzPts val="2800"/>
              <a:buNone/>
            </a:pPr>
            <a:r>
              <a:rPr lang="cs-CZ" sz="2400" dirty="0"/>
              <a:t>= dostane “token” v hodnotě 2 000 - 4 000 EUR</a:t>
            </a:r>
            <a:endParaRPr sz="2000" dirty="0"/>
          </a:p>
        </p:txBody>
      </p:sp>
      <p:sp>
        <p:nvSpPr>
          <p:cNvPr id="544" name="Google Shape;544;g3491f11810a_1_5"/>
          <p:cNvSpPr txBox="1"/>
          <p:nvPr/>
        </p:nvSpPr>
        <p:spPr>
          <a:xfrm>
            <a:off x="688375" y="5631507"/>
            <a:ext cx="1022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0" i="0" u="none" strike="noStrike" cap="none">
                <a:solidFill>
                  <a:schemeClr val="dk1"/>
                </a:solidFill>
                <a:latin typeface="Calibri"/>
                <a:ea typeface="Calibri"/>
                <a:cs typeface="Calibri"/>
                <a:sym typeface="Calibri"/>
              </a:rPr>
              <a:t>Zdroj: </a:t>
            </a:r>
            <a:r>
              <a:rPr lang="cs-CZ"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Open Science ve výzvách OP JAK </a:t>
            </a:r>
            <a:r>
              <a:rPr lang="cs-CZ" sz="1800" b="0" i="0" u="none" strike="noStrike" cap="none">
                <a:solidFill>
                  <a:schemeClr val="dk1"/>
                </a:solidFill>
                <a:latin typeface="Calibri"/>
                <a:ea typeface="Calibri"/>
                <a:cs typeface="Calibri"/>
                <a:sym typeface="Calibri"/>
              </a:rPr>
              <a:t>(CC BY)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3491f11810a_1_11"/>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TOKENY PRO POPLATKY APC</a:t>
            </a:r>
            <a:endParaRPr b="1" dirty="0"/>
          </a:p>
        </p:txBody>
      </p:sp>
      <p:sp>
        <p:nvSpPr>
          <p:cNvPr id="550" name="Google Shape;550;g3491f11810a_1_11"/>
          <p:cNvSpPr txBox="1">
            <a:spLocks noGrp="1"/>
          </p:cNvSpPr>
          <p:nvPr>
            <p:ph type="body" idx="1"/>
          </p:nvPr>
        </p:nvSpPr>
        <p:spPr>
          <a:xfrm>
            <a:off x="714500" y="1248032"/>
            <a:ext cx="11067000" cy="51285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SzPts val="2800"/>
              <a:buNone/>
            </a:pPr>
            <a:r>
              <a:rPr lang="cs-CZ" sz="2400" b="1"/>
              <a:t>Na koho se mohou výzkumníci obrátit? </a:t>
            </a:r>
            <a:endParaRPr sz="2400" b="1"/>
          </a:p>
          <a:p>
            <a:pPr marL="457200" lvl="0" indent="-381000" algn="just" rtl="0">
              <a:lnSpc>
                <a:spcPct val="115000"/>
              </a:lnSpc>
              <a:spcBef>
                <a:spcPts val="0"/>
              </a:spcBef>
              <a:spcAft>
                <a:spcPts val="0"/>
              </a:spcAft>
              <a:buSzPts val="2400"/>
              <a:buChar char="•"/>
            </a:pPr>
            <a:r>
              <a:rPr lang="cs-CZ" sz="2400"/>
              <a:t>institucionální podporu (knihovny nebo OS manažeři/OA administrátoři)</a:t>
            </a:r>
            <a:endParaRPr sz="2400"/>
          </a:p>
          <a:p>
            <a:pPr marL="457200" lvl="0" indent="-381000" algn="just" rtl="0">
              <a:lnSpc>
                <a:spcPct val="115000"/>
              </a:lnSpc>
              <a:spcBef>
                <a:spcPts val="0"/>
              </a:spcBef>
              <a:spcAft>
                <a:spcPts val="0"/>
              </a:spcAft>
              <a:buSzPts val="2400"/>
              <a:buChar char="•"/>
            </a:pPr>
            <a:r>
              <a:rPr lang="cs-CZ" sz="2400"/>
              <a:t>požádat o více informací </a:t>
            </a:r>
            <a:r>
              <a:rPr lang="cs-CZ" sz="2400" u="sng">
                <a:solidFill>
                  <a:schemeClr val="hlink"/>
                </a:solidFill>
                <a:hlinkClick r:id="rId3"/>
              </a:rPr>
              <a:t>openaccess@czechelib.cz</a:t>
            </a:r>
            <a:r>
              <a:rPr lang="cs-CZ" sz="2400"/>
              <a:t> I </a:t>
            </a:r>
            <a:r>
              <a:rPr lang="cs-CZ" sz="2400" u="sng">
                <a:solidFill>
                  <a:schemeClr val="hlink"/>
                </a:solidFill>
                <a:hlinkClick r:id="rId4"/>
              </a:rPr>
              <a:t>Instrukce pro autory</a:t>
            </a:r>
            <a:endParaRPr sz="2400"/>
          </a:p>
        </p:txBody>
      </p:sp>
      <p:pic>
        <p:nvPicPr>
          <p:cNvPr id="551" name="Google Shape;551;g3491f11810a_1_11"/>
          <p:cNvPicPr preferRelativeResize="0"/>
          <p:nvPr/>
        </p:nvPicPr>
        <p:blipFill rotWithShape="1">
          <a:blip r:embed="rId5">
            <a:alphaModFix/>
          </a:blip>
          <a:srcRect/>
          <a:stretch/>
        </p:blipFill>
        <p:spPr>
          <a:xfrm>
            <a:off x="2481150" y="2827044"/>
            <a:ext cx="6658202" cy="2782924"/>
          </a:xfrm>
          <a:prstGeom prst="rect">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3491f11810a_2_351"/>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NÁKLADY NA SPRÁVU VÝZKUMNÝCH DAT</a:t>
            </a:r>
            <a:endParaRPr b="1" dirty="0"/>
          </a:p>
        </p:txBody>
      </p:sp>
      <p:sp>
        <p:nvSpPr>
          <p:cNvPr id="557" name="Google Shape;557;g3491f11810a_2_351"/>
          <p:cNvSpPr txBox="1">
            <a:spLocks noGrp="1"/>
          </p:cNvSpPr>
          <p:nvPr>
            <p:ph type="body" idx="1"/>
          </p:nvPr>
        </p:nvSpPr>
        <p:spPr>
          <a:xfrm>
            <a:off x="688375" y="1354199"/>
            <a:ext cx="11067000" cy="4037400"/>
          </a:xfrm>
          <a:prstGeom prst="rect">
            <a:avLst/>
          </a:prstGeom>
          <a:noFill/>
          <a:ln>
            <a:noFill/>
          </a:ln>
        </p:spPr>
        <p:txBody>
          <a:bodyPr spcFirstLastPara="1" wrap="square" lIns="91425" tIns="45700" rIns="91425" bIns="45700" anchor="t" anchorCtr="0">
            <a:noAutofit/>
          </a:bodyPr>
          <a:lstStyle/>
          <a:p>
            <a:pPr marL="457200" lvl="0" indent="-381000" algn="just" rtl="0">
              <a:lnSpc>
                <a:spcPct val="115000"/>
              </a:lnSpc>
              <a:spcBef>
                <a:spcPts val="0"/>
              </a:spcBef>
              <a:spcAft>
                <a:spcPts val="0"/>
              </a:spcAft>
              <a:buSzPts val="2400"/>
              <a:buChar char="•"/>
            </a:pPr>
            <a:r>
              <a:rPr lang="cs-CZ" sz="2400" dirty="0"/>
              <a:t>Náklady spojené např. s procesováním a ukládáním dat, </a:t>
            </a:r>
            <a:r>
              <a:rPr lang="cs-CZ" sz="2400" dirty="0">
                <a:solidFill>
                  <a:srgbClr val="173070"/>
                </a:solidFill>
                <a:latin typeface="Calibri"/>
                <a:ea typeface="Calibri"/>
                <a:cs typeface="Calibri"/>
                <a:sym typeface="Calibri"/>
              </a:rPr>
              <a:t>anonymizace dat jsou způsobilým výdajem. </a:t>
            </a:r>
            <a:endParaRPr sz="2400" dirty="0"/>
          </a:p>
          <a:p>
            <a:pPr marL="457200" lvl="0" indent="-381000" algn="just" rtl="0">
              <a:lnSpc>
                <a:spcPct val="115000"/>
              </a:lnSpc>
              <a:spcBef>
                <a:spcPts val="0"/>
              </a:spcBef>
              <a:spcAft>
                <a:spcPts val="0"/>
              </a:spcAft>
              <a:buSzPts val="2400"/>
              <a:buChar char="•"/>
            </a:pPr>
            <a:r>
              <a:rPr lang="cs-CZ" sz="2400" dirty="0"/>
              <a:t>Dále bylo možné v projektu v rámci odborného týmu zřídit pozici odborníka na správu dat (data </a:t>
            </a:r>
            <a:r>
              <a:rPr lang="cs-CZ" sz="2400" dirty="0" err="1"/>
              <a:t>stewarda</a:t>
            </a:r>
            <a:r>
              <a:rPr lang="cs-CZ" sz="2400" dirty="0"/>
              <a:t>) nebo obdobnou odbornou pozici, která se bude zabývat koordinací/správou výzkumných dat. </a:t>
            </a:r>
            <a:endParaRPr sz="20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491f11810a_2_26"/>
          <p:cNvSpPr txBox="1">
            <a:spLocks noGrp="1"/>
          </p:cNvSpPr>
          <p:nvPr>
            <p:ph type="ctrTitle"/>
          </p:nvPr>
        </p:nvSpPr>
        <p:spPr>
          <a:xfrm>
            <a:off x="832750" y="2008425"/>
            <a:ext cx="7210200" cy="1420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2060"/>
              </a:buClr>
              <a:buSzPts val="4000"/>
              <a:buFont typeface="Calibri"/>
              <a:buNone/>
            </a:pPr>
            <a:r>
              <a:rPr lang="cs-CZ"/>
              <a:t>VYKAZOVÁNÍ POSTUPŮ OTEVŘENÉ VĚDY</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3491f11810a_2_30"/>
          <p:cNvSpPr txBox="1">
            <a:spLocks noGrp="1"/>
          </p:cNvSpPr>
          <p:nvPr>
            <p:ph type="title"/>
          </p:nvPr>
        </p:nvSpPr>
        <p:spPr>
          <a:xfrm>
            <a:off x="681750" y="417332"/>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POSTUPŮ OTEVŘENÉ VĚDY</a:t>
            </a:r>
            <a:endParaRPr b="1" dirty="0"/>
          </a:p>
        </p:txBody>
      </p:sp>
      <p:sp>
        <p:nvSpPr>
          <p:cNvPr id="568" name="Google Shape;568;g3491f11810a_2_30"/>
          <p:cNvSpPr txBox="1">
            <a:spLocks noGrp="1"/>
          </p:cNvSpPr>
          <p:nvPr>
            <p:ph type="body" idx="1"/>
          </p:nvPr>
        </p:nvSpPr>
        <p:spPr>
          <a:xfrm>
            <a:off x="688450" y="1448575"/>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SzPts val="2800"/>
              <a:buNone/>
            </a:pPr>
            <a:r>
              <a:rPr lang="cs-CZ" sz="2400" b="1" dirty="0"/>
              <a:t>Vykazování postupů otevřené vědy ve zprávách o realizaci</a:t>
            </a:r>
            <a:endParaRPr sz="2400" b="1" dirty="0"/>
          </a:p>
          <a:p>
            <a:pPr marL="457200" lvl="0" indent="-381000" algn="just" rtl="0">
              <a:lnSpc>
                <a:spcPct val="115000"/>
              </a:lnSpc>
              <a:spcBef>
                <a:spcPts val="1000"/>
              </a:spcBef>
              <a:spcAft>
                <a:spcPts val="0"/>
              </a:spcAft>
              <a:buSzPts val="2400"/>
              <a:buChar char="•"/>
            </a:pPr>
            <a:r>
              <a:rPr lang="cs-CZ" sz="2400" dirty="0"/>
              <a:t>Indikátorová soupiska</a:t>
            </a:r>
            <a:endParaRPr sz="2400" dirty="0"/>
          </a:p>
          <a:p>
            <a:pPr marL="457200" lvl="0" indent="-381000" algn="just" rtl="0">
              <a:lnSpc>
                <a:spcPct val="115000"/>
              </a:lnSpc>
              <a:spcBef>
                <a:spcPts val="0"/>
              </a:spcBef>
              <a:spcAft>
                <a:spcPts val="0"/>
              </a:spcAft>
              <a:buSzPts val="2400"/>
              <a:buChar char="•"/>
            </a:pPr>
            <a:r>
              <a:rPr lang="cs-CZ" sz="2400" dirty="0"/>
              <a:t>Příloha </a:t>
            </a:r>
            <a:r>
              <a:rPr lang="cs-CZ" sz="2400" dirty="0" err="1"/>
              <a:t>ZoR</a:t>
            </a:r>
            <a:endParaRPr sz="2400" dirty="0"/>
          </a:p>
          <a:p>
            <a:pPr marL="457200" lvl="0" indent="-381000" algn="just" rtl="0">
              <a:lnSpc>
                <a:spcPct val="115000"/>
              </a:lnSpc>
              <a:spcBef>
                <a:spcPts val="0"/>
              </a:spcBef>
              <a:spcAft>
                <a:spcPts val="0"/>
              </a:spcAft>
              <a:buSzPts val="2400"/>
              <a:buChar char="•"/>
            </a:pPr>
            <a:r>
              <a:rPr lang="cs-CZ" sz="2400" dirty="0"/>
              <a:t>DMP</a:t>
            </a:r>
            <a:endParaRPr dirty="0"/>
          </a:p>
          <a:p>
            <a:pPr marL="457200" lvl="0" indent="-228600" algn="just" rtl="0">
              <a:lnSpc>
                <a:spcPct val="115000"/>
              </a:lnSpc>
              <a:spcBef>
                <a:spcPts val="0"/>
              </a:spcBef>
              <a:spcAft>
                <a:spcPts val="0"/>
              </a:spcAft>
              <a:buSzPts val="2400"/>
              <a:buNone/>
            </a:pPr>
            <a:endParaRPr sz="2400" dirty="0"/>
          </a:p>
          <a:p>
            <a:pPr marL="0" lvl="0" indent="0" algn="just" rtl="0">
              <a:lnSpc>
                <a:spcPct val="115000"/>
              </a:lnSpc>
              <a:spcBef>
                <a:spcPts val="1000"/>
              </a:spcBef>
              <a:spcAft>
                <a:spcPts val="0"/>
              </a:spcAft>
              <a:buSzPts val="2800"/>
              <a:buNone/>
            </a:pPr>
            <a:endParaRPr sz="2400" b="1" dirty="0">
              <a:highlight>
                <a:srgbClr val="FFF2CC"/>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6E7B80-4485-A9C5-3215-55333D72B3D9}"/>
              </a:ext>
            </a:extLst>
          </p:cNvPr>
          <p:cNvSpPr>
            <a:spLocks noGrp="1"/>
          </p:cNvSpPr>
          <p:nvPr>
            <p:ph type="ctrTitle"/>
          </p:nvPr>
        </p:nvSpPr>
        <p:spPr>
          <a:xfrm>
            <a:off x="832756" y="132779"/>
            <a:ext cx="10564586" cy="918707"/>
          </a:xfrm>
        </p:spPr>
        <p:txBody>
          <a:bodyPr/>
          <a:lstStyle/>
          <a:p>
            <a:r>
              <a:rPr lang="cs-CZ" b="1" dirty="0"/>
              <a:t>Porušení rozpočtové kázně </a:t>
            </a:r>
          </a:p>
        </p:txBody>
      </p:sp>
      <p:sp>
        <p:nvSpPr>
          <p:cNvPr id="3" name="Podnadpis 2">
            <a:extLst>
              <a:ext uri="{FF2B5EF4-FFF2-40B4-BE49-F238E27FC236}">
                <a16:creationId xmlns:a16="http://schemas.microsoft.com/office/drawing/2014/main" id="{1753255B-C4F7-8338-0A79-4C082156366A}"/>
              </a:ext>
            </a:extLst>
          </p:cNvPr>
          <p:cNvSpPr>
            <a:spLocks noGrp="1"/>
          </p:cNvSpPr>
          <p:nvPr>
            <p:ph type="subTitle" idx="1"/>
          </p:nvPr>
        </p:nvSpPr>
        <p:spPr>
          <a:xfrm>
            <a:off x="644980" y="1051486"/>
            <a:ext cx="11185072" cy="5029200"/>
          </a:xfrm>
        </p:spPr>
        <p:txBody>
          <a:bodyPr/>
          <a:lstStyle/>
          <a:p>
            <a:pPr marL="342900" indent="-342900">
              <a:buFont typeface="Arial" panose="020B0604020202020204" pitchFamily="34" charset="0"/>
              <a:buChar char="•"/>
            </a:pPr>
            <a:r>
              <a:rPr lang="cs-CZ" sz="2000" dirty="0"/>
              <a:t>Konkrétní celkový výčet viz Část IV </a:t>
            </a:r>
            <a:r>
              <a:rPr lang="cs-CZ" sz="2000" dirty="0" err="1"/>
              <a:t>RoPD</a:t>
            </a:r>
            <a:r>
              <a:rPr lang="cs-CZ" sz="2000" dirty="0"/>
              <a:t> (v souladu s dalšími ustanoveními </a:t>
            </a:r>
            <a:r>
              <a:rPr lang="cs-CZ" sz="2000" dirty="0" err="1"/>
              <a:t>RoPD</a:t>
            </a:r>
            <a:r>
              <a:rPr lang="cs-CZ" sz="2000" dirty="0"/>
              <a:t>)</a:t>
            </a:r>
          </a:p>
          <a:p>
            <a:pPr marL="342900" indent="-342900">
              <a:buFont typeface="Arial" panose="020B0604020202020204" pitchFamily="34" charset="0"/>
              <a:buChar char="•"/>
            </a:pPr>
            <a:r>
              <a:rPr lang="cs-CZ" sz="2000" dirty="0"/>
              <a:t>Nárokované </a:t>
            </a:r>
            <a:r>
              <a:rPr lang="cs-CZ" sz="2000" b="1" dirty="0"/>
              <a:t>nezpůsobilé výdaje </a:t>
            </a:r>
            <a:r>
              <a:rPr lang="cs-CZ" sz="2000" dirty="0"/>
              <a:t>či</a:t>
            </a:r>
            <a:r>
              <a:rPr lang="cs-CZ" sz="2000" b="1" dirty="0"/>
              <a:t> porušení </a:t>
            </a:r>
            <a:r>
              <a:rPr lang="cs-CZ" sz="2000" b="1" dirty="0" err="1"/>
              <a:t>PpZKVZ</a:t>
            </a:r>
            <a:r>
              <a:rPr lang="cs-CZ" sz="2000" b="1" dirty="0"/>
              <a:t> </a:t>
            </a:r>
          </a:p>
          <a:p>
            <a:pPr marL="342900" indent="-342900">
              <a:buFont typeface="Arial" panose="020B0604020202020204" pitchFamily="34" charset="0"/>
              <a:buChar char="•"/>
            </a:pPr>
            <a:r>
              <a:rPr lang="cs-CZ" sz="2000" b="1" dirty="0"/>
              <a:t>Neplnění finančních milníků </a:t>
            </a:r>
            <a:r>
              <a:rPr lang="cs-CZ" sz="2000" dirty="0"/>
              <a:t> (0,05 % z dotace za každý nesplněný FM)</a:t>
            </a:r>
          </a:p>
          <a:p>
            <a:pPr marL="342900" indent="-342900">
              <a:buFont typeface="Arial" panose="020B0604020202020204" pitchFamily="34" charset="0"/>
              <a:buChar char="•"/>
            </a:pPr>
            <a:r>
              <a:rPr lang="cs-CZ" sz="2000" b="1" dirty="0"/>
              <a:t>Porušení stanovených povinností </a:t>
            </a:r>
            <a:r>
              <a:rPr lang="cs-CZ" sz="2000" dirty="0"/>
              <a:t>(10 000 Kč za každé porušení) </a:t>
            </a:r>
          </a:p>
          <a:p>
            <a:pPr marL="342900" indent="-342900">
              <a:buFont typeface="Arial" panose="020B0604020202020204" pitchFamily="34" charset="0"/>
              <a:buChar char="•"/>
            </a:pPr>
            <a:r>
              <a:rPr lang="cs-CZ" sz="2000" b="1" dirty="0"/>
              <a:t>Nenaplnění cílových hodnot indikátorů </a:t>
            </a:r>
            <a:r>
              <a:rPr lang="cs-CZ" sz="2000" dirty="0"/>
              <a:t>projektu </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endParaRPr lang="cs-CZ" sz="2000" dirty="0"/>
          </a:p>
          <a:p>
            <a:endParaRPr lang="cs-CZ" sz="2000" dirty="0"/>
          </a:p>
          <a:p>
            <a:pPr marL="342900" indent="-342900">
              <a:spcBef>
                <a:spcPts val="1200"/>
              </a:spcBef>
              <a:buFont typeface="Arial" panose="020B0604020202020204" pitchFamily="34" charset="0"/>
              <a:buChar char="•"/>
            </a:pPr>
            <a:endParaRPr lang="cs-CZ" sz="500" b="1" dirty="0"/>
          </a:p>
          <a:p>
            <a:pPr marL="342900" indent="-342900">
              <a:spcBef>
                <a:spcPts val="1200"/>
              </a:spcBef>
              <a:buFont typeface="Arial" panose="020B0604020202020204" pitchFamily="34" charset="0"/>
              <a:buChar char="•"/>
            </a:pPr>
            <a:r>
              <a:rPr lang="cs-CZ" sz="2000" b="1" dirty="0"/>
              <a:t>Neplnění</a:t>
            </a:r>
            <a:r>
              <a:rPr lang="cs-CZ" sz="2000" dirty="0"/>
              <a:t> pravidel </a:t>
            </a:r>
            <a:r>
              <a:rPr lang="cs-CZ" sz="2000" b="1" dirty="0"/>
              <a:t>publicity </a:t>
            </a:r>
            <a:r>
              <a:rPr lang="cs-CZ" sz="2000" dirty="0"/>
              <a:t>(0,01 až 1 % z dotace dle typu pochybení) </a:t>
            </a:r>
          </a:p>
          <a:p>
            <a:pPr marL="342900" indent="-342900">
              <a:buFont typeface="Arial" panose="020B0604020202020204" pitchFamily="34" charset="0"/>
              <a:buChar char="•"/>
            </a:pPr>
            <a:endParaRPr lang="cs-CZ" sz="2000" dirty="0"/>
          </a:p>
          <a:p>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b="1" dirty="0"/>
          </a:p>
          <a:p>
            <a:pPr marL="342900" indent="-342900">
              <a:buFont typeface="Arial" panose="020B0604020202020204" pitchFamily="34" charset="0"/>
              <a:buChar char="•"/>
            </a:pPr>
            <a:endParaRPr lang="cs-CZ" b="1" dirty="0"/>
          </a:p>
          <a:p>
            <a:pPr marL="342900" indent="-342900">
              <a:buFont typeface="Arial" panose="020B0604020202020204" pitchFamily="34" charset="0"/>
              <a:buChar char="•"/>
            </a:pPr>
            <a:endParaRPr lang="cs-CZ" dirty="0"/>
          </a:p>
        </p:txBody>
      </p:sp>
      <p:pic>
        <p:nvPicPr>
          <p:cNvPr id="6" name="Obrázek 5">
            <a:extLst>
              <a:ext uri="{FF2B5EF4-FFF2-40B4-BE49-F238E27FC236}">
                <a16:creationId xmlns:a16="http://schemas.microsoft.com/office/drawing/2014/main" id="{E4F82A02-D88F-43BD-7DF0-9146AF599CB6}"/>
              </a:ext>
            </a:extLst>
          </p:cNvPr>
          <p:cNvPicPr>
            <a:picLocks noChangeAspect="1"/>
          </p:cNvPicPr>
          <p:nvPr/>
        </p:nvPicPr>
        <p:blipFill>
          <a:blip r:embed="rId3"/>
          <a:stretch>
            <a:fillRect/>
          </a:stretch>
        </p:blipFill>
        <p:spPr>
          <a:xfrm>
            <a:off x="919844" y="2995360"/>
            <a:ext cx="6539594" cy="2115098"/>
          </a:xfrm>
          <a:prstGeom prst="rect">
            <a:avLst/>
          </a:prstGeom>
        </p:spPr>
      </p:pic>
    </p:spTree>
    <p:extLst>
      <p:ext uri="{BB962C8B-B14F-4D97-AF65-F5344CB8AC3E}">
        <p14:creationId xmlns:p14="http://schemas.microsoft.com/office/powerpoint/2010/main" val="18133233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494e63e5a4_0_52"/>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V INDIKÁTOROVÉ SOUPISCE</a:t>
            </a:r>
            <a:endParaRPr b="1" dirty="0"/>
          </a:p>
        </p:txBody>
      </p:sp>
      <p:pic>
        <p:nvPicPr>
          <p:cNvPr id="574" name="Google Shape;574;g3494e63e5a4_0_52" descr="Obsah obrázku text, snímek obrazovky, Paralelní, číslo&#10;&#10;Obsah vygenerovaný umělou inteligencí může být nesprávný."/>
          <p:cNvPicPr preferRelativeResize="0"/>
          <p:nvPr/>
        </p:nvPicPr>
        <p:blipFill rotWithShape="1">
          <a:blip r:embed="rId3">
            <a:alphaModFix/>
          </a:blip>
          <a:srcRect b="44696"/>
          <a:stretch/>
        </p:blipFill>
        <p:spPr>
          <a:xfrm>
            <a:off x="662875" y="1307325"/>
            <a:ext cx="10176774" cy="4243350"/>
          </a:xfrm>
          <a:prstGeom prst="rect">
            <a:avLst/>
          </a:prstGeom>
          <a:noFill/>
          <a:ln w="9525" cap="flat" cmpd="sng">
            <a:solidFill>
              <a:srgbClr val="173070"/>
            </a:solidFill>
            <a:prstDash val="solid"/>
            <a:round/>
            <a:headEnd type="none" w="sm" len="sm"/>
            <a:tailEnd type="none" w="sm" len="sm"/>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3491f11810a_2_35"/>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RECENZOVANÝCH PUBLIKACÍ </a:t>
            </a:r>
            <a:endParaRPr b="1" dirty="0"/>
          </a:p>
        </p:txBody>
      </p:sp>
      <p:sp>
        <p:nvSpPr>
          <p:cNvPr id="580" name="Google Shape;580;g3491f11810a_2_35"/>
          <p:cNvSpPr txBox="1">
            <a:spLocks noGrp="1"/>
          </p:cNvSpPr>
          <p:nvPr>
            <p:ph type="body" idx="1"/>
          </p:nvPr>
        </p:nvSpPr>
        <p:spPr>
          <a:xfrm>
            <a:off x="688450" y="1448575"/>
            <a:ext cx="11067000" cy="4186800"/>
          </a:xfrm>
          <a:prstGeom prst="rect">
            <a:avLst/>
          </a:prstGeom>
          <a:noFill/>
          <a:ln>
            <a:noFill/>
          </a:ln>
        </p:spPr>
        <p:txBody>
          <a:bodyPr spcFirstLastPara="1" wrap="square" lIns="91425" tIns="45700" rIns="91425" bIns="45700" anchor="t" anchorCtr="0">
            <a:noAutofit/>
          </a:bodyPr>
          <a:lstStyle/>
          <a:p>
            <a:pPr marL="457200" lvl="0" indent="-457200" algn="just" rtl="0">
              <a:lnSpc>
                <a:spcPct val="115000"/>
              </a:lnSpc>
              <a:spcBef>
                <a:spcPts val="1000"/>
              </a:spcBef>
              <a:spcAft>
                <a:spcPts val="0"/>
              </a:spcAft>
              <a:buSzPts val="2400"/>
              <a:buChar char="•"/>
            </a:pPr>
            <a:r>
              <a:rPr lang="cs-CZ" sz="2400" b="1"/>
              <a:t>Sloupec R</a:t>
            </a:r>
            <a:r>
              <a:rPr lang="cs-CZ"/>
              <a:t>: </a:t>
            </a:r>
            <a:r>
              <a:rPr lang="cs-CZ" sz="2400" b="1"/>
              <a:t>perzistentní identifikátor</a:t>
            </a:r>
            <a:r>
              <a:rPr lang="cs-CZ" sz="2400"/>
              <a:t> </a:t>
            </a:r>
            <a:r>
              <a:rPr lang="cs-CZ" sz="2400" b="1">
                <a:solidFill>
                  <a:srgbClr val="FF0000"/>
                </a:solidFill>
              </a:rPr>
              <a:t>DOI zveřejněné publikace u vydavatele</a:t>
            </a:r>
            <a:endParaRPr b="1">
              <a:solidFill>
                <a:srgbClr val="FF0000"/>
              </a:solidFill>
            </a:endParaRPr>
          </a:p>
          <a:p>
            <a:pPr marL="914400" lvl="0" indent="-381000" algn="just" rtl="0">
              <a:lnSpc>
                <a:spcPct val="115000"/>
              </a:lnSpc>
              <a:spcBef>
                <a:spcPts val="0"/>
              </a:spcBef>
              <a:spcAft>
                <a:spcPts val="0"/>
              </a:spcAft>
              <a:buSzPts val="2400"/>
              <a:buChar char="-"/>
            </a:pPr>
            <a:r>
              <a:rPr lang="cs-CZ" sz="2400"/>
              <a:t>musí být vždy v URL formátu jako funkční aktivní (proklikávací) odkaz</a:t>
            </a:r>
            <a:endParaRPr sz="2400"/>
          </a:p>
          <a:p>
            <a:pPr marL="914400" lvl="0" indent="0" algn="just" rtl="0">
              <a:lnSpc>
                <a:spcPct val="115000"/>
              </a:lnSpc>
              <a:spcBef>
                <a:spcPts val="0"/>
              </a:spcBef>
              <a:spcAft>
                <a:spcPts val="0"/>
              </a:spcAft>
              <a:buSzPts val="2800"/>
              <a:buNone/>
            </a:pPr>
            <a:r>
              <a:rPr lang="cs-CZ" sz="2400"/>
              <a:t>Např.: </a:t>
            </a:r>
            <a:r>
              <a:rPr lang="cs-CZ" sz="2400" u="sng">
                <a:solidFill>
                  <a:schemeClr val="hlink"/>
                </a:solidFill>
                <a:hlinkClick r:id="rId3"/>
              </a:rPr>
              <a:t>https://doi.org/10.17645/mac.v10i4.5736</a:t>
            </a:r>
            <a:endParaRPr sz="2400"/>
          </a:p>
          <a:p>
            <a:pPr marL="457200" lvl="0" indent="-457200" algn="just" rtl="0">
              <a:lnSpc>
                <a:spcPct val="115000"/>
              </a:lnSpc>
              <a:spcBef>
                <a:spcPts val="1000"/>
              </a:spcBef>
              <a:spcAft>
                <a:spcPts val="0"/>
              </a:spcAft>
              <a:buClr>
                <a:srgbClr val="173070"/>
              </a:buClr>
              <a:buSzPts val="2400"/>
              <a:buChar char="•"/>
            </a:pPr>
            <a:r>
              <a:rPr lang="cs-CZ" sz="2400" b="1"/>
              <a:t>Sloupec S</a:t>
            </a:r>
            <a:r>
              <a:rPr lang="cs-CZ"/>
              <a:t>:</a:t>
            </a:r>
            <a:r>
              <a:rPr lang="cs-CZ" sz="2400"/>
              <a:t> </a:t>
            </a:r>
            <a:r>
              <a:rPr lang="cs-CZ" sz="2400" b="1">
                <a:solidFill>
                  <a:srgbClr val="FF0000"/>
                </a:solidFill>
              </a:rPr>
              <a:t>trvalý odkaz URL místa uložení publikace v repozitáři</a:t>
            </a:r>
            <a:r>
              <a:rPr lang="cs-CZ" sz="2400">
                <a:solidFill>
                  <a:srgbClr val="FF0000"/>
                </a:solidFill>
              </a:rPr>
              <a:t> </a:t>
            </a:r>
            <a:endParaRPr sz="2400">
              <a:solidFill>
                <a:srgbClr val="FF0000"/>
              </a:solidFill>
            </a:endParaRPr>
          </a:p>
          <a:p>
            <a:pPr marL="914400" lvl="0" indent="-381000" algn="l" rtl="0">
              <a:lnSpc>
                <a:spcPct val="115000"/>
              </a:lnSpc>
              <a:spcBef>
                <a:spcPts val="0"/>
              </a:spcBef>
              <a:spcAft>
                <a:spcPts val="0"/>
              </a:spcAft>
              <a:buSzPts val="2400"/>
              <a:buChar char="-"/>
            </a:pPr>
            <a:r>
              <a:rPr lang="cs-CZ" sz="2400"/>
              <a:t>trvalý odkaz (nejčastěji Handle) uvedený v metadatovém záznamu repozitáře</a:t>
            </a:r>
            <a:endParaRPr/>
          </a:p>
          <a:p>
            <a:pPr marL="914400" lvl="0" indent="-381000" algn="l" rtl="0">
              <a:lnSpc>
                <a:spcPct val="115000"/>
              </a:lnSpc>
              <a:spcBef>
                <a:spcPts val="0"/>
              </a:spcBef>
              <a:spcAft>
                <a:spcPts val="0"/>
              </a:spcAft>
              <a:buSzPts val="2400"/>
              <a:buChar char="-"/>
            </a:pPr>
            <a:r>
              <a:rPr lang="cs-CZ" sz="2400"/>
              <a:t>musí být vždy v URL formátu jako funkční aktivní (proklikávací) odkaz</a:t>
            </a:r>
            <a:endParaRPr sz="2400"/>
          </a:p>
          <a:p>
            <a:pPr marL="457200" lvl="0" indent="457200" algn="l" rtl="0">
              <a:lnSpc>
                <a:spcPct val="115000"/>
              </a:lnSpc>
              <a:spcBef>
                <a:spcPts val="0"/>
              </a:spcBef>
              <a:spcAft>
                <a:spcPts val="0"/>
              </a:spcAft>
              <a:buSzPts val="2800"/>
              <a:buNone/>
            </a:pPr>
            <a:r>
              <a:rPr lang="cs-CZ" sz="2400"/>
              <a:t>Např. (ASEP): </a:t>
            </a:r>
            <a:r>
              <a:rPr lang="cs-CZ" sz="2400" u="sng">
                <a:solidFill>
                  <a:schemeClr val="hlink"/>
                </a:solidFill>
                <a:hlinkClick r:id="rId4"/>
              </a:rPr>
              <a:t>https://hdl.handle.net/11104/0335201</a:t>
            </a:r>
            <a:endParaRPr/>
          </a:p>
          <a:p>
            <a:pPr marL="457200" lvl="0" indent="457200" algn="l" rtl="0">
              <a:lnSpc>
                <a:spcPct val="115000"/>
              </a:lnSpc>
              <a:spcBef>
                <a:spcPts val="0"/>
              </a:spcBef>
              <a:spcAft>
                <a:spcPts val="0"/>
              </a:spcAft>
              <a:buSzPts val="2800"/>
              <a:buNone/>
            </a:pPr>
            <a:r>
              <a:rPr lang="cs-CZ" sz="2400"/>
              <a:t>Např. (IS MUNI): </a:t>
            </a:r>
            <a:r>
              <a:rPr lang="cs-CZ" sz="2400" u="sng">
                <a:solidFill>
                  <a:schemeClr val="hlink"/>
                </a:solidFill>
                <a:hlinkClick r:id="rId5"/>
              </a:rPr>
              <a:t>https://is.muni.cz/publication/2416277</a:t>
            </a:r>
            <a:endParaRPr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491f11810a_2_4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RECENZOVANÝCH PUBLIKACÍ </a:t>
            </a:r>
            <a:endParaRPr b="1" dirty="0"/>
          </a:p>
        </p:txBody>
      </p:sp>
      <p:sp>
        <p:nvSpPr>
          <p:cNvPr id="586" name="Google Shape;586;g3491f11810a_2_40"/>
          <p:cNvSpPr txBox="1">
            <a:spLocks noGrp="1"/>
          </p:cNvSpPr>
          <p:nvPr>
            <p:ph type="body" idx="1"/>
          </p:nvPr>
        </p:nvSpPr>
        <p:spPr>
          <a:xfrm>
            <a:off x="688450" y="1448575"/>
            <a:ext cx="11067000" cy="4186800"/>
          </a:xfrm>
          <a:prstGeom prst="rect">
            <a:avLst/>
          </a:prstGeom>
          <a:noFill/>
          <a:ln>
            <a:noFill/>
          </a:ln>
        </p:spPr>
        <p:txBody>
          <a:bodyPr spcFirstLastPara="1" wrap="square" lIns="91425" tIns="45700" rIns="91425" bIns="45700" anchor="t" anchorCtr="0">
            <a:noAutofit/>
          </a:bodyPr>
          <a:lstStyle/>
          <a:p>
            <a:pPr marL="457200" lvl="0" indent="-381000" algn="just" rtl="0">
              <a:lnSpc>
                <a:spcPct val="115000"/>
              </a:lnSpc>
              <a:spcBef>
                <a:spcPts val="1000"/>
              </a:spcBef>
              <a:spcAft>
                <a:spcPts val="0"/>
              </a:spcAft>
              <a:buSzPts val="2400"/>
              <a:buChar char="•"/>
            </a:pPr>
            <a:r>
              <a:rPr lang="cs-CZ" sz="2400" b="1" dirty="0"/>
              <a:t>Sloupec T: </a:t>
            </a:r>
            <a:r>
              <a:rPr lang="cs-CZ" sz="2400" b="1" dirty="0">
                <a:solidFill>
                  <a:srgbClr val="FF0000"/>
                </a:solidFill>
              </a:rPr>
              <a:t>Typ licence</a:t>
            </a:r>
            <a:r>
              <a:rPr lang="cs-CZ" sz="2400" b="1" dirty="0"/>
              <a:t> pod kterou je publikace dostupná</a:t>
            </a:r>
            <a:endParaRPr sz="2400" b="1" dirty="0"/>
          </a:p>
          <a:p>
            <a:pPr marL="0" lvl="0" indent="0" algn="just" rtl="0">
              <a:lnSpc>
                <a:spcPct val="115000"/>
              </a:lnSpc>
              <a:spcBef>
                <a:spcPts val="0"/>
              </a:spcBef>
              <a:spcAft>
                <a:spcPts val="0"/>
              </a:spcAft>
              <a:buSzPts val="2800"/>
              <a:buNone/>
            </a:pPr>
            <a:r>
              <a:rPr lang="cs-CZ" sz="2400" dirty="0"/>
              <a:t>výběr příslušné licence z rolovacího menu (např. CC BY) </a:t>
            </a:r>
            <a:endParaRPr sz="2400" dirty="0"/>
          </a:p>
          <a:p>
            <a:pPr marL="0" lvl="0" indent="0" algn="just" rtl="0">
              <a:lnSpc>
                <a:spcPct val="115000"/>
              </a:lnSpc>
              <a:spcBef>
                <a:spcPts val="0"/>
              </a:spcBef>
              <a:spcAft>
                <a:spcPts val="0"/>
              </a:spcAft>
              <a:buSzPts val="2800"/>
              <a:buNone/>
            </a:pPr>
            <a:endParaRPr sz="2400" b="1" dirty="0"/>
          </a:p>
          <a:p>
            <a:pPr marL="0" lvl="0" indent="0" algn="just" rtl="0">
              <a:lnSpc>
                <a:spcPct val="115000"/>
              </a:lnSpc>
              <a:spcBef>
                <a:spcPts val="0"/>
              </a:spcBef>
              <a:spcAft>
                <a:spcPts val="0"/>
              </a:spcAft>
              <a:buSzPts val="2800"/>
              <a:buNone/>
            </a:pPr>
            <a:r>
              <a:rPr lang="cs-CZ" sz="2400" b="1" i="0" u="none" strike="noStrike" cap="none" dirty="0">
                <a:solidFill>
                  <a:srgbClr val="002060"/>
                </a:solidFill>
                <a:latin typeface="Calibri"/>
                <a:ea typeface="Calibri"/>
                <a:cs typeface="Calibri"/>
                <a:sym typeface="Calibri"/>
              </a:rPr>
              <a:t>🔎 POZOR</a:t>
            </a:r>
            <a:r>
              <a:rPr lang="cs-CZ" sz="2400" dirty="0"/>
              <a:t>: </a:t>
            </a:r>
            <a:r>
              <a:rPr lang="cs-CZ" sz="2400" dirty="0">
                <a:solidFill>
                  <a:srgbClr val="0000FF"/>
                </a:solidFill>
              </a:rPr>
              <a:t>Pokud vydavatel neumožňuje licenci CC BY, lze ve výjimečných případech uznat restriktivnější licenci. Tuto skutečnost je nutné prokázat. I přesto je příjemce povinen zachovat si dostatečná majetková práva</a:t>
            </a:r>
            <a:r>
              <a:rPr lang="cs-CZ" sz="2400" dirty="0"/>
              <a:t>.</a:t>
            </a:r>
            <a:endParaRPr sz="2400" dirty="0"/>
          </a:p>
          <a:p>
            <a:pPr marL="0" lvl="0" indent="0" algn="l" rtl="0">
              <a:lnSpc>
                <a:spcPct val="115000"/>
              </a:lnSpc>
              <a:spcBef>
                <a:spcPts val="0"/>
              </a:spcBef>
              <a:spcAft>
                <a:spcPts val="0"/>
              </a:spcAft>
              <a:buSzPts val="2800"/>
              <a:buNone/>
            </a:pPr>
            <a:endParaRPr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3491f11810a_2_45"/>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PRAKTICKÉ PŘÍKLADY</a:t>
            </a:r>
            <a:endParaRPr b="1" dirty="0"/>
          </a:p>
        </p:txBody>
      </p:sp>
      <p:pic>
        <p:nvPicPr>
          <p:cNvPr id="592" name="Google Shape;592;g3491f11810a_2_45"/>
          <p:cNvPicPr preferRelativeResize="0"/>
          <p:nvPr/>
        </p:nvPicPr>
        <p:blipFill rotWithShape="1">
          <a:blip r:embed="rId3">
            <a:alphaModFix/>
          </a:blip>
          <a:srcRect/>
          <a:stretch/>
        </p:blipFill>
        <p:spPr>
          <a:xfrm>
            <a:off x="768950" y="2455927"/>
            <a:ext cx="11067002" cy="3100071"/>
          </a:xfrm>
          <a:prstGeom prst="rect">
            <a:avLst/>
          </a:prstGeom>
          <a:noFill/>
          <a:ln>
            <a:noFill/>
          </a:ln>
        </p:spPr>
      </p:pic>
      <p:sp>
        <p:nvSpPr>
          <p:cNvPr id="593" name="Google Shape;593;g3491f11810a_2_45"/>
          <p:cNvSpPr txBox="1">
            <a:spLocks noGrp="1"/>
          </p:cNvSpPr>
          <p:nvPr>
            <p:ph type="body" idx="1"/>
          </p:nvPr>
        </p:nvSpPr>
        <p:spPr>
          <a:xfrm>
            <a:off x="688450" y="1448575"/>
            <a:ext cx="11067000" cy="418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SzPts val="2800"/>
              <a:buNone/>
            </a:pPr>
            <a:r>
              <a:rPr lang="cs-CZ" sz="2400" b="1" dirty="0"/>
              <a:t>Vykazování recenzovaných publikací v soupisce (sloupec R): </a:t>
            </a:r>
            <a:r>
              <a:rPr lang="cs-CZ" sz="2400" dirty="0"/>
              <a:t>Perzistentní identifikátor DOI přidělený vydavatelem publikace</a:t>
            </a:r>
            <a:endParaRPr dirty="0"/>
          </a:p>
        </p:txBody>
      </p:sp>
      <p:sp>
        <p:nvSpPr>
          <p:cNvPr id="594" name="Google Shape;594;g3491f11810a_2_45"/>
          <p:cNvSpPr txBox="1"/>
          <p:nvPr/>
        </p:nvSpPr>
        <p:spPr>
          <a:xfrm>
            <a:off x="768950" y="5574344"/>
            <a:ext cx="1022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0" i="0" u="none" strike="noStrike" cap="none">
                <a:solidFill>
                  <a:schemeClr val="dk1"/>
                </a:solidFill>
                <a:latin typeface="Calibri"/>
                <a:ea typeface="Calibri"/>
                <a:cs typeface="Calibri"/>
                <a:sym typeface="Calibri"/>
              </a:rPr>
              <a:t>Zdroj: </a:t>
            </a:r>
            <a:r>
              <a:rPr lang="cs-CZ"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Open Science ve výzvách OP JAK </a:t>
            </a:r>
            <a:r>
              <a:rPr lang="cs-CZ" sz="1800" b="0" i="0" u="none" strike="noStrike" cap="none">
                <a:solidFill>
                  <a:schemeClr val="dk1"/>
                </a:solidFill>
                <a:latin typeface="Calibri"/>
                <a:ea typeface="Calibri"/>
                <a:cs typeface="Calibri"/>
                <a:sym typeface="Calibri"/>
              </a:rPr>
              <a:t>(CC BY)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3491f11810a_2_52"/>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PRAKTICKÉ PŘÍKLADY</a:t>
            </a:r>
            <a:endParaRPr b="1" dirty="0"/>
          </a:p>
        </p:txBody>
      </p:sp>
      <p:sp>
        <p:nvSpPr>
          <p:cNvPr id="600" name="Google Shape;600;g3491f11810a_2_52"/>
          <p:cNvSpPr txBox="1">
            <a:spLocks noGrp="1"/>
          </p:cNvSpPr>
          <p:nvPr>
            <p:ph type="body" idx="1"/>
          </p:nvPr>
        </p:nvSpPr>
        <p:spPr>
          <a:xfrm>
            <a:off x="688450" y="1448575"/>
            <a:ext cx="4484400" cy="418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SzPts val="2800"/>
              <a:buNone/>
            </a:pPr>
            <a:r>
              <a:rPr lang="cs-CZ" sz="2400" b="1" dirty="0"/>
              <a:t>Vykazování recenzovaných publikací v soupisce (sloupec S): </a:t>
            </a:r>
            <a:r>
              <a:rPr lang="cs-CZ" sz="2400" dirty="0"/>
              <a:t>Trvalý odkaz uvedený </a:t>
            </a:r>
            <a:br>
              <a:rPr lang="cs-CZ" sz="2400" dirty="0"/>
            </a:br>
            <a:r>
              <a:rPr lang="cs-CZ" sz="2400" dirty="0"/>
              <a:t>v metadatovém záznamu </a:t>
            </a:r>
            <a:r>
              <a:rPr lang="cs-CZ" sz="2400" dirty="0" err="1"/>
              <a:t>repozitáře</a:t>
            </a:r>
            <a:endParaRPr dirty="0"/>
          </a:p>
        </p:txBody>
      </p:sp>
      <p:pic>
        <p:nvPicPr>
          <p:cNvPr id="601" name="Google Shape;601;g3491f11810a_2_52"/>
          <p:cNvPicPr preferRelativeResize="0"/>
          <p:nvPr/>
        </p:nvPicPr>
        <p:blipFill rotWithShape="1">
          <a:blip r:embed="rId3">
            <a:alphaModFix/>
          </a:blip>
          <a:srcRect/>
          <a:stretch/>
        </p:blipFill>
        <p:spPr>
          <a:xfrm>
            <a:off x="5435508" y="0"/>
            <a:ext cx="6756483" cy="6858000"/>
          </a:xfrm>
          <a:prstGeom prst="rect">
            <a:avLst/>
          </a:prstGeom>
          <a:noFill/>
          <a:ln>
            <a:noFill/>
          </a:ln>
        </p:spPr>
      </p:pic>
      <p:sp>
        <p:nvSpPr>
          <p:cNvPr id="602" name="Google Shape;602;g3491f11810a_2_52"/>
          <p:cNvSpPr txBox="1"/>
          <p:nvPr/>
        </p:nvSpPr>
        <p:spPr>
          <a:xfrm>
            <a:off x="569167" y="5224759"/>
            <a:ext cx="1022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0" i="0" u="none" strike="noStrike" cap="none">
                <a:solidFill>
                  <a:schemeClr val="dk1"/>
                </a:solidFill>
                <a:latin typeface="Calibri"/>
                <a:ea typeface="Calibri"/>
                <a:cs typeface="Calibri"/>
                <a:sym typeface="Calibri"/>
              </a:rPr>
              <a:t>Zdroj: </a:t>
            </a:r>
            <a:r>
              <a:rPr lang="cs-CZ"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Open Science ve výzvách OP JAK </a:t>
            </a:r>
            <a:r>
              <a:rPr lang="cs-CZ" sz="1800" b="0" i="0" u="none" strike="noStrike" cap="none">
                <a:solidFill>
                  <a:schemeClr val="dk1"/>
                </a:solidFill>
                <a:latin typeface="Calibri"/>
                <a:ea typeface="Calibri"/>
                <a:cs typeface="Calibri"/>
                <a:sym typeface="Calibri"/>
              </a:rPr>
              <a:t>(CC BY)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491f11810a_2_59"/>
          <p:cNvSpPr txBox="1">
            <a:spLocks noGrp="1"/>
          </p:cNvSpPr>
          <p:nvPr>
            <p:ph type="body" idx="1"/>
          </p:nvPr>
        </p:nvSpPr>
        <p:spPr>
          <a:xfrm>
            <a:off x="831600" y="1461600"/>
            <a:ext cx="11067000" cy="41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173070"/>
              </a:buClr>
              <a:buSzPts val="1800"/>
              <a:buNone/>
            </a:pPr>
            <a:r>
              <a:rPr lang="cs-CZ" sz="1800" b="1"/>
              <a:t>	</a:t>
            </a:r>
            <a:endParaRPr/>
          </a:p>
          <a:p>
            <a:pPr marL="457200" lvl="0" indent="-279400" algn="l" rtl="0">
              <a:lnSpc>
                <a:spcPct val="90000"/>
              </a:lnSpc>
              <a:spcBef>
                <a:spcPts val="1000"/>
              </a:spcBef>
              <a:spcAft>
                <a:spcPts val="0"/>
              </a:spcAft>
              <a:buClr>
                <a:srgbClr val="173070"/>
              </a:buClr>
              <a:buSzPts val="2800"/>
              <a:buFont typeface="Arial"/>
              <a:buNone/>
            </a:pPr>
            <a:endParaRPr/>
          </a:p>
        </p:txBody>
      </p:sp>
      <p:pic>
        <p:nvPicPr>
          <p:cNvPr id="608" name="Google Shape;608;g3491f11810a_2_59"/>
          <p:cNvPicPr preferRelativeResize="0"/>
          <p:nvPr/>
        </p:nvPicPr>
        <p:blipFill rotWithShape="1">
          <a:blip r:embed="rId3">
            <a:alphaModFix/>
          </a:blip>
          <a:srcRect/>
          <a:stretch/>
        </p:blipFill>
        <p:spPr>
          <a:xfrm>
            <a:off x="0" y="125016"/>
            <a:ext cx="12192000" cy="6607969"/>
          </a:xfrm>
          <a:prstGeom prst="rect">
            <a:avLst/>
          </a:prstGeom>
          <a:noFill/>
          <a:ln>
            <a:noFill/>
          </a:ln>
        </p:spPr>
      </p:pic>
      <p:sp>
        <p:nvSpPr>
          <p:cNvPr id="609" name="Google Shape;609;g3491f11810a_2_59"/>
          <p:cNvSpPr/>
          <p:nvPr/>
        </p:nvSpPr>
        <p:spPr>
          <a:xfrm>
            <a:off x="3217700" y="5417150"/>
            <a:ext cx="3339900" cy="529500"/>
          </a:xfrm>
          <a:prstGeom prst="rect">
            <a:avLst/>
          </a:prstGeom>
          <a:noFill/>
          <a:ln w="76200" cap="flat" cmpd="sng">
            <a:solidFill>
              <a:srgbClr val="CE373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3494e63e5a4_0_99"/>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VÝZKUMNÝCH DAT</a:t>
            </a:r>
            <a:endParaRPr b="1" dirty="0"/>
          </a:p>
        </p:txBody>
      </p:sp>
      <p:sp>
        <p:nvSpPr>
          <p:cNvPr id="615" name="Google Shape;615;g3494e63e5a4_0_99"/>
          <p:cNvSpPr txBox="1">
            <a:spLocks noGrp="1"/>
          </p:cNvSpPr>
          <p:nvPr>
            <p:ph type="body" idx="1"/>
          </p:nvPr>
        </p:nvSpPr>
        <p:spPr>
          <a:xfrm>
            <a:off x="688450" y="1448575"/>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Clr>
                <a:srgbClr val="173070"/>
              </a:buClr>
              <a:buSzPts val="2400"/>
              <a:buNone/>
            </a:pPr>
            <a:r>
              <a:rPr lang="cs-CZ" sz="2400" dirty="0"/>
              <a:t>Soupiska, list Data:</a:t>
            </a:r>
            <a:endParaRPr dirty="0"/>
          </a:p>
          <a:p>
            <a:pPr marL="457200" lvl="0" indent="-457200" algn="just" rtl="0">
              <a:lnSpc>
                <a:spcPct val="115000"/>
              </a:lnSpc>
              <a:spcBef>
                <a:spcPts val="1000"/>
              </a:spcBef>
              <a:spcAft>
                <a:spcPts val="0"/>
              </a:spcAft>
              <a:buClr>
                <a:srgbClr val="173070"/>
              </a:buClr>
              <a:buSzPts val="2400"/>
              <a:buChar char="•"/>
            </a:pPr>
            <a:r>
              <a:rPr lang="cs-CZ" sz="2400" b="1" dirty="0"/>
              <a:t>Sloupec C</a:t>
            </a:r>
            <a:r>
              <a:rPr lang="cs-CZ" sz="2400" dirty="0"/>
              <a:t>: </a:t>
            </a:r>
            <a:r>
              <a:rPr lang="cs-CZ" sz="2400" b="1" dirty="0">
                <a:solidFill>
                  <a:srgbClr val="FF0000"/>
                </a:solidFill>
              </a:rPr>
              <a:t>identifikátor DOI</a:t>
            </a:r>
            <a:r>
              <a:rPr lang="cs-CZ" sz="2400" dirty="0"/>
              <a:t> (případně jiný identifikátor nebo trvalá URL adresa) </a:t>
            </a:r>
            <a:r>
              <a:rPr lang="cs-CZ" sz="2400" b="1" dirty="0">
                <a:solidFill>
                  <a:srgbClr val="FF0000"/>
                </a:solidFill>
              </a:rPr>
              <a:t>místa uložení v </a:t>
            </a:r>
            <a:r>
              <a:rPr lang="cs-CZ" sz="2400" b="1" dirty="0" err="1">
                <a:solidFill>
                  <a:srgbClr val="FF0000"/>
                </a:solidFill>
              </a:rPr>
              <a:t>repozitáři</a:t>
            </a:r>
            <a:endParaRPr sz="2400" b="1" dirty="0">
              <a:solidFill>
                <a:srgbClr val="FF0000"/>
              </a:solidFill>
              <a:highlight>
                <a:srgbClr val="FFFF00"/>
              </a:highlight>
            </a:endParaRPr>
          </a:p>
          <a:p>
            <a:pPr marL="914400" lvl="0" indent="-381000" algn="just" rtl="0">
              <a:lnSpc>
                <a:spcPct val="115000"/>
              </a:lnSpc>
              <a:spcBef>
                <a:spcPts val="0"/>
              </a:spcBef>
              <a:spcAft>
                <a:spcPts val="0"/>
              </a:spcAft>
              <a:buSzPts val="2400"/>
              <a:buChar char="-"/>
            </a:pPr>
            <a:r>
              <a:rPr lang="cs-CZ" sz="2400" dirty="0"/>
              <a:t>musí být vždy v URL formátu jako funkční aktivní (</a:t>
            </a:r>
            <a:r>
              <a:rPr lang="cs-CZ" sz="2400" dirty="0" err="1"/>
              <a:t>proklikávací</a:t>
            </a:r>
            <a:r>
              <a:rPr lang="cs-CZ" sz="2400" dirty="0"/>
              <a:t>) odkaz</a:t>
            </a:r>
            <a:endParaRPr sz="2400" dirty="0"/>
          </a:p>
          <a:p>
            <a:pPr marL="914400" lvl="0" indent="0" algn="just" rtl="0">
              <a:lnSpc>
                <a:spcPct val="115000"/>
              </a:lnSpc>
              <a:spcBef>
                <a:spcPts val="0"/>
              </a:spcBef>
              <a:spcAft>
                <a:spcPts val="0"/>
              </a:spcAft>
              <a:buSzPts val="2800"/>
              <a:buNone/>
            </a:pPr>
            <a:r>
              <a:rPr lang="cs-CZ" sz="2400" dirty="0"/>
              <a:t>Např.: </a:t>
            </a:r>
            <a:r>
              <a:rPr lang="cs-CZ" sz="2400" u="sng" dirty="0">
                <a:solidFill>
                  <a:schemeClr val="hlink"/>
                </a:solidFill>
                <a:hlinkClick r:id="rId3"/>
              </a:rPr>
              <a:t>https://doi.org/10.17645/mac.v10i4.5736</a:t>
            </a:r>
            <a:endParaRPr sz="2400" dirty="0"/>
          </a:p>
          <a:p>
            <a:pPr marL="0" lvl="0" indent="0" algn="just" rtl="0">
              <a:lnSpc>
                <a:spcPct val="115000"/>
              </a:lnSpc>
              <a:spcBef>
                <a:spcPts val="1000"/>
              </a:spcBef>
              <a:spcAft>
                <a:spcPts val="0"/>
              </a:spcAft>
              <a:buSzPts val="2800"/>
              <a:buNone/>
            </a:pPr>
            <a:endParaRPr sz="2400" b="1" dirty="0"/>
          </a:p>
          <a:p>
            <a:pPr marL="0" lvl="0" indent="0" algn="just" rtl="0">
              <a:lnSpc>
                <a:spcPct val="115000"/>
              </a:lnSpc>
              <a:spcBef>
                <a:spcPts val="1000"/>
              </a:spcBef>
              <a:spcAft>
                <a:spcPts val="0"/>
              </a:spcAft>
              <a:buSzPts val="2800"/>
              <a:buNone/>
            </a:pPr>
            <a:r>
              <a:rPr lang="cs-CZ" sz="2400" b="1" dirty="0"/>
              <a:t>Součástí Plánů správy dat bude přehled vyprodukovaných data setů s informaci </a:t>
            </a:r>
            <a:br>
              <a:rPr lang="cs-CZ" sz="2400" b="1" dirty="0"/>
            </a:br>
            <a:r>
              <a:rPr lang="cs-CZ" sz="2400" b="1" dirty="0"/>
              <a:t>o místě uložení/zveřejnění – </a:t>
            </a:r>
            <a:r>
              <a:rPr lang="cs-CZ" sz="2400" b="1" dirty="0" err="1"/>
              <a:t>repozitář</a:t>
            </a:r>
            <a:r>
              <a:rPr lang="cs-CZ" sz="2400" b="1" dirty="0"/>
              <a:t> a licenční podmínky.</a:t>
            </a:r>
            <a:endParaRPr sz="2400" b="1"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3491f11810a_2_104"/>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PRAKTICKÉ PŘÍKLADY</a:t>
            </a:r>
            <a:endParaRPr b="1" dirty="0"/>
          </a:p>
        </p:txBody>
      </p:sp>
      <p:sp>
        <p:nvSpPr>
          <p:cNvPr id="622" name="Google Shape;622;g3491f11810a_2_104"/>
          <p:cNvSpPr txBox="1">
            <a:spLocks noGrp="1"/>
          </p:cNvSpPr>
          <p:nvPr>
            <p:ph type="body" idx="1"/>
          </p:nvPr>
        </p:nvSpPr>
        <p:spPr>
          <a:xfrm>
            <a:off x="569175" y="1335600"/>
            <a:ext cx="11067000" cy="343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3070"/>
              </a:buClr>
              <a:buSzPts val="2400"/>
              <a:buNone/>
            </a:pPr>
            <a:endParaRPr sz="2400" b="1">
              <a:latin typeface="Calibri"/>
              <a:ea typeface="Calibri"/>
              <a:cs typeface="Calibri"/>
              <a:sym typeface="Calibri"/>
            </a:endParaRPr>
          </a:p>
          <a:p>
            <a:pPr marL="0" lvl="0" indent="0" algn="l" rtl="0">
              <a:lnSpc>
                <a:spcPct val="90000"/>
              </a:lnSpc>
              <a:spcBef>
                <a:spcPts val="1000"/>
              </a:spcBef>
              <a:spcAft>
                <a:spcPts val="0"/>
              </a:spcAft>
              <a:buClr>
                <a:srgbClr val="173070"/>
              </a:buClr>
              <a:buSzPts val="2300"/>
              <a:buNone/>
            </a:pPr>
            <a:r>
              <a:rPr lang="cs-CZ" sz="2300" b="1"/>
              <a:t>Příklad správného URL formátu DOI pro data</a:t>
            </a:r>
            <a:r>
              <a:rPr lang="cs-CZ" sz="2300"/>
              <a:t>: </a:t>
            </a:r>
            <a:r>
              <a:rPr lang="cs-CZ" sz="2300" b="0" i="0" u="sng">
                <a:solidFill>
                  <a:srgbClr val="1660A0"/>
                </a:solidFill>
                <a:hlinkClick r:id="rId3">
                  <a:extLst>
                    <a:ext uri="{A12FA001-AC4F-418D-AE19-62706E023703}">
                      <ahyp:hlinkClr xmlns:ahyp="http://schemas.microsoft.com/office/drawing/2018/hyperlinkcolor" val="tx"/>
                    </a:ext>
                  </a:extLst>
                </a:hlinkClick>
              </a:rPr>
              <a:t>https://doi.org/10.5281/zenodo.10497424</a:t>
            </a:r>
            <a:r>
              <a:rPr lang="cs-CZ" sz="2300"/>
              <a:t>  </a:t>
            </a:r>
            <a:endParaRPr sz="2300"/>
          </a:p>
        </p:txBody>
      </p:sp>
      <p:pic>
        <p:nvPicPr>
          <p:cNvPr id="623" name="Google Shape;623;g3491f11810a_2_104" descr="Obsah obrázku text, Písmo, snímek obrazovky&#10;&#10;Popis byl vytvořen automaticky"/>
          <p:cNvPicPr preferRelativeResize="0"/>
          <p:nvPr/>
        </p:nvPicPr>
        <p:blipFill rotWithShape="1">
          <a:blip r:embed="rId4">
            <a:alphaModFix/>
          </a:blip>
          <a:srcRect/>
          <a:stretch/>
        </p:blipFill>
        <p:spPr>
          <a:xfrm>
            <a:off x="723010" y="2518051"/>
            <a:ext cx="10745984" cy="2622142"/>
          </a:xfrm>
          <a:prstGeom prst="rect">
            <a:avLst/>
          </a:prstGeom>
          <a:noFill/>
          <a:ln w="9525" cap="flat" cmpd="sng">
            <a:solidFill>
              <a:srgbClr val="173070"/>
            </a:solidFill>
            <a:prstDash val="solid"/>
            <a:round/>
            <a:headEnd type="none" w="sm" len="sm"/>
            <a:tailEnd type="none" w="sm" len="sm"/>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7"/>
          <p:cNvSpPr txBox="1">
            <a:spLocks noGrp="1"/>
          </p:cNvSpPr>
          <p:nvPr>
            <p:ph type="ctrTitle"/>
          </p:nvPr>
        </p:nvSpPr>
        <p:spPr>
          <a:xfrm>
            <a:off x="832757" y="436563"/>
            <a:ext cx="10564586"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PRAKTICKÉ UKÁZKY V INDIKÁTOROVÉ SOUPISCE</a:t>
            </a:r>
            <a:endParaRPr b="1" dirty="0"/>
          </a:p>
        </p:txBody>
      </p:sp>
      <p:pic>
        <p:nvPicPr>
          <p:cNvPr id="629" name="Google Shape;629;p57"/>
          <p:cNvPicPr preferRelativeResize="0"/>
          <p:nvPr/>
        </p:nvPicPr>
        <p:blipFill rotWithShape="1">
          <a:blip r:embed="rId3">
            <a:alphaModFix/>
          </a:blip>
          <a:srcRect/>
          <a:stretch/>
        </p:blipFill>
        <p:spPr>
          <a:xfrm>
            <a:off x="1701492" y="1485899"/>
            <a:ext cx="8789016" cy="4082143"/>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3494e63e5a4_0_108"/>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VČASNÉHO SDÍLENÍ VÝSLEDKŮ </a:t>
            </a:r>
            <a:endParaRPr b="1" dirty="0"/>
          </a:p>
        </p:txBody>
      </p:sp>
      <p:sp>
        <p:nvSpPr>
          <p:cNvPr id="635" name="Google Shape;635;g3494e63e5a4_0_108"/>
          <p:cNvSpPr txBox="1">
            <a:spLocks noGrp="1"/>
          </p:cNvSpPr>
          <p:nvPr>
            <p:ph type="body" idx="1"/>
          </p:nvPr>
        </p:nvSpPr>
        <p:spPr>
          <a:xfrm>
            <a:off x="688450" y="1448575"/>
            <a:ext cx="11067000" cy="4186800"/>
          </a:xfrm>
          <a:prstGeom prst="rect">
            <a:avLst/>
          </a:prstGeom>
          <a:noFill/>
          <a:ln>
            <a:noFill/>
          </a:ln>
        </p:spPr>
        <p:txBody>
          <a:bodyPr spcFirstLastPara="1" wrap="square" lIns="91425" tIns="45700" rIns="91425" bIns="45700" anchor="t" anchorCtr="0">
            <a:noAutofit/>
          </a:bodyPr>
          <a:lstStyle/>
          <a:p>
            <a:pPr marL="76200" lvl="0" indent="0" algn="just" rtl="0">
              <a:lnSpc>
                <a:spcPct val="115000"/>
              </a:lnSpc>
              <a:spcBef>
                <a:spcPts val="0"/>
              </a:spcBef>
              <a:spcAft>
                <a:spcPts val="0"/>
              </a:spcAft>
              <a:buSzPts val="2400"/>
              <a:buNone/>
            </a:pPr>
            <a:r>
              <a:rPr lang="cs-CZ" sz="2400" dirty="0"/>
              <a:t>Soupiska, list Publikace:</a:t>
            </a:r>
            <a:endParaRPr sz="2400" b="1" dirty="0"/>
          </a:p>
          <a:p>
            <a:pPr marL="457200" lvl="0" indent="-381000" algn="just" rtl="0">
              <a:lnSpc>
                <a:spcPct val="115000"/>
              </a:lnSpc>
              <a:spcBef>
                <a:spcPts val="1000"/>
              </a:spcBef>
              <a:spcAft>
                <a:spcPts val="0"/>
              </a:spcAft>
              <a:buSzPts val="2400"/>
              <a:buChar char="•"/>
            </a:pPr>
            <a:r>
              <a:rPr lang="cs-CZ" sz="2400" b="1" dirty="0"/>
              <a:t>Sloupec U: </a:t>
            </a:r>
            <a:r>
              <a:rPr lang="cs-CZ" sz="2400" dirty="0"/>
              <a:t>výběr z rolovacího menu (předběžné registrace, registrovaných zpráv, publikování preprintů)</a:t>
            </a:r>
            <a:endParaRPr sz="2400" dirty="0"/>
          </a:p>
          <a:p>
            <a:pPr marL="457200" lvl="0" indent="-381000" algn="just" rtl="0">
              <a:lnSpc>
                <a:spcPct val="115000"/>
              </a:lnSpc>
              <a:spcBef>
                <a:spcPts val="1000"/>
              </a:spcBef>
              <a:spcAft>
                <a:spcPts val="0"/>
              </a:spcAft>
              <a:buSzPts val="2400"/>
              <a:buChar char="•"/>
            </a:pPr>
            <a:r>
              <a:rPr lang="cs-CZ" sz="2400" b="1" dirty="0"/>
              <a:t>Sloupec V: </a:t>
            </a:r>
            <a:r>
              <a:rPr lang="cs-CZ" sz="2400" dirty="0"/>
              <a:t>perzistentní identifikátor DOI, funkční </a:t>
            </a:r>
            <a:r>
              <a:rPr lang="cs-CZ" sz="2400" dirty="0" err="1"/>
              <a:t>proklikávací</a:t>
            </a:r>
            <a:r>
              <a:rPr lang="cs-CZ" sz="2400" dirty="0"/>
              <a:t> odkaz (vždy v</a:t>
            </a:r>
            <a:r>
              <a:rPr lang="cs-CZ" sz="2400" b="1" dirty="0"/>
              <a:t> URL formátu:</a:t>
            </a:r>
            <a:r>
              <a:rPr lang="cs-CZ" sz="2400" dirty="0"/>
              <a:t> </a:t>
            </a:r>
            <a:r>
              <a:rPr lang="cs-CZ" sz="2400" u="sng" dirty="0">
                <a:solidFill>
                  <a:srgbClr val="0000FF"/>
                </a:solidFill>
                <a:hlinkClick r:id="rId3">
                  <a:extLst>
                    <a:ext uri="{A12FA001-AC4F-418D-AE19-62706E023703}">
                      <ahyp:hlinkClr xmlns:ahyp="http://schemas.microsoft.com/office/drawing/2018/hyperlinkcolor" val="tx"/>
                    </a:ext>
                  </a:extLst>
                </a:hlinkClick>
              </a:rPr>
              <a:t>https://arxiv.org/</a:t>
            </a:r>
            <a:r>
              <a:rPr lang="cs-CZ" sz="2400" u="sng" dirty="0" err="1">
                <a:solidFill>
                  <a:srgbClr val="0000FF"/>
                </a:solidFill>
                <a:hlinkClick r:id="rId3">
                  <a:extLst>
                    <a:ext uri="{A12FA001-AC4F-418D-AE19-62706E023703}">
                      <ahyp:hlinkClr xmlns:ahyp="http://schemas.microsoft.com/office/drawing/2018/hyperlinkcolor" val="tx"/>
                    </a:ext>
                  </a:extLst>
                </a:hlinkClick>
              </a:rPr>
              <a:t>abs</a:t>
            </a:r>
            <a:r>
              <a:rPr lang="cs-CZ" sz="2400" u="sng" dirty="0">
                <a:solidFill>
                  <a:srgbClr val="0000FF"/>
                </a:solidFill>
                <a:hlinkClick r:id="rId3">
                  <a:extLst>
                    <a:ext uri="{A12FA001-AC4F-418D-AE19-62706E023703}">
                      <ahyp:hlinkClr xmlns:ahyp="http://schemas.microsoft.com/office/drawing/2018/hyperlinkcolor" val="tx"/>
                    </a:ext>
                  </a:extLst>
                </a:hlinkClick>
              </a:rPr>
              <a:t>/2501.05224</a:t>
            </a:r>
            <a:r>
              <a:rPr lang="cs-CZ" sz="2400" dirty="0"/>
              <a:t>)</a:t>
            </a:r>
            <a:endParaRPr sz="2400" dirty="0"/>
          </a:p>
          <a:p>
            <a:pPr marL="457200" lvl="0" indent="-381000" algn="just" rtl="0">
              <a:lnSpc>
                <a:spcPct val="115000"/>
              </a:lnSpc>
              <a:spcBef>
                <a:spcPts val="2000"/>
              </a:spcBef>
              <a:spcAft>
                <a:spcPts val="1000"/>
              </a:spcAft>
              <a:buSzPts val="2400"/>
              <a:buChar char="•"/>
            </a:pPr>
            <a:r>
              <a:rPr lang="cs-CZ" sz="2400" b="1" dirty="0"/>
              <a:t>Sloupec X: </a:t>
            </a:r>
            <a:r>
              <a:rPr lang="cs-CZ" sz="2400" dirty="0"/>
              <a:t>možná zdůvodnění nesplnění ze strany příjemce </a:t>
            </a:r>
            <a:endParaRP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A7110-24A6-0240-3D7B-30305DBC3809}"/>
              </a:ext>
            </a:extLst>
          </p:cNvPr>
          <p:cNvSpPr>
            <a:spLocks noGrp="1"/>
          </p:cNvSpPr>
          <p:nvPr>
            <p:ph type="ctrTitle"/>
          </p:nvPr>
        </p:nvSpPr>
        <p:spPr>
          <a:xfrm>
            <a:off x="813707" y="171428"/>
            <a:ext cx="10564586" cy="918707"/>
          </a:xfrm>
        </p:spPr>
        <p:txBody>
          <a:bodyPr/>
          <a:lstStyle/>
          <a:p>
            <a:r>
              <a:rPr lang="cs-CZ" b="1" dirty="0"/>
              <a:t>Efektivní komunikace </a:t>
            </a:r>
          </a:p>
        </p:txBody>
      </p:sp>
      <p:graphicFrame>
        <p:nvGraphicFramePr>
          <p:cNvPr id="8" name="Diagram 7">
            <a:extLst>
              <a:ext uri="{FF2B5EF4-FFF2-40B4-BE49-F238E27FC236}">
                <a16:creationId xmlns:a16="http://schemas.microsoft.com/office/drawing/2014/main" id="{2004D107-6BBA-D00C-F3B3-1159D14A1334}"/>
              </a:ext>
            </a:extLst>
          </p:cNvPr>
          <p:cNvGraphicFramePr/>
          <p:nvPr>
            <p:extLst>
              <p:ext uri="{D42A27DB-BD31-4B8C-83A1-F6EECF244321}">
                <p14:modId xmlns:p14="http://schemas.microsoft.com/office/powerpoint/2010/main" val="1205236883"/>
              </p:ext>
            </p:extLst>
          </p:nvPr>
        </p:nvGraphicFramePr>
        <p:xfrm>
          <a:off x="-684186" y="1355270"/>
          <a:ext cx="8924672" cy="4423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5">
            <a:extLst>
              <a:ext uri="{FF2B5EF4-FFF2-40B4-BE49-F238E27FC236}">
                <a16:creationId xmlns:a16="http://schemas.microsoft.com/office/drawing/2014/main" id="{963E2703-9B2E-5A23-CC4F-59518FF47A30}"/>
              </a:ext>
            </a:extLst>
          </p:cNvPr>
          <p:cNvSpPr txBox="1"/>
          <p:nvPr/>
        </p:nvSpPr>
        <p:spPr>
          <a:xfrm>
            <a:off x="7439709" y="1281790"/>
            <a:ext cx="4635440" cy="5032147"/>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cs-CZ" sz="1750" dirty="0">
                <a:solidFill>
                  <a:srgbClr val="002060"/>
                </a:solidFill>
              </a:rPr>
              <a:t>Primární komunikace/konzultace s </a:t>
            </a:r>
            <a:r>
              <a:rPr lang="cs-CZ" sz="1750" b="1" dirty="0">
                <a:solidFill>
                  <a:srgbClr val="002060"/>
                </a:solidFill>
              </a:rPr>
              <a:t>Admin projektu, v relevantních případech </a:t>
            </a:r>
            <a:r>
              <a:rPr lang="cs-CZ" sz="1750" b="1" dirty="0" err="1">
                <a:solidFill>
                  <a:srgbClr val="002060"/>
                </a:solidFill>
              </a:rPr>
              <a:t>VeO</a:t>
            </a:r>
            <a:r>
              <a:rPr lang="cs-CZ" sz="1750" b="1" dirty="0">
                <a:solidFill>
                  <a:srgbClr val="002060"/>
                </a:solidFill>
              </a:rPr>
              <a:t> </a:t>
            </a:r>
          </a:p>
          <a:p>
            <a:pPr marL="285750" indent="-285750" algn="just">
              <a:spcAft>
                <a:spcPts val="600"/>
              </a:spcAft>
              <a:buFont typeface="Arial" panose="020B0604020202020204" pitchFamily="34" charset="0"/>
              <a:buChar char="•"/>
            </a:pPr>
            <a:r>
              <a:rPr lang="cs-CZ" sz="1750" dirty="0">
                <a:solidFill>
                  <a:srgbClr val="002060"/>
                </a:solidFill>
              </a:rPr>
              <a:t>Nezbytná auditní stopa v rámci MS2021+</a:t>
            </a:r>
          </a:p>
          <a:p>
            <a:pPr algn="just">
              <a:spcAft>
                <a:spcPts val="600"/>
              </a:spcAft>
            </a:pPr>
            <a:r>
              <a:rPr lang="cs-CZ" sz="1750" dirty="0">
                <a:solidFill>
                  <a:srgbClr val="002060"/>
                </a:solidFill>
              </a:rPr>
              <a:t>      Interní depeše je nezbytné odesílat </a:t>
            </a:r>
            <a:r>
              <a:rPr lang="cs-CZ" sz="1750" b="1" dirty="0">
                <a:solidFill>
                  <a:srgbClr val="002060"/>
                </a:solidFill>
              </a:rPr>
              <a:t>z profilu           </a:t>
            </a:r>
            <a:br>
              <a:rPr lang="cs-CZ" sz="1750" b="1" dirty="0">
                <a:solidFill>
                  <a:srgbClr val="002060"/>
                </a:solidFill>
              </a:rPr>
            </a:br>
            <a:r>
              <a:rPr lang="cs-CZ" sz="1750" b="1" dirty="0">
                <a:solidFill>
                  <a:srgbClr val="002060"/>
                </a:solidFill>
              </a:rPr>
              <a:t>      daného projektu</a:t>
            </a:r>
            <a:r>
              <a:rPr lang="cs-CZ" sz="1750" dirty="0">
                <a:solidFill>
                  <a:srgbClr val="002060"/>
                </a:solidFill>
              </a:rPr>
              <a:t> (příp. detailu navázaného </a:t>
            </a:r>
            <a:br>
              <a:rPr lang="cs-CZ" sz="1750" dirty="0">
                <a:solidFill>
                  <a:srgbClr val="002060"/>
                </a:solidFill>
              </a:rPr>
            </a:br>
            <a:r>
              <a:rPr lang="cs-CZ" sz="1750" dirty="0">
                <a:solidFill>
                  <a:srgbClr val="002060"/>
                </a:solidFill>
              </a:rPr>
              <a:t>      projektu, např. ŽoZ, VZ aj.)</a:t>
            </a:r>
          </a:p>
          <a:p>
            <a:pPr marL="285750" indent="-285750" algn="just">
              <a:spcAft>
                <a:spcPts val="600"/>
              </a:spcAft>
              <a:buFont typeface="Arial" panose="020B0604020202020204" pitchFamily="34" charset="0"/>
              <a:buChar char="•"/>
            </a:pPr>
            <a:r>
              <a:rPr lang="cs-CZ" sz="1750" dirty="0">
                <a:solidFill>
                  <a:srgbClr val="002060"/>
                </a:solidFill>
              </a:rPr>
              <a:t>Výše uvedené nijak neomezuje vhodnou </a:t>
            </a:r>
            <a:br>
              <a:rPr lang="cs-CZ" sz="1750" dirty="0">
                <a:solidFill>
                  <a:srgbClr val="002060"/>
                </a:solidFill>
              </a:rPr>
            </a:br>
            <a:r>
              <a:rPr lang="cs-CZ" sz="1750" b="1" dirty="0">
                <a:solidFill>
                  <a:srgbClr val="002060"/>
                </a:solidFill>
              </a:rPr>
              <a:t>e-mailovou a telefonickou </a:t>
            </a:r>
            <a:r>
              <a:rPr lang="cs-CZ" sz="1750" dirty="0">
                <a:solidFill>
                  <a:srgbClr val="002060"/>
                </a:solidFill>
              </a:rPr>
              <a:t>komunikaci </a:t>
            </a:r>
            <a:br>
              <a:rPr lang="cs-CZ" sz="1750" dirty="0">
                <a:solidFill>
                  <a:srgbClr val="002060"/>
                </a:solidFill>
              </a:rPr>
            </a:br>
            <a:r>
              <a:rPr lang="cs-CZ" sz="1750" dirty="0">
                <a:solidFill>
                  <a:srgbClr val="002060"/>
                </a:solidFill>
              </a:rPr>
              <a:t>vč. domluvy osobních/Teams </a:t>
            </a:r>
            <a:r>
              <a:rPr lang="cs-CZ" sz="1750" b="1" dirty="0">
                <a:solidFill>
                  <a:srgbClr val="002060"/>
                </a:solidFill>
              </a:rPr>
              <a:t>konzultací </a:t>
            </a:r>
          </a:p>
          <a:p>
            <a:pPr marL="285750" indent="-285750" algn="just">
              <a:spcAft>
                <a:spcPts val="600"/>
              </a:spcAft>
              <a:buFont typeface="Arial" panose="020B0604020202020204" pitchFamily="34" charset="0"/>
              <a:buChar char="•"/>
            </a:pPr>
            <a:r>
              <a:rPr lang="cs-CZ" sz="1750" b="1" dirty="0">
                <a:solidFill>
                  <a:srgbClr val="002060"/>
                </a:solidFill>
              </a:rPr>
              <a:t>Uživatelská podpora</a:t>
            </a:r>
          </a:p>
          <a:p>
            <a:pPr marL="742950" lvl="1" indent="-285750">
              <a:spcAft>
                <a:spcPts val="600"/>
              </a:spcAft>
              <a:buFont typeface="Courier New" panose="02070309020205020404" pitchFamily="49" charset="0"/>
              <a:buChar char="o"/>
            </a:pPr>
            <a:r>
              <a:rPr lang="cs-CZ" sz="1750" dirty="0">
                <a:solidFill>
                  <a:srgbClr val="002060"/>
                </a:solidFill>
              </a:rPr>
              <a:t>TP – kontakty dodavatele viz UP, ServiceDesk</a:t>
            </a:r>
          </a:p>
          <a:p>
            <a:pPr marL="742950" lvl="1" indent="-285750">
              <a:spcAft>
                <a:spcPts val="600"/>
              </a:spcAft>
              <a:buFont typeface="Courier New" panose="02070309020205020404" pitchFamily="49" charset="0"/>
              <a:buChar char="o"/>
            </a:pPr>
            <a:r>
              <a:rPr lang="cs-CZ" sz="1750" dirty="0">
                <a:solidFill>
                  <a:srgbClr val="002060"/>
                </a:solidFill>
              </a:rPr>
              <a:t>VZ – </a:t>
            </a:r>
            <a:r>
              <a:rPr lang="cs-CZ" sz="1750" dirty="0" err="1">
                <a:solidFill>
                  <a:srgbClr val="002060"/>
                </a:solidFill>
              </a:rPr>
              <a:t>OPJAK_Veřejné</a:t>
            </a:r>
            <a:r>
              <a:rPr lang="cs-CZ" sz="1750" dirty="0">
                <a:solidFill>
                  <a:srgbClr val="002060"/>
                </a:solidFill>
              </a:rPr>
              <a:t> zakázky*</a:t>
            </a:r>
            <a:r>
              <a:rPr lang="cs-CZ" sz="1750" dirty="0" err="1">
                <a:solidFill>
                  <a:srgbClr val="002060"/>
                </a:solidFill>
              </a:rPr>
              <a:t>skk</a:t>
            </a:r>
            <a:endParaRPr lang="cs-CZ" sz="1750" dirty="0">
              <a:solidFill>
                <a:srgbClr val="002060"/>
              </a:solidFill>
            </a:endParaRPr>
          </a:p>
          <a:p>
            <a:pPr marL="742950" lvl="1" indent="-285750">
              <a:spcAft>
                <a:spcPts val="600"/>
              </a:spcAft>
              <a:buFont typeface="Courier New" panose="02070309020205020404" pitchFamily="49" charset="0"/>
              <a:buChar char="o"/>
            </a:pPr>
            <a:r>
              <a:rPr lang="cs-CZ" sz="1750" dirty="0">
                <a:solidFill>
                  <a:srgbClr val="002060"/>
                </a:solidFill>
              </a:rPr>
              <a:t>Připomínky – </a:t>
            </a:r>
            <a:r>
              <a:rPr lang="cs-CZ" sz="1750" dirty="0" err="1">
                <a:solidFill>
                  <a:srgbClr val="002060"/>
                </a:solidFill>
              </a:rPr>
              <a:t>OPJAK_Připomínky</a:t>
            </a:r>
            <a:r>
              <a:rPr lang="cs-CZ" sz="1750" dirty="0">
                <a:solidFill>
                  <a:srgbClr val="002060"/>
                </a:solidFill>
              </a:rPr>
              <a:t>*</a:t>
            </a:r>
            <a:r>
              <a:rPr lang="cs-CZ" sz="1750" dirty="0" err="1">
                <a:solidFill>
                  <a:srgbClr val="002060"/>
                </a:solidFill>
              </a:rPr>
              <a:t>skk</a:t>
            </a:r>
            <a:endParaRPr lang="cs-CZ" sz="1750" dirty="0">
              <a:solidFill>
                <a:srgbClr val="002060"/>
              </a:solidFill>
            </a:endParaRPr>
          </a:p>
          <a:p>
            <a:pPr marL="285750" indent="-285750" algn="just">
              <a:buFont typeface="Arial" panose="020B0604020202020204" pitchFamily="34" charset="0"/>
              <a:buChar char="•"/>
            </a:pPr>
            <a:endParaRPr lang="cs-CZ" dirty="0"/>
          </a:p>
          <a:p>
            <a:pPr marL="285750" indent="-285750">
              <a:buFont typeface="Arial" panose="020B0604020202020204" pitchFamily="34" charset="0"/>
              <a:buChar char="•"/>
            </a:pPr>
            <a:endParaRPr lang="cs-CZ" dirty="0"/>
          </a:p>
        </p:txBody>
      </p:sp>
    </p:spTree>
    <p:extLst>
      <p:ext uri="{BB962C8B-B14F-4D97-AF65-F5344CB8AC3E}">
        <p14:creationId xmlns:p14="http://schemas.microsoft.com/office/powerpoint/2010/main" val="34237500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491f11810a_2_332"/>
          <p:cNvSpPr txBox="1">
            <a:spLocks noGrp="1"/>
          </p:cNvSpPr>
          <p:nvPr>
            <p:ph type="title"/>
          </p:nvPr>
        </p:nvSpPr>
        <p:spPr>
          <a:xfrm>
            <a:off x="569167" y="435600"/>
            <a:ext cx="108423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ÚČAST V OTEVŘENÉM RECENZNÍM ŘÍZENÍ</a:t>
            </a:r>
            <a:endParaRPr b="1" dirty="0"/>
          </a:p>
        </p:txBody>
      </p:sp>
      <p:sp>
        <p:nvSpPr>
          <p:cNvPr id="642" name="Google Shape;642;g3491f11810a_2_332"/>
          <p:cNvSpPr txBox="1">
            <a:spLocks noGrp="1"/>
          </p:cNvSpPr>
          <p:nvPr>
            <p:ph type="body" idx="1"/>
          </p:nvPr>
        </p:nvSpPr>
        <p:spPr>
          <a:xfrm>
            <a:off x="831600" y="1575900"/>
            <a:ext cx="10842300" cy="3258900"/>
          </a:xfrm>
          <a:prstGeom prst="rect">
            <a:avLst/>
          </a:prstGeom>
          <a:noFill/>
          <a:ln>
            <a:noFill/>
          </a:ln>
        </p:spPr>
        <p:txBody>
          <a:bodyPr spcFirstLastPara="1" wrap="square" lIns="91425" tIns="45700" rIns="91425" bIns="45700" anchor="t" anchorCtr="0">
            <a:noAutofit/>
          </a:bodyPr>
          <a:lstStyle/>
          <a:p>
            <a:pPr marL="76200" lvl="0" indent="0" algn="l" rtl="0">
              <a:lnSpc>
                <a:spcPct val="115000"/>
              </a:lnSpc>
              <a:spcBef>
                <a:spcPts val="0"/>
              </a:spcBef>
              <a:spcAft>
                <a:spcPts val="0"/>
              </a:spcAft>
              <a:buSzPts val="2400"/>
              <a:buNone/>
            </a:pPr>
            <a:r>
              <a:rPr lang="cs-CZ" sz="2400" dirty="0"/>
              <a:t>Soupiska, list Publikace:</a:t>
            </a:r>
            <a:endParaRPr dirty="0"/>
          </a:p>
          <a:p>
            <a:pPr marL="457200" marR="0" lvl="0" indent="-381000" algn="l" rtl="0">
              <a:lnSpc>
                <a:spcPct val="90000"/>
              </a:lnSpc>
              <a:spcBef>
                <a:spcPts val="2000"/>
              </a:spcBef>
              <a:spcAft>
                <a:spcPts val="0"/>
              </a:spcAft>
              <a:buClr>
                <a:srgbClr val="173070"/>
              </a:buClr>
              <a:buSzPts val="2400"/>
              <a:buFont typeface="Arial"/>
              <a:buChar char="•"/>
            </a:pPr>
            <a:r>
              <a:rPr lang="cs-CZ" sz="2400" b="1" dirty="0"/>
              <a:t>Sloupec W:  </a:t>
            </a:r>
            <a:r>
              <a:rPr lang="cs-CZ" sz="2400" dirty="0"/>
              <a:t>perzistentní identifikátor </a:t>
            </a:r>
            <a:r>
              <a:rPr lang="cs-CZ" sz="2400" b="1" dirty="0"/>
              <a:t>DOI</a:t>
            </a:r>
            <a:r>
              <a:rPr lang="cs-CZ" sz="2400" dirty="0"/>
              <a:t> (případně jiný perzistentní identifikátor nebo trvalé URL) </a:t>
            </a:r>
            <a:r>
              <a:rPr lang="cs-CZ" sz="2400" b="1" dirty="0"/>
              <a:t>místa recenzního posouzení k recenzované publikaci</a:t>
            </a:r>
            <a:r>
              <a:rPr lang="cs-CZ" sz="2400" dirty="0"/>
              <a:t>.</a:t>
            </a:r>
            <a:endParaRPr dirty="0"/>
          </a:p>
          <a:p>
            <a:pPr marL="457200" lvl="0" indent="-381000" algn="l" rtl="0">
              <a:lnSpc>
                <a:spcPct val="90000"/>
              </a:lnSpc>
              <a:spcBef>
                <a:spcPts val="1000"/>
              </a:spcBef>
              <a:spcAft>
                <a:spcPts val="0"/>
              </a:spcAft>
              <a:buSzPts val="2400"/>
              <a:buChar char="•"/>
            </a:pPr>
            <a:r>
              <a:rPr lang="cs-CZ" sz="2400" dirty="0"/>
              <a:t>musí být vždy v </a:t>
            </a:r>
            <a:r>
              <a:rPr lang="cs-CZ" sz="2400" b="1" dirty="0"/>
              <a:t>URL formátu</a:t>
            </a:r>
            <a:r>
              <a:rPr lang="cs-CZ" sz="2400" dirty="0"/>
              <a:t>: např.: </a:t>
            </a:r>
            <a:r>
              <a:rPr lang="cs-CZ" sz="2400" u="sng" dirty="0">
                <a:solidFill>
                  <a:srgbClr val="0000FF"/>
                </a:solidFill>
                <a:hlinkClick r:id="rId3">
                  <a:extLst>
                    <a:ext uri="{A12FA001-AC4F-418D-AE19-62706E023703}">
                      <ahyp:hlinkClr xmlns:ahyp="http://schemas.microsoft.com/office/drawing/2018/hyperlinkcolor" val="tx"/>
                    </a:ext>
                  </a:extLst>
                </a:hlinkClick>
              </a:rPr>
              <a:t>https://doi.org/10.5256/f1000research.78624.r119105</a:t>
            </a:r>
            <a:endParaRPr sz="24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3491f11810a_2_325"/>
          <p:cNvSpPr txBox="1">
            <a:spLocks noGrp="1"/>
          </p:cNvSpPr>
          <p:nvPr>
            <p:ph type="title"/>
          </p:nvPr>
        </p:nvSpPr>
        <p:spPr>
          <a:xfrm>
            <a:off x="569167" y="435600"/>
            <a:ext cx="108423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VYKAZOVÁNÍ K DALŠÍCH VÝSLEDKŮM VÝZKUMU</a:t>
            </a:r>
            <a:endParaRPr b="1" dirty="0"/>
          </a:p>
        </p:txBody>
      </p:sp>
      <p:sp>
        <p:nvSpPr>
          <p:cNvPr id="648" name="Google Shape;648;g3491f11810a_2_325"/>
          <p:cNvSpPr txBox="1">
            <a:spLocks noGrp="1"/>
          </p:cNvSpPr>
          <p:nvPr>
            <p:ph type="body" idx="1"/>
          </p:nvPr>
        </p:nvSpPr>
        <p:spPr>
          <a:xfrm>
            <a:off x="695351" y="1682742"/>
            <a:ext cx="11067000" cy="3862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400"/>
              <a:buNone/>
            </a:pPr>
            <a:r>
              <a:rPr lang="cs-CZ" sz="2400" dirty="0"/>
              <a:t>Soupiska, list 214031, 214001:</a:t>
            </a:r>
            <a:endParaRPr dirty="0"/>
          </a:p>
          <a:p>
            <a:pPr marL="457200" lvl="0" indent="-457200" algn="just" rtl="0">
              <a:lnSpc>
                <a:spcPct val="115000"/>
              </a:lnSpc>
              <a:spcBef>
                <a:spcPts val="0"/>
              </a:spcBef>
              <a:spcAft>
                <a:spcPts val="0"/>
              </a:spcAft>
              <a:buClr>
                <a:srgbClr val="173070"/>
              </a:buClr>
              <a:buSzPts val="2400"/>
              <a:buChar char="•"/>
            </a:pPr>
            <a:r>
              <a:rPr lang="cs-CZ" sz="2400" dirty="0"/>
              <a:t>Možnost vykázat: software, metodiky, specializované mapy s odborným obsahem</a:t>
            </a:r>
            <a:endParaRPr sz="2400" dirty="0"/>
          </a:p>
          <a:p>
            <a:pPr marL="457200" lvl="0" indent="-457200" algn="just" rtl="0">
              <a:lnSpc>
                <a:spcPct val="115000"/>
              </a:lnSpc>
              <a:spcBef>
                <a:spcPts val="1000"/>
              </a:spcBef>
              <a:spcAft>
                <a:spcPts val="0"/>
              </a:spcAft>
              <a:buClr>
                <a:srgbClr val="173070"/>
              </a:buClr>
              <a:buSzPts val="2400"/>
              <a:buChar char="•"/>
            </a:pPr>
            <a:r>
              <a:rPr lang="cs-CZ" sz="2400" b="1" dirty="0"/>
              <a:t>Sloupec D:</a:t>
            </a:r>
            <a:r>
              <a:rPr lang="cs-CZ" sz="2400" dirty="0"/>
              <a:t> identifikátor </a:t>
            </a:r>
            <a:r>
              <a:rPr lang="cs-CZ" sz="2400" b="1" dirty="0"/>
              <a:t>DOI</a:t>
            </a:r>
            <a:r>
              <a:rPr lang="cs-CZ" sz="2400" dirty="0"/>
              <a:t> (příp. jiný identifikátor nebo trvalé URL) </a:t>
            </a:r>
            <a:r>
              <a:rPr lang="cs-CZ" sz="2400" b="1" dirty="0"/>
              <a:t>místa uložení </a:t>
            </a:r>
            <a:br>
              <a:rPr lang="cs-CZ" sz="2400" b="1" dirty="0"/>
            </a:br>
            <a:r>
              <a:rPr lang="cs-CZ" sz="2400" b="1" dirty="0"/>
              <a:t>a zveřejnění dostupného výstupu, </a:t>
            </a:r>
            <a:r>
              <a:rPr lang="cs-CZ" sz="2400" dirty="0"/>
              <a:t>vždy v </a:t>
            </a:r>
            <a:r>
              <a:rPr lang="cs-CZ" sz="2400" b="1" dirty="0"/>
              <a:t>URL formátu</a:t>
            </a:r>
            <a:r>
              <a:rPr lang="cs-CZ" sz="2400" dirty="0"/>
              <a:t>. </a:t>
            </a:r>
            <a:endParaRPr sz="2400" dirty="0"/>
          </a:p>
          <a:p>
            <a:pPr marL="457200" lvl="0" indent="-304800" algn="l" rtl="0">
              <a:lnSpc>
                <a:spcPct val="90000"/>
              </a:lnSpc>
              <a:spcBef>
                <a:spcPts val="1000"/>
              </a:spcBef>
              <a:spcAft>
                <a:spcPts val="0"/>
              </a:spcAft>
              <a:buClr>
                <a:srgbClr val="173070"/>
              </a:buClr>
              <a:buSzPts val="2400"/>
              <a:buFont typeface="Arial"/>
              <a:buNone/>
            </a:pPr>
            <a:endParaRPr sz="2400" b="1"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3491f11810a_2_340"/>
          <p:cNvSpPr txBox="1">
            <a:spLocks noGrp="1"/>
          </p:cNvSpPr>
          <p:nvPr>
            <p:ph type="title"/>
          </p:nvPr>
        </p:nvSpPr>
        <p:spPr>
          <a:xfrm>
            <a:off x="569167" y="435600"/>
            <a:ext cx="108423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CITIZEN SCIENCE A ZAPOJENÍ DALŠÍCH AKTÉRŮ</a:t>
            </a:r>
            <a:endParaRPr b="1" dirty="0"/>
          </a:p>
        </p:txBody>
      </p:sp>
      <p:sp>
        <p:nvSpPr>
          <p:cNvPr id="655" name="Google Shape;655;g3491f11810a_2_340"/>
          <p:cNvSpPr txBox="1">
            <a:spLocks noGrp="1"/>
          </p:cNvSpPr>
          <p:nvPr>
            <p:ph type="body" idx="1"/>
          </p:nvPr>
        </p:nvSpPr>
        <p:spPr>
          <a:xfrm>
            <a:off x="831600" y="1575900"/>
            <a:ext cx="11067000" cy="3742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SzPts val="2800"/>
              <a:buNone/>
            </a:pPr>
            <a:r>
              <a:rPr lang="cs-CZ" sz="2400"/>
              <a:t>Příloha ZoR:</a:t>
            </a:r>
            <a:endParaRPr sz="2400"/>
          </a:p>
          <a:p>
            <a:pPr marL="457200" lvl="0" indent="-381000" algn="just" rtl="0">
              <a:lnSpc>
                <a:spcPct val="115000"/>
              </a:lnSpc>
              <a:spcBef>
                <a:spcPts val="1000"/>
              </a:spcBef>
              <a:spcAft>
                <a:spcPts val="0"/>
              </a:spcAft>
              <a:buSzPts val="2400"/>
              <a:buChar char="•"/>
            </a:pPr>
            <a:r>
              <a:rPr lang="cs-CZ" sz="2400" b="1"/>
              <a:t>Dokladování nepovinných postupů otevřené vědy </a:t>
            </a:r>
            <a:endParaRPr sz="2400"/>
          </a:p>
          <a:p>
            <a:pPr marL="457200" lvl="0" indent="-304800" algn="l" rtl="0">
              <a:lnSpc>
                <a:spcPct val="90000"/>
              </a:lnSpc>
              <a:spcBef>
                <a:spcPts val="1000"/>
              </a:spcBef>
              <a:spcAft>
                <a:spcPts val="0"/>
              </a:spcAft>
              <a:buClr>
                <a:srgbClr val="173070"/>
              </a:buClr>
              <a:buSzPts val="2400"/>
              <a:buFont typeface="Arial"/>
              <a:buNone/>
            </a:pPr>
            <a:endParaRPr sz="2400"/>
          </a:p>
          <a:p>
            <a:pPr marL="457200" lvl="0" indent="-304800" algn="l" rtl="0">
              <a:lnSpc>
                <a:spcPct val="90000"/>
              </a:lnSpc>
              <a:spcBef>
                <a:spcPts val="1000"/>
              </a:spcBef>
              <a:spcAft>
                <a:spcPts val="0"/>
              </a:spcAft>
              <a:buClr>
                <a:srgbClr val="173070"/>
              </a:buClr>
              <a:buSzPts val="2400"/>
              <a:buFont typeface="Arial"/>
              <a:buNone/>
            </a:pPr>
            <a:endParaRPr sz="2400" b="1"/>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3491f11810a_2_18"/>
          <p:cNvSpPr txBox="1">
            <a:spLocks noGrp="1"/>
          </p:cNvSpPr>
          <p:nvPr>
            <p:ph type="ctrTitle"/>
          </p:nvPr>
        </p:nvSpPr>
        <p:spPr>
          <a:xfrm>
            <a:off x="832750" y="2008425"/>
            <a:ext cx="6306600" cy="1420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1000"/>
              </a:spcAft>
              <a:buClr>
                <a:srgbClr val="002060"/>
              </a:buClr>
              <a:buSzPts val="4000"/>
              <a:buFont typeface="Calibri"/>
              <a:buNone/>
            </a:pPr>
            <a:r>
              <a:rPr lang="cs-CZ"/>
              <a:t>PŘÍRUČKA POSTUPŮ OTEVŘENÉ VĚDY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3491f11810a_0_20"/>
          <p:cNvSpPr txBox="1">
            <a:spLocks noGrp="1"/>
          </p:cNvSpPr>
          <p:nvPr>
            <p:ph type="title"/>
          </p:nvPr>
        </p:nvSpPr>
        <p:spPr>
          <a:xfrm>
            <a:off x="569167" y="435600"/>
            <a:ext cx="110592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3900"/>
              <a:buFont typeface="Calibri"/>
              <a:buNone/>
            </a:pPr>
            <a:r>
              <a:rPr lang="cs-CZ" sz="3900" b="1" dirty="0"/>
              <a:t>PŘÍRUČKA POSTUPŮ OTEVŘENÉ VĚDY</a:t>
            </a:r>
            <a:endParaRPr b="1" dirty="0"/>
          </a:p>
        </p:txBody>
      </p:sp>
      <p:sp>
        <p:nvSpPr>
          <p:cNvPr id="666" name="Google Shape;666;g3491f11810a_0_20"/>
          <p:cNvSpPr txBox="1">
            <a:spLocks noGrp="1"/>
          </p:cNvSpPr>
          <p:nvPr>
            <p:ph type="body" idx="1"/>
          </p:nvPr>
        </p:nvSpPr>
        <p:spPr>
          <a:xfrm>
            <a:off x="778593" y="1608667"/>
            <a:ext cx="10634700" cy="4251300"/>
          </a:xfrm>
          <a:prstGeom prst="rect">
            <a:avLst/>
          </a:prstGeom>
          <a:noFill/>
          <a:ln>
            <a:noFill/>
          </a:ln>
        </p:spPr>
        <p:txBody>
          <a:bodyPr spcFirstLastPara="1" wrap="square" lIns="91425" tIns="45700" rIns="91425" bIns="45700" anchor="t" anchorCtr="0">
            <a:noAutofit/>
          </a:bodyPr>
          <a:lstStyle/>
          <a:p>
            <a:pPr marL="414000" lvl="0" indent="-414000" algn="just" rtl="0">
              <a:lnSpc>
                <a:spcPct val="90000"/>
              </a:lnSpc>
              <a:spcBef>
                <a:spcPts val="1000"/>
              </a:spcBef>
              <a:spcAft>
                <a:spcPts val="0"/>
              </a:spcAft>
              <a:buClr>
                <a:srgbClr val="1F3864"/>
              </a:buClr>
              <a:buSzPts val="2400"/>
              <a:buFont typeface="Arial"/>
              <a:buChar char="•"/>
            </a:pPr>
            <a:r>
              <a:rPr lang="cs-CZ" sz="2400" dirty="0">
                <a:solidFill>
                  <a:srgbClr val="1F3864"/>
                </a:solidFill>
              </a:rPr>
              <a:t>D</a:t>
            </a:r>
            <a:r>
              <a:rPr lang="cs-CZ" sz="2400" dirty="0">
                <a:solidFill>
                  <a:srgbClr val="1F3864"/>
                </a:solidFill>
                <a:latin typeface="Calibri"/>
                <a:ea typeface="Calibri"/>
                <a:cs typeface="Calibri"/>
                <a:sym typeface="Calibri"/>
              </a:rPr>
              <a:t>oplňuje informace uvedené v </a:t>
            </a:r>
            <a:r>
              <a:rPr lang="cs-CZ" sz="2400" dirty="0" err="1">
                <a:solidFill>
                  <a:srgbClr val="1F3864"/>
                </a:solidFill>
                <a:latin typeface="Calibri"/>
                <a:ea typeface="Calibri"/>
                <a:cs typeface="Calibri"/>
                <a:sym typeface="Calibri"/>
              </a:rPr>
              <a:t>SPpŽP</a:t>
            </a:r>
            <a:r>
              <a:rPr lang="cs-CZ" sz="2400" dirty="0">
                <a:solidFill>
                  <a:srgbClr val="1F3864"/>
                </a:solidFill>
                <a:latin typeface="Calibri"/>
                <a:ea typeface="Calibri"/>
                <a:cs typeface="Calibri"/>
                <a:sym typeface="Calibri"/>
              </a:rPr>
              <a:t> jednotlivých výzev</a:t>
            </a:r>
            <a:endParaRPr dirty="0"/>
          </a:p>
          <a:p>
            <a:pPr marL="414000" marR="0" lvl="0" indent="-414000" algn="just" rtl="0">
              <a:lnSpc>
                <a:spcPct val="90000"/>
              </a:lnSpc>
              <a:spcBef>
                <a:spcPts val="1000"/>
              </a:spcBef>
              <a:spcAft>
                <a:spcPts val="0"/>
              </a:spcAft>
              <a:buClr>
                <a:srgbClr val="1F3864"/>
              </a:buClr>
              <a:buSzPts val="2400"/>
              <a:buFont typeface="Arial"/>
              <a:buChar char="•"/>
            </a:pPr>
            <a:r>
              <a:rPr lang="cs-CZ" sz="2400" b="0" i="0" u="none" strike="noStrike" cap="none" dirty="0">
                <a:solidFill>
                  <a:srgbClr val="1F3864"/>
                </a:solidFill>
                <a:latin typeface="Calibri"/>
                <a:ea typeface="Calibri"/>
                <a:cs typeface="Calibri"/>
                <a:sym typeface="Calibri"/>
              </a:rPr>
              <a:t>Vychází z požadavků na otevřenou vědu v Horizontu Evropa</a:t>
            </a:r>
            <a:endParaRPr dirty="0"/>
          </a:p>
          <a:p>
            <a:pPr marL="414000" lvl="0" indent="-414000" algn="just" rtl="0">
              <a:lnSpc>
                <a:spcPct val="90000"/>
              </a:lnSpc>
              <a:spcBef>
                <a:spcPts val="1000"/>
              </a:spcBef>
              <a:spcAft>
                <a:spcPts val="0"/>
              </a:spcAft>
              <a:buClr>
                <a:srgbClr val="1F3864"/>
              </a:buClr>
              <a:buSzPts val="2400"/>
              <a:buFont typeface="Arial"/>
              <a:buChar char="•"/>
            </a:pPr>
            <a:r>
              <a:rPr lang="cs-CZ" sz="2400" dirty="0">
                <a:solidFill>
                  <a:srgbClr val="1F3864"/>
                </a:solidFill>
              </a:rPr>
              <a:t>C</a:t>
            </a:r>
            <a:r>
              <a:rPr lang="cs-CZ" sz="2400" dirty="0">
                <a:solidFill>
                  <a:srgbClr val="1F3864"/>
                </a:solidFill>
                <a:latin typeface="Calibri"/>
                <a:ea typeface="Calibri"/>
                <a:cs typeface="Calibri"/>
                <a:sym typeface="Calibri"/>
              </a:rPr>
              <a:t>harakter dokumentu je </a:t>
            </a:r>
            <a:r>
              <a:rPr lang="cs-CZ" sz="2400" b="1" dirty="0">
                <a:solidFill>
                  <a:srgbClr val="1F3864"/>
                </a:solidFill>
                <a:latin typeface="Calibri"/>
                <a:ea typeface="Calibri"/>
                <a:cs typeface="Calibri"/>
                <a:sym typeface="Calibri"/>
              </a:rPr>
              <a:t>návodný/doporučující</a:t>
            </a:r>
            <a:endParaRPr dirty="0"/>
          </a:p>
          <a:p>
            <a:pPr marL="414000" lvl="0" indent="-414000" algn="just" rtl="0">
              <a:lnSpc>
                <a:spcPct val="90000"/>
              </a:lnSpc>
              <a:spcBef>
                <a:spcPts val="1000"/>
              </a:spcBef>
              <a:spcAft>
                <a:spcPts val="0"/>
              </a:spcAft>
              <a:buClr>
                <a:srgbClr val="1F3864"/>
              </a:buClr>
              <a:buSzPts val="2400"/>
              <a:buFont typeface="Arial"/>
              <a:buChar char="•"/>
            </a:pPr>
            <a:r>
              <a:rPr lang="cs-CZ" sz="2400" b="1" dirty="0">
                <a:solidFill>
                  <a:srgbClr val="1F3864"/>
                </a:solidFill>
              </a:rPr>
              <a:t>N</a:t>
            </a:r>
            <a:r>
              <a:rPr lang="cs-CZ" sz="2400" b="1" dirty="0">
                <a:solidFill>
                  <a:srgbClr val="1F3864"/>
                </a:solidFill>
                <a:latin typeface="Calibri"/>
                <a:ea typeface="Calibri"/>
                <a:cs typeface="Calibri"/>
                <a:sym typeface="Calibri"/>
              </a:rPr>
              <a:t>adřazená a závazná jsou </a:t>
            </a:r>
            <a:r>
              <a:rPr lang="cs-CZ" sz="2400" b="1" dirty="0" err="1">
                <a:solidFill>
                  <a:srgbClr val="1F3864"/>
                </a:solidFill>
                <a:latin typeface="Calibri"/>
                <a:ea typeface="Calibri"/>
                <a:cs typeface="Calibri"/>
                <a:sym typeface="Calibri"/>
              </a:rPr>
              <a:t>SPpŽP</a:t>
            </a:r>
            <a:r>
              <a:rPr lang="cs-CZ" sz="2400" b="1" dirty="0">
                <a:solidFill>
                  <a:srgbClr val="1F3864"/>
                </a:solidFill>
                <a:latin typeface="Calibri"/>
                <a:ea typeface="Calibri"/>
                <a:cs typeface="Calibri"/>
                <a:sym typeface="Calibri"/>
              </a:rPr>
              <a:t>!!!</a:t>
            </a:r>
            <a:endParaRPr sz="2400" b="1" dirty="0">
              <a:solidFill>
                <a:srgbClr val="1F3864"/>
              </a:solidFill>
            </a:endParaRPr>
          </a:p>
          <a:p>
            <a:pPr marL="414000" lvl="0" indent="-414000" algn="just" rtl="0">
              <a:lnSpc>
                <a:spcPct val="90000"/>
              </a:lnSpc>
              <a:spcBef>
                <a:spcPts val="1000"/>
              </a:spcBef>
              <a:spcAft>
                <a:spcPts val="0"/>
              </a:spcAft>
              <a:buClr>
                <a:srgbClr val="1F3864"/>
              </a:buClr>
              <a:buSzPts val="2400"/>
              <a:buFont typeface="Arial"/>
              <a:buChar char="•"/>
            </a:pPr>
            <a:r>
              <a:rPr lang="cs-CZ" sz="2400" dirty="0">
                <a:solidFill>
                  <a:srgbClr val="1F3864"/>
                </a:solidFill>
              </a:rPr>
              <a:t>V</a:t>
            </a:r>
            <a:r>
              <a:rPr lang="cs-CZ" sz="2400" dirty="0">
                <a:solidFill>
                  <a:srgbClr val="1F3864"/>
                </a:solidFill>
                <a:latin typeface="Calibri"/>
                <a:ea typeface="Calibri"/>
                <a:cs typeface="Calibri"/>
                <a:sym typeface="Calibri"/>
              </a:rPr>
              <a:t>erze 2.0: příprava v průběhu roku 2025</a:t>
            </a:r>
            <a:endParaRPr dirty="0"/>
          </a:p>
          <a:p>
            <a:pPr marL="0" lvl="0" indent="0" algn="just" rtl="0">
              <a:lnSpc>
                <a:spcPct val="90000"/>
              </a:lnSpc>
              <a:spcBef>
                <a:spcPts val="1000"/>
              </a:spcBef>
              <a:spcAft>
                <a:spcPts val="0"/>
              </a:spcAft>
              <a:buClr>
                <a:srgbClr val="173070"/>
              </a:buClr>
              <a:buSzPts val="2400"/>
              <a:buNone/>
            </a:pPr>
            <a:endParaRPr sz="2400" dirty="0"/>
          </a:p>
          <a:p>
            <a:pPr marL="0" lvl="0" indent="0" algn="just" rtl="0">
              <a:lnSpc>
                <a:spcPct val="90000"/>
              </a:lnSpc>
              <a:spcBef>
                <a:spcPts val="1000"/>
              </a:spcBef>
              <a:spcAft>
                <a:spcPts val="0"/>
              </a:spcAft>
              <a:buClr>
                <a:srgbClr val="173070"/>
              </a:buClr>
              <a:buSzPts val="2400"/>
              <a:buNone/>
            </a:pPr>
            <a:r>
              <a:rPr lang="cs-CZ" sz="2400" b="1" dirty="0"/>
              <a:t>🔎 POZOR: </a:t>
            </a:r>
            <a:r>
              <a:rPr lang="cs-CZ" sz="2400" dirty="0"/>
              <a:t>příjemce je povinen uplatňovat postupy otevřené vědy uvedené </a:t>
            </a:r>
            <a:br>
              <a:rPr lang="cs-CZ" sz="2400" dirty="0"/>
            </a:br>
            <a:r>
              <a:rPr lang="cs-CZ" sz="2400" dirty="0"/>
              <a:t>v příloze Základní parametry projektu (ZPP).</a:t>
            </a:r>
            <a:endParaRPr dirty="0"/>
          </a:p>
          <a:p>
            <a:pPr marL="457200" lvl="0" indent="-279400" algn="l" rtl="0">
              <a:lnSpc>
                <a:spcPct val="90000"/>
              </a:lnSpc>
              <a:spcBef>
                <a:spcPts val="1000"/>
              </a:spcBef>
              <a:spcAft>
                <a:spcPts val="0"/>
              </a:spcAft>
              <a:buClr>
                <a:srgbClr val="173070"/>
              </a:buClr>
              <a:buSzPts val="2800"/>
              <a:buFont typeface="Arial"/>
              <a:buNone/>
            </a:pPr>
            <a:endParaRPr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3491f11810a_0_25"/>
          <p:cNvSpPr txBox="1">
            <a:spLocks noGrp="1"/>
          </p:cNvSpPr>
          <p:nvPr>
            <p:ph type="title"/>
          </p:nvPr>
        </p:nvSpPr>
        <p:spPr>
          <a:xfrm>
            <a:off x="569167" y="435600"/>
            <a:ext cx="11059200" cy="9186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173070"/>
              </a:buClr>
              <a:buSzPts val="3900"/>
              <a:buFont typeface="Calibri"/>
              <a:buNone/>
            </a:pPr>
            <a:r>
              <a:rPr lang="cs-CZ" sz="3900" b="1" dirty="0"/>
              <a:t>PŘÍRUČKA POSTUPŮ OTEVŘENÉ VĚDY</a:t>
            </a:r>
            <a:endParaRPr b="1" dirty="0"/>
          </a:p>
        </p:txBody>
      </p:sp>
      <p:pic>
        <p:nvPicPr>
          <p:cNvPr id="672" name="Google Shape;672;g3491f11810a_0_25"/>
          <p:cNvPicPr preferRelativeResize="0"/>
          <p:nvPr/>
        </p:nvPicPr>
        <p:blipFill rotWithShape="1">
          <a:blip r:embed="rId3">
            <a:alphaModFix/>
          </a:blip>
          <a:srcRect/>
          <a:stretch/>
        </p:blipFill>
        <p:spPr>
          <a:xfrm>
            <a:off x="890451" y="1367501"/>
            <a:ext cx="9776300" cy="3866900"/>
          </a:xfrm>
          <a:prstGeom prst="rect">
            <a:avLst/>
          </a:prstGeom>
          <a:noFill/>
          <a:ln>
            <a:noFill/>
          </a:ln>
          <a:effectLst>
            <a:outerShdw blurRad="57150" dist="19050" dir="5400000" algn="bl" rotWithShape="0">
              <a:srgbClr val="000000">
                <a:alpha val="48627"/>
              </a:srgbClr>
            </a:outerShdw>
          </a:effectLst>
        </p:spPr>
      </p:pic>
      <p:sp>
        <p:nvSpPr>
          <p:cNvPr id="673" name="Google Shape;673;g3491f11810a_0_25"/>
          <p:cNvSpPr txBox="1"/>
          <p:nvPr/>
        </p:nvSpPr>
        <p:spPr>
          <a:xfrm>
            <a:off x="2344475" y="5329750"/>
            <a:ext cx="5875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hlink"/>
              </a:buClr>
              <a:buSzPts val="2400"/>
              <a:buFont typeface="Calibri"/>
              <a:buNone/>
            </a:pPr>
            <a:r>
              <a:rPr lang="cs-CZ" sz="2400" b="0" i="0" u="sng" strike="noStrike" cap="none">
                <a:solidFill>
                  <a:schemeClr val="hlink"/>
                </a:solidFill>
                <a:latin typeface="Calibri"/>
                <a:ea typeface="Calibri"/>
                <a:cs typeface="Calibri"/>
                <a:sym typeface="Calibri"/>
                <a:hlinkClick r:id="rId4"/>
              </a:rPr>
              <a:t>https://opjak.cz/dokumenty/otevrena-veda/</a:t>
            </a:r>
            <a:endParaRPr sz="2400" b="0" i="0" u="none" strike="noStrike" cap="none">
              <a:solidFill>
                <a:schemeClr val="dk1"/>
              </a:solidFill>
              <a:latin typeface="Calibri"/>
              <a:ea typeface="Calibri"/>
              <a:cs typeface="Calibri"/>
              <a:sym typeface="Calibri"/>
            </a:endParaRPr>
          </a:p>
        </p:txBody>
      </p:sp>
      <p:sp>
        <p:nvSpPr>
          <p:cNvPr id="674" name="Google Shape;674;g3491f11810a_0_25"/>
          <p:cNvSpPr/>
          <p:nvPr/>
        </p:nvSpPr>
        <p:spPr>
          <a:xfrm rot="10800000" flipH="1">
            <a:off x="4060175" y="1677644"/>
            <a:ext cx="2444100" cy="435300"/>
          </a:xfrm>
          <a:prstGeom prst="bentUpArrow">
            <a:avLst>
              <a:gd name="adj1" fmla="val 25000"/>
              <a:gd name="adj2" fmla="val 25000"/>
              <a:gd name="adj3" fmla="val 50000"/>
            </a:avLst>
          </a:prstGeom>
          <a:solidFill>
            <a:srgbClr val="CE3736"/>
          </a:solidFill>
          <a:ln w="9525" cap="flat" cmpd="sng">
            <a:solidFill>
              <a:srgbClr val="44546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3491f11810a_0_25"/>
          <p:cNvSpPr/>
          <p:nvPr/>
        </p:nvSpPr>
        <p:spPr>
          <a:xfrm>
            <a:off x="5778601" y="2176102"/>
            <a:ext cx="1241100" cy="549900"/>
          </a:xfrm>
          <a:prstGeom prst="rect">
            <a:avLst/>
          </a:prstGeom>
          <a:noFill/>
          <a:ln w="28575" cap="flat" cmpd="sng">
            <a:solidFill>
              <a:srgbClr val="CE373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3491f11810a_2_13"/>
          <p:cNvSpPr txBox="1"/>
          <p:nvPr/>
        </p:nvSpPr>
        <p:spPr>
          <a:xfrm>
            <a:off x="513410" y="972952"/>
            <a:ext cx="8848200" cy="141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63271"/>
              </a:buClr>
              <a:buSzPts val="4000"/>
              <a:buFont typeface="Arial"/>
              <a:buNone/>
            </a:pPr>
            <a:r>
              <a:rPr lang="cs-CZ" sz="4000" b="1" i="0" u="sng" strike="noStrike" cap="none">
                <a:solidFill>
                  <a:srgbClr val="163271"/>
                </a:solidFill>
                <a:latin typeface="Calibri"/>
                <a:ea typeface="Calibri"/>
                <a:cs typeface="Calibri"/>
                <a:sym typeface="Calibri"/>
              </a:rPr>
              <a:t>PROSTOR PRO VAŠE DOTAZY</a:t>
            </a:r>
            <a:endParaRPr sz="1400" b="0" i="0" u="none" strike="noStrike" cap="none">
              <a:solidFill>
                <a:srgbClr val="000000"/>
              </a:solidFill>
              <a:latin typeface="Arial"/>
              <a:ea typeface="Arial"/>
              <a:cs typeface="Arial"/>
              <a:sym typeface="Arial"/>
            </a:endParaRPr>
          </a:p>
        </p:txBody>
      </p:sp>
      <p:sp>
        <p:nvSpPr>
          <p:cNvPr id="681" name="Google Shape;681;g3491f11810a_2_13"/>
          <p:cNvSpPr txBox="1"/>
          <p:nvPr/>
        </p:nvSpPr>
        <p:spPr>
          <a:xfrm>
            <a:off x="513409" y="1800785"/>
            <a:ext cx="7691400" cy="373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73271"/>
              </a:buClr>
              <a:buSzPts val="2000"/>
              <a:buFont typeface="Calibri"/>
              <a:buNone/>
            </a:pPr>
            <a:r>
              <a:rPr lang="cs-CZ" sz="2000" b="1" i="0" u="none" strike="noStrike" cap="none" dirty="0">
                <a:solidFill>
                  <a:srgbClr val="173271"/>
                </a:solidFill>
                <a:latin typeface="Calibri"/>
                <a:ea typeface="Calibri"/>
                <a:cs typeface="Calibri"/>
                <a:sym typeface="Calibri"/>
              </a:rPr>
              <a:t>Andrea Lampertová</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200"/>
              </a:spcBef>
              <a:spcAft>
                <a:spcPts val="0"/>
              </a:spcAft>
              <a:buClr>
                <a:srgbClr val="173271"/>
              </a:buClr>
              <a:buSzPts val="1800"/>
              <a:buFont typeface="Calibri"/>
              <a:buNone/>
            </a:pPr>
            <a:r>
              <a:rPr lang="cs-CZ" sz="1800" b="0" i="0" u="none" strike="noStrike" cap="none" dirty="0">
                <a:solidFill>
                  <a:srgbClr val="173271"/>
                </a:solidFill>
                <a:latin typeface="Calibri"/>
                <a:ea typeface="Calibri"/>
                <a:cs typeface="Calibri"/>
                <a:sym typeface="Calibri"/>
              </a:rPr>
              <a:t>garant pro výzvy Open Science I, II a III</a:t>
            </a:r>
          </a:p>
          <a:p>
            <a:pPr marL="0" marR="0" lvl="0" indent="0" algn="l" rtl="0">
              <a:lnSpc>
                <a:spcPct val="100000"/>
              </a:lnSpc>
              <a:spcBef>
                <a:spcPts val="200"/>
              </a:spcBef>
              <a:spcAft>
                <a:spcPts val="0"/>
              </a:spcAft>
              <a:buClr>
                <a:srgbClr val="173271"/>
              </a:buClr>
              <a:buSzPts val="1800"/>
              <a:buFont typeface="Calibri"/>
              <a:buNone/>
            </a:pPr>
            <a:endParaRPr lang="cs-CZ" sz="1800" dirty="0">
              <a:solidFill>
                <a:srgbClr val="173271"/>
              </a:solidFill>
              <a:latin typeface="Calibri"/>
              <a:ea typeface="Calibri"/>
              <a:cs typeface="Calibri"/>
              <a:sym typeface="Calibri"/>
            </a:endParaRPr>
          </a:p>
          <a:p>
            <a:pPr>
              <a:buClr>
                <a:srgbClr val="173271"/>
              </a:buClr>
              <a:buSzPts val="2000"/>
            </a:pPr>
            <a:r>
              <a:rPr lang="cs-CZ" sz="2000" b="1" dirty="0">
                <a:solidFill>
                  <a:srgbClr val="173271"/>
                </a:solidFill>
                <a:latin typeface="Calibri"/>
                <a:ea typeface="Calibri"/>
                <a:cs typeface="Calibri"/>
                <a:sym typeface="Calibri"/>
              </a:rPr>
              <a:t>Eva Hnátková</a:t>
            </a:r>
            <a:endParaRPr lang="cs-CZ" sz="2000" b="1" dirty="0">
              <a:solidFill>
                <a:srgbClr val="173271"/>
              </a:solidFill>
              <a:latin typeface="Calibri"/>
              <a:ea typeface="Calibri"/>
              <a:cs typeface="Calibri"/>
            </a:endParaRPr>
          </a:p>
          <a:p>
            <a:pPr>
              <a:spcBef>
                <a:spcPts val="200"/>
              </a:spcBef>
              <a:buClr>
                <a:srgbClr val="173271"/>
              </a:buClr>
              <a:buSzPts val="1800"/>
            </a:pPr>
            <a:r>
              <a:rPr lang="cs-CZ" sz="1800" dirty="0">
                <a:solidFill>
                  <a:srgbClr val="173271"/>
                </a:solidFill>
                <a:latin typeface="Calibri"/>
                <a:ea typeface="Calibri"/>
                <a:cs typeface="Calibri"/>
                <a:sym typeface="Calibri"/>
              </a:rPr>
              <a:t>nezávislý expert na Open Science </a:t>
            </a:r>
            <a:endParaRPr lang="cs-CZ" sz="1800" dirty="0">
              <a:solidFill>
                <a:srgbClr val="173271"/>
              </a:solidFill>
              <a:latin typeface="Calibri"/>
              <a:ea typeface="Calibri"/>
              <a:cs typeface="Calibri"/>
            </a:endParaRPr>
          </a:p>
          <a:p>
            <a:pPr marL="0" marR="0" lvl="0" indent="0" algn="l" rtl="0">
              <a:lnSpc>
                <a:spcPct val="100000"/>
              </a:lnSpc>
              <a:spcBef>
                <a:spcPts val="200"/>
              </a:spcBef>
              <a:spcAft>
                <a:spcPts val="0"/>
              </a:spcAft>
              <a:buClr>
                <a:srgbClr val="173271"/>
              </a:buClr>
              <a:buSzPts val="1800"/>
              <a:buFont typeface="Calibri"/>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2060"/>
              </a:buClr>
              <a:buSzPts val="1800"/>
              <a:buFont typeface="Calibri"/>
              <a:buNone/>
            </a:pPr>
            <a:r>
              <a:rPr lang="cs-CZ" sz="1800" b="0" i="0" u="none" strike="noStrike" cap="none" dirty="0">
                <a:solidFill>
                  <a:srgbClr val="002060"/>
                </a:solidFill>
                <a:latin typeface="Calibri"/>
                <a:ea typeface="Calibri"/>
                <a:cs typeface="Calibri"/>
                <a:sym typeface="Calibri"/>
              </a:rPr>
              <a:t>Ministerstvo školství, mládeže a tělovýchovy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800"/>
              <a:buFont typeface="Calibri"/>
              <a:buNone/>
            </a:pPr>
            <a:r>
              <a:rPr lang="cs-CZ" sz="1800" b="0" i="0" u="none" strike="noStrike" cap="none" dirty="0">
                <a:solidFill>
                  <a:srgbClr val="002060"/>
                </a:solidFill>
                <a:latin typeface="Calibri"/>
                <a:ea typeface="Calibri"/>
                <a:cs typeface="Calibri"/>
                <a:sym typeface="Calibri"/>
              </a:rPr>
              <a:t>Operační program Jan Amos Komenský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800"/>
              <a:buFont typeface="Calibri"/>
              <a:buNone/>
            </a:pPr>
            <a:r>
              <a:rPr lang="cs-CZ" sz="1800" b="0" i="0" u="none" strike="noStrike" cap="none" dirty="0">
                <a:solidFill>
                  <a:srgbClr val="002060"/>
                </a:solidFill>
                <a:latin typeface="Calibri"/>
                <a:ea typeface="Calibri"/>
                <a:cs typeface="Calibri"/>
                <a:sym typeface="Calibri"/>
              </a:rPr>
              <a:t>Kontaktní adresa: Harfa Office Park, Českomoravská 2420/15, 190 00 Praha 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800"/>
              <a:buFont typeface="Calibri"/>
              <a:buNone/>
            </a:pPr>
            <a:r>
              <a:rPr lang="cs-CZ" sz="1800" b="0" i="0" u="none" strike="noStrike" cap="none" dirty="0">
                <a:solidFill>
                  <a:srgbClr val="002060"/>
                </a:solidFill>
                <a:latin typeface="Calibri"/>
                <a:ea typeface="Calibri"/>
                <a:cs typeface="Calibri"/>
                <a:sym typeface="Calibri"/>
              </a:rPr>
              <a:t>Korespondenční adresa: Karmelitská 529/5, 118 12 Praha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73271"/>
              </a:buClr>
              <a:buSzPts val="1800"/>
              <a:buFont typeface="Calibri"/>
              <a:buNone/>
            </a:pPr>
            <a:r>
              <a:rPr lang="cs-CZ" sz="1800" b="0" i="0" u="sng" strike="noStrike" cap="none" dirty="0">
                <a:solidFill>
                  <a:srgbClr val="17327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OPJAK.cz</a:t>
            </a:r>
            <a:r>
              <a:rPr lang="cs-CZ" sz="1800" b="0" i="0" u="none" strike="noStrike" cap="none" dirty="0">
                <a:solidFill>
                  <a:srgbClr val="000000"/>
                </a:solidFill>
                <a:latin typeface="Calibri"/>
                <a:ea typeface="Calibri"/>
                <a:cs typeface="Calibri"/>
                <a:sym typeface="Calibri"/>
              </a:rPr>
              <a:t> </a:t>
            </a:r>
            <a:r>
              <a:rPr lang="cs-CZ" sz="1800" b="0" i="0" u="none" strike="noStrike" cap="none" dirty="0">
                <a:solidFill>
                  <a:srgbClr val="173271"/>
                </a:solidFill>
                <a:latin typeface="Calibri"/>
                <a:ea typeface="Calibri"/>
                <a:cs typeface="Calibri"/>
                <a:sym typeface="Calibri"/>
              </a:rPr>
              <a:t>| </a:t>
            </a:r>
            <a:r>
              <a:rPr lang="cs-CZ" sz="1800" b="0" i="0" u="sng" strike="noStrike" cap="none" dirty="0">
                <a:solidFill>
                  <a:srgbClr val="17327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opvvv.msmt.cz</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366B-66ED-E45F-EBBE-5382B0F9B0E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D2754C7-D0EB-AECD-BCEB-0DBD191F6BF6}"/>
              </a:ext>
            </a:extLst>
          </p:cNvPr>
          <p:cNvSpPr>
            <a:spLocks noGrp="1"/>
          </p:cNvSpPr>
          <p:nvPr>
            <p:ph type="ctrTitle"/>
          </p:nvPr>
        </p:nvSpPr>
        <p:spPr>
          <a:xfrm>
            <a:off x="2773871" y="2646788"/>
            <a:ext cx="7756072" cy="1420585"/>
          </a:xfrm>
        </p:spPr>
        <p:txBody>
          <a:bodyPr/>
          <a:lstStyle/>
          <a:p>
            <a:r>
              <a:rPr lang="cs-CZ" dirty="0"/>
              <a:t>Obědová přestávka</a:t>
            </a:r>
          </a:p>
        </p:txBody>
      </p:sp>
    </p:spTree>
    <p:extLst>
      <p:ext uri="{BB962C8B-B14F-4D97-AF65-F5344CB8AC3E}">
        <p14:creationId xmlns:p14="http://schemas.microsoft.com/office/powerpoint/2010/main" val="35988147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AED8-BA21-9552-4995-771249E2DCC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481AEB4-41F3-0767-F53E-50029C4E93A3}"/>
              </a:ext>
            </a:extLst>
          </p:cNvPr>
          <p:cNvSpPr>
            <a:spLocks noGrp="1"/>
          </p:cNvSpPr>
          <p:nvPr>
            <p:ph type="ctrTitle"/>
          </p:nvPr>
        </p:nvSpPr>
        <p:spPr/>
        <p:txBody>
          <a:bodyPr/>
          <a:lstStyle/>
          <a:p>
            <a:r>
              <a:rPr lang="cs-CZ" b="1" dirty="0"/>
              <a:t>Zpráva o realizaci</a:t>
            </a:r>
          </a:p>
        </p:txBody>
      </p:sp>
      <p:sp>
        <p:nvSpPr>
          <p:cNvPr id="5" name="Podnadpis 4">
            <a:extLst>
              <a:ext uri="{FF2B5EF4-FFF2-40B4-BE49-F238E27FC236}">
                <a16:creationId xmlns:a16="http://schemas.microsoft.com/office/drawing/2014/main" id="{21A975A0-2E4F-C286-72C9-2D5E5324E0B8}"/>
              </a:ext>
            </a:extLst>
          </p:cNvPr>
          <p:cNvSpPr>
            <a:spLocks noGrp="1"/>
          </p:cNvSpPr>
          <p:nvPr>
            <p:ph type="subTitle" idx="1"/>
          </p:nvPr>
        </p:nvSpPr>
        <p:spPr/>
        <p:txBody>
          <a:bodyPr/>
          <a:lstStyle/>
          <a:p>
            <a:r>
              <a:rPr lang="cs-CZ" dirty="0"/>
              <a:t>Administrace projektů výzev </a:t>
            </a:r>
            <a:r>
              <a:rPr lang="cs-CZ" dirty="0" err="1"/>
              <a:t>MeS</a:t>
            </a:r>
            <a:r>
              <a:rPr lang="cs-CZ" dirty="0"/>
              <a:t>/</a:t>
            </a:r>
            <a:r>
              <a:rPr lang="cs-CZ" dirty="0" err="1"/>
              <a:t>MeS</a:t>
            </a:r>
            <a:r>
              <a:rPr lang="cs-CZ" dirty="0"/>
              <a:t> pro ITI </a:t>
            </a:r>
          </a:p>
        </p:txBody>
      </p:sp>
    </p:spTree>
    <p:extLst>
      <p:ext uri="{BB962C8B-B14F-4D97-AF65-F5344CB8AC3E}">
        <p14:creationId xmlns:p14="http://schemas.microsoft.com/office/powerpoint/2010/main" val="5565221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dnadpis 4">
            <a:extLst>
              <a:ext uri="{FF2B5EF4-FFF2-40B4-BE49-F238E27FC236}">
                <a16:creationId xmlns:a16="http://schemas.microsoft.com/office/drawing/2014/main" id="{44E52889-FE0C-10C5-0EB2-6423201B9188}"/>
              </a:ext>
            </a:extLst>
          </p:cNvPr>
          <p:cNvSpPr>
            <a:spLocks noGrp="1"/>
          </p:cNvSpPr>
          <p:nvPr>
            <p:ph type="subTitle" idx="1"/>
          </p:nvPr>
        </p:nvSpPr>
        <p:spPr>
          <a:xfrm>
            <a:off x="607229" y="983768"/>
            <a:ext cx="10564586" cy="5047780"/>
          </a:xfrm>
        </p:spPr>
        <p:txBody>
          <a:bodyPr/>
          <a:lstStyle/>
          <a:p>
            <a:pPr marL="342900" indent="-342900" algn="just">
              <a:buFont typeface="Arial" panose="020B0604020202020204" pitchFamily="34" charset="0"/>
              <a:buChar char="•"/>
            </a:pPr>
            <a:r>
              <a:rPr lang="cs-CZ" dirty="0"/>
              <a:t>Popisuje pokrok v jednotlivých klíčových aktivitách za sledované období, plnění výstupů a indikátorů</a:t>
            </a:r>
          </a:p>
          <a:p>
            <a:pPr marL="342900" indent="-342900" algn="just">
              <a:buFont typeface="Arial" panose="020B0604020202020204" pitchFamily="34" charset="0"/>
              <a:buChar char="•"/>
            </a:pPr>
            <a:r>
              <a:rPr lang="cs-CZ" dirty="0"/>
              <a:t>Umožňují poskytovateli podpory provést kontrolu plnění cílů a účelu poskytnutí finančních prostředků dle schválené žádosti o podporu</a:t>
            </a:r>
          </a:p>
          <a:p>
            <a:pPr marL="342900" indent="-342900" algn="just">
              <a:buFont typeface="Arial" panose="020B0604020202020204" pitchFamily="34" charset="0"/>
              <a:buChar char="•"/>
            </a:pPr>
            <a:r>
              <a:rPr lang="cs-CZ" dirty="0"/>
              <a:t>Průběžná </a:t>
            </a:r>
            <a:r>
              <a:rPr lang="cs-CZ" dirty="0" err="1"/>
              <a:t>ZoR</a:t>
            </a:r>
            <a:r>
              <a:rPr lang="cs-CZ" dirty="0"/>
              <a:t> / závěrečná </a:t>
            </a:r>
            <a:r>
              <a:rPr lang="cs-CZ" dirty="0" err="1"/>
              <a:t>ZZoR</a:t>
            </a:r>
            <a:endParaRPr lang="cs-CZ" dirty="0"/>
          </a:p>
          <a:p>
            <a:pPr marL="342900" indent="-342900" algn="just">
              <a:buFont typeface="Arial" panose="020B0604020202020204" pitchFamily="34" charset="0"/>
              <a:buChar char="•"/>
            </a:pPr>
            <a:r>
              <a:rPr lang="cs-CZ" dirty="0"/>
              <a:t>Sledovaná období nastavena v souladu s výzvou / navazující dokumentací k výzvě </a:t>
            </a:r>
          </a:p>
          <a:p>
            <a:pPr marL="342900" indent="-342900" algn="just">
              <a:buFont typeface="Arial" panose="020B0604020202020204" pitchFamily="34" charset="0"/>
              <a:buChar char="•"/>
            </a:pPr>
            <a:r>
              <a:rPr lang="cs-CZ" b="1" dirty="0">
                <a:solidFill>
                  <a:srgbClr val="173070"/>
                </a:solidFill>
              </a:rPr>
              <a:t>Přílohy </a:t>
            </a:r>
            <a:r>
              <a:rPr lang="cs-CZ" b="1" dirty="0" err="1">
                <a:solidFill>
                  <a:srgbClr val="173070"/>
                </a:solidFill>
              </a:rPr>
              <a:t>ZoR</a:t>
            </a:r>
            <a:r>
              <a:rPr lang="cs-CZ" dirty="0">
                <a:solidFill>
                  <a:srgbClr val="173070"/>
                </a:solidFill>
              </a:rPr>
              <a:t>: vzory příloh jsou k dispozici na stránkách OP JAK pod danou výzvou na záložce Dokumenty, Vzory příloh </a:t>
            </a:r>
            <a:r>
              <a:rPr lang="cs-CZ" dirty="0" err="1">
                <a:solidFill>
                  <a:srgbClr val="173070"/>
                </a:solidFill>
              </a:rPr>
              <a:t>ZoR</a:t>
            </a:r>
            <a:r>
              <a:rPr lang="cs-CZ" dirty="0">
                <a:solidFill>
                  <a:srgbClr val="173070"/>
                </a:solidFill>
              </a:rPr>
              <a:t> / </a:t>
            </a:r>
            <a:r>
              <a:rPr lang="cs-CZ" dirty="0" err="1">
                <a:solidFill>
                  <a:srgbClr val="173070"/>
                </a:solidFill>
              </a:rPr>
              <a:t>ŽoP</a:t>
            </a:r>
            <a:endParaRPr lang="cs-CZ" dirty="0"/>
          </a:p>
          <a:p>
            <a:pPr marL="342900" indent="-342900" algn="just">
              <a:buFont typeface="Arial" panose="020B0604020202020204" pitchFamily="34" charset="0"/>
              <a:buChar char="•"/>
            </a:pPr>
            <a:r>
              <a:rPr lang="cs-CZ" b="1" dirty="0"/>
              <a:t>Obrazovky </a:t>
            </a:r>
            <a:r>
              <a:rPr lang="cs-CZ" b="1" dirty="0" err="1"/>
              <a:t>ZoR</a:t>
            </a:r>
            <a:r>
              <a:rPr lang="cs-CZ" dirty="0"/>
              <a:t>: Základní informace, Popis realizace, Specifické datové položky, Klíčové aktivity, Indikátory, Horizontální principy, Publicita, Čestná prohlášení, Dokumenty zprávy</a:t>
            </a:r>
          </a:p>
          <a:p>
            <a:pPr algn="just"/>
            <a:endParaRPr lang="cs-CZ" dirty="0"/>
          </a:p>
        </p:txBody>
      </p:sp>
      <p:sp>
        <p:nvSpPr>
          <p:cNvPr id="2" name="Nadpis 3">
            <a:extLst>
              <a:ext uri="{FF2B5EF4-FFF2-40B4-BE49-F238E27FC236}">
                <a16:creationId xmlns:a16="http://schemas.microsoft.com/office/drawing/2014/main" id="{22BB6200-C448-2762-8857-9FA0302F2E2C}"/>
              </a:ext>
            </a:extLst>
          </p:cNvPr>
          <p:cNvSpPr>
            <a:spLocks noGrp="1"/>
          </p:cNvSpPr>
          <p:nvPr>
            <p:ph type="ctrTitle"/>
          </p:nvPr>
        </p:nvSpPr>
        <p:spPr>
          <a:xfrm>
            <a:off x="813707" y="161260"/>
            <a:ext cx="10564586" cy="918707"/>
          </a:xfrm>
        </p:spPr>
        <p:txBody>
          <a:bodyPr/>
          <a:lstStyle/>
          <a:p>
            <a:r>
              <a:rPr lang="cs-CZ" b="1" dirty="0"/>
              <a:t>Zpráva O REALIZACI </a:t>
            </a:r>
          </a:p>
        </p:txBody>
      </p:sp>
    </p:spTree>
    <p:extLst>
      <p:ext uri="{BB962C8B-B14F-4D97-AF65-F5344CB8AC3E}">
        <p14:creationId xmlns:p14="http://schemas.microsoft.com/office/powerpoint/2010/main" val="323216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A1D67-3BC8-48AE-FEB0-9C6F27B1AB3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B1EAEBC-FFD1-3778-C442-9C00C1B3F243}"/>
              </a:ext>
            </a:extLst>
          </p:cNvPr>
          <p:cNvSpPr>
            <a:spLocks noGrp="1"/>
          </p:cNvSpPr>
          <p:nvPr>
            <p:ph type="ctrTitle"/>
          </p:nvPr>
        </p:nvSpPr>
        <p:spPr>
          <a:xfrm>
            <a:off x="2794419" y="2718707"/>
            <a:ext cx="7756072" cy="1420585"/>
          </a:xfrm>
        </p:spPr>
        <p:txBody>
          <a:bodyPr/>
          <a:lstStyle/>
          <a:p>
            <a:r>
              <a:rPr lang="cs-CZ" dirty="0"/>
              <a:t>Dotazy a odpovědi </a:t>
            </a:r>
          </a:p>
        </p:txBody>
      </p:sp>
    </p:spTree>
    <p:extLst>
      <p:ext uri="{BB962C8B-B14F-4D97-AF65-F5344CB8AC3E}">
        <p14:creationId xmlns:p14="http://schemas.microsoft.com/office/powerpoint/2010/main" val="23057984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5EEC-C62A-112C-9ADC-815ADDFC8048}"/>
            </a:ext>
          </a:extLst>
        </p:cNvPr>
        <p:cNvGrpSpPr/>
        <p:nvPr/>
      </p:nvGrpSpPr>
      <p:grpSpPr>
        <a:xfrm>
          <a:off x="0" y="0"/>
          <a:ext cx="0" cy="0"/>
          <a:chOff x="0" y="0"/>
          <a:chExt cx="0" cy="0"/>
        </a:xfrm>
      </p:grpSpPr>
      <p:sp>
        <p:nvSpPr>
          <p:cNvPr id="5" name="Podnadpis 4">
            <a:extLst>
              <a:ext uri="{FF2B5EF4-FFF2-40B4-BE49-F238E27FC236}">
                <a16:creationId xmlns:a16="http://schemas.microsoft.com/office/drawing/2014/main" id="{C2C4962E-47A4-9A8A-3708-7404FFB9E911}"/>
              </a:ext>
            </a:extLst>
          </p:cNvPr>
          <p:cNvSpPr>
            <a:spLocks noGrp="1"/>
          </p:cNvSpPr>
          <p:nvPr>
            <p:ph type="subTitle" idx="1"/>
          </p:nvPr>
        </p:nvSpPr>
        <p:spPr>
          <a:xfrm>
            <a:off x="911928" y="1685368"/>
            <a:ext cx="10564586" cy="3867293"/>
          </a:xfrm>
        </p:spPr>
        <p:txBody>
          <a:bodyPr/>
          <a:lstStyle/>
          <a:p>
            <a:pPr marL="342900" indent="-342900" algn="just">
              <a:buFont typeface="Arial" panose="020B0604020202020204" pitchFamily="34" charset="0"/>
              <a:buChar char="•"/>
            </a:pPr>
            <a:r>
              <a:rPr lang="cs-CZ" dirty="0"/>
              <a:t>Identifikační údaje zprávy (typ, číslo zprávy, plánované datum podání, začátek </a:t>
            </a:r>
            <a:br>
              <a:rPr lang="cs-CZ" dirty="0"/>
            </a:br>
            <a:r>
              <a:rPr lang="cs-CZ" dirty="0"/>
              <a:t>a konec sledovaného období) </a:t>
            </a:r>
          </a:p>
          <a:p>
            <a:pPr marL="342900" indent="-342900" algn="just">
              <a:buFont typeface="Arial" panose="020B0604020202020204" pitchFamily="34" charset="0"/>
              <a:buChar char="•"/>
            </a:pPr>
            <a:r>
              <a:rPr lang="cs-CZ" dirty="0"/>
              <a:t>Kontaktní údaje</a:t>
            </a:r>
          </a:p>
          <a:p>
            <a:pPr marL="342900" indent="-342900" algn="just">
              <a:buFont typeface="Arial" panose="020B0604020202020204" pitchFamily="34" charset="0"/>
              <a:buChar char="•"/>
            </a:pPr>
            <a:r>
              <a:rPr lang="cs-CZ" dirty="0"/>
              <a:t>Fyzická realizace projektu - skutečné datum zahájení projektu, skutečné datum ukončení projektu (až v </a:t>
            </a:r>
            <a:r>
              <a:rPr lang="cs-CZ" dirty="0" err="1"/>
              <a:t>ZZoR</a:t>
            </a:r>
            <a:r>
              <a:rPr lang="cs-CZ" dirty="0"/>
              <a:t>)</a:t>
            </a:r>
          </a:p>
          <a:p>
            <a:endParaRPr lang="cs-CZ" dirty="0"/>
          </a:p>
          <a:p>
            <a:endParaRPr lang="cs-CZ" dirty="0"/>
          </a:p>
        </p:txBody>
      </p:sp>
      <p:sp>
        <p:nvSpPr>
          <p:cNvPr id="2" name="Nadpis 3">
            <a:extLst>
              <a:ext uri="{FF2B5EF4-FFF2-40B4-BE49-F238E27FC236}">
                <a16:creationId xmlns:a16="http://schemas.microsoft.com/office/drawing/2014/main" id="{DBC7B8B1-39C1-C4DD-3F92-CAE53DAD4D3B}"/>
              </a:ext>
            </a:extLst>
          </p:cNvPr>
          <p:cNvSpPr>
            <a:spLocks noGrp="1"/>
          </p:cNvSpPr>
          <p:nvPr>
            <p:ph type="ctrTitle"/>
          </p:nvPr>
        </p:nvSpPr>
        <p:spPr>
          <a:xfrm>
            <a:off x="832757" y="436563"/>
            <a:ext cx="10564586" cy="918707"/>
          </a:xfrm>
        </p:spPr>
        <p:txBody>
          <a:bodyPr/>
          <a:lstStyle/>
          <a:p>
            <a:r>
              <a:rPr lang="cs-CZ" b="1" dirty="0"/>
              <a:t>Základní informace</a:t>
            </a:r>
          </a:p>
        </p:txBody>
      </p:sp>
    </p:spTree>
    <p:extLst>
      <p:ext uri="{BB962C8B-B14F-4D97-AF65-F5344CB8AC3E}">
        <p14:creationId xmlns:p14="http://schemas.microsoft.com/office/powerpoint/2010/main" val="22777748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A7F1-49E0-F52C-0D24-81B8E1B3F0B9}"/>
            </a:ext>
          </a:extLst>
        </p:cNvPr>
        <p:cNvGrpSpPr/>
        <p:nvPr/>
      </p:nvGrpSpPr>
      <p:grpSpPr>
        <a:xfrm>
          <a:off x="0" y="0"/>
          <a:ext cx="0" cy="0"/>
          <a:chOff x="0" y="0"/>
          <a:chExt cx="0" cy="0"/>
        </a:xfrm>
      </p:grpSpPr>
      <p:sp>
        <p:nvSpPr>
          <p:cNvPr id="5" name="Podnadpis 4">
            <a:extLst>
              <a:ext uri="{FF2B5EF4-FFF2-40B4-BE49-F238E27FC236}">
                <a16:creationId xmlns:a16="http://schemas.microsoft.com/office/drawing/2014/main" id="{A453745A-BAD7-3C4B-AB10-F60ED033AC24}"/>
              </a:ext>
            </a:extLst>
          </p:cNvPr>
          <p:cNvSpPr>
            <a:spLocks noGrp="1"/>
          </p:cNvSpPr>
          <p:nvPr>
            <p:ph type="subTitle" idx="1"/>
          </p:nvPr>
        </p:nvSpPr>
        <p:spPr>
          <a:xfrm>
            <a:off x="911928" y="1685368"/>
            <a:ext cx="10564586" cy="3867293"/>
          </a:xfrm>
        </p:spPr>
        <p:txBody>
          <a:bodyPr/>
          <a:lstStyle/>
          <a:p>
            <a:pPr algn="just"/>
            <a:r>
              <a:rPr lang="cs-CZ" b="1" dirty="0"/>
              <a:t>= </a:t>
            </a:r>
            <a:r>
              <a:rPr lang="cs-CZ" dirty="0"/>
              <a:t>stručné </a:t>
            </a:r>
            <a:r>
              <a:rPr lang="cs-CZ" dirty="0" err="1"/>
              <a:t>info</a:t>
            </a:r>
            <a:r>
              <a:rPr lang="cs-CZ" dirty="0"/>
              <a:t> k průběhu sledovaného období; např. okomentovat i případné NPZ </a:t>
            </a:r>
            <a:br>
              <a:rPr lang="cs-CZ" dirty="0"/>
            </a:br>
            <a:r>
              <a:rPr lang="cs-CZ" dirty="0"/>
              <a:t>a PZ změny, které byly ve sledovaném období řešeny; informace ohledně změny vlastnické struktury příjemce / partnera, popis plnění horizontálních principů </a:t>
            </a:r>
            <a:br>
              <a:rPr lang="cs-CZ" dirty="0"/>
            </a:br>
            <a:r>
              <a:rPr lang="cs-CZ" dirty="0"/>
              <a:t>ve sledovaném období</a:t>
            </a:r>
          </a:p>
          <a:p>
            <a:pPr algn="just"/>
            <a:r>
              <a:rPr lang="cs-CZ" sz="2000" b="1" i="1" u="sng" dirty="0">
                <a:solidFill>
                  <a:srgbClr val="173070"/>
                </a:solidFill>
              </a:rPr>
              <a:t>Vlastnická struktura</a:t>
            </a:r>
            <a:endParaRPr lang="cs-CZ" b="1" i="1" u="sng" dirty="0">
              <a:solidFill>
                <a:srgbClr val="173070"/>
              </a:solidFill>
            </a:endParaRPr>
          </a:p>
          <a:p>
            <a:pPr marL="1257300" lvl="2" indent="-342900" algn="just">
              <a:buFont typeface="Arial" panose="020B0604020202020204" pitchFamily="34" charset="0"/>
              <a:buChar char="•"/>
            </a:pPr>
            <a:r>
              <a:rPr lang="cs-CZ" i="1" dirty="0">
                <a:solidFill>
                  <a:srgbClr val="173070"/>
                </a:solidFill>
                <a:latin typeface="+mn-lt"/>
              </a:rPr>
              <a:t>Kontrola s každou </a:t>
            </a:r>
            <a:r>
              <a:rPr lang="cs-CZ" i="1" dirty="0" err="1">
                <a:solidFill>
                  <a:srgbClr val="173070"/>
                </a:solidFill>
                <a:latin typeface="+mn-lt"/>
              </a:rPr>
              <a:t>ZoR</a:t>
            </a:r>
            <a:endParaRPr lang="cs-CZ" i="1" dirty="0">
              <a:solidFill>
                <a:srgbClr val="173070"/>
              </a:solidFill>
              <a:latin typeface="+mn-lt"/>
            </a:endParaRPr>
          </a:p>
          <a:p>
            <a:pPr marL="1257300" lvl="2" indent="-342900" algn="just">
              <a:buFont typeface="Arial" panose="020B0604020202020204" pitchFamily="34" charset="0"/>
              <a:buChar char="•"/>
            </a:pPr>
            <a:r>
              <a:rPr lang="cs-CZ" i="1" dirty="0">
                <a:solidFill>
                  <a:srgbClr val="173070"/>
                </a:solidFill>
                <a:latin typeface="+mn-lt"/>
              </a:rPr>
              <a:t>Pokud ke změně v MO nedošlo, je třeba uvést za příjemce a partnera s fin. příspěvkem v rámci popisu pokroku nebo doložit čestným prohlášením</a:t>
            </a:r>
          </a:p>
          <a:p>
            <a:pPr marL="1257300" lvl="2" indent="-342900" algn="just">
              <a:buFont typeface="Arial" panose="020B0604020202020204" pitchFamily="34" charset="0"/>
              <a:buChar char="•"/>
            </a:pPr>
            <a:r>
              <a:rPr lang="cs-CZ" i="1" dirty="0">
                <a:solidFill>
                  <a:srgbClr val="173070"/>
                </a:solidFill>
                <a:latin typeface="+mn-lt"/>
              </a:rPr>
              <a:t>Při změně se dokládá dokument Prokázání vlastnické struktury příjemce / partnera, 	resp. úplný výpis z evidence skutečných majitelů v aktualizovaném znění</a:t>
            </a:r>
            <a:endParaRPr lang="cs-CZ" b="1" dirty="0">
              <a:latin typeface="+mn-lt"/>
            </a:endParaRPr>
          </a:p>
          <a:p>
            <a:pPr algn="just"/>
            <a:endParaRPr lang="cs-CZ" sz="2000" dirty="0"/>
          </a:p>
          <a:p>
            <a:endParaRPr lang="cs-CZ" dirty="0"/>
          </a:p>
          <a:p>
            <a:endParaRPr lang="cs-CZ" dirty="0"/>
          </a:p>
        </p:txBody>
      </p:sp>
      <p:sp>
        <p:nvSpPr>
          <p:cNvPr id="2" name="Nadpis 3">
            <a:extLst>
              <a:ext uri="{FF2B5EF4-FFF2-40B4-BE49-F238E27FC236}">
                <a16:creationId xmlns:a16="http://schemas.microsoft.com/office/drawing/2014/main" id="{BF937FAE-5159-4109-82D9-166922A741D1}"/>
              </a:ext>
            </a:extLst>
          </p:cNvPr>
          <p:cNvSpPr>
            <a:spLocks noGrp="1"/>
          </p:cNvSpPr>
          <p:nvPr>
            <p:ph type="ctrTitle"/>
          </p:nvPr>
        </p:nvSpPr>
        <p:spPr>
          <a:xfrm>
            <a:off x="832757" y="436563"/>
            <a:ext cx="10564586" cy="918707"/>
          </a:xfrm>
        </p:spPr>
        <p:txBody>
          <a:bodyPr/>
          <a:lstStyle/>
          <a:p>
            <a:r>
              <a:rPr lang="cs-CZ" b="1" dirty="0"/>
              <a:t>Popis realizace</a:t>
            </a:r>
          </a:p>
        </p:txBody>
      </p:sp>
    </p:spTree>
    <p:extLst>
      <p:ext uri="{BB962C8B-B14F-4D97-AF65-F5344CB8AC3E}">
        <p14:creationId xmlns:p14="http://schemas.microsoft.com/office/powerpoint/2010/main" val="2561118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951CB-4491-C297-06B1-F78306DA98D0}"/>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A3EBA587-D85C-7C13-2C06-9AE7E45C816A}"/>
              </a:ext>
            </a:extLst>
          </p:cNvPr>
          <p:cNvSpPr>
            <a:spLocks noGrp="1"/>
          </p:cNvSpPr>
          <p:nvPr>
            <p:ph type="ctrTitle"/>
          </p:nvPr>
        </p:nvSpPr>
        <p:spPr/>
        <p:txBody>
          <a:bodyPr/>
          <a:lstStyle/>
          <a:p>
            <a:r>
              <a:rPr lang="cs-CZ" b="1" dirty="0"/>
              <a:t>Klíčové aktivity</a:t>
            </a:r>
          </a:p>
        </p:txBody>
      </p:sp>
      <p:sp>
        <p:nvSpPr>
          <p:cNvPr id="5" name="Podnadpis 4">
            <a:extLst>
              <a:ext uri="{FF2B5EF4-FFF2-40B4-BE49-F238E27FC236}">
                <a16:creationId xmlns:a16="http://schemas.microsoft.com/office/drawing/2014/main" id="{99D1F9E9-868C-8296-6492-2B1C579E2033}"/>
              </a:ext>
            </a:extLst>
          </p:cNvPr>
          <p:cNvSpPr>
            <a:spLocks noGrp="1"/>
          </p:cNvSpPr>
          <p:nvPr>
            <p:ph type="subTitle" idx="1"/>
          </p:nvPr>
        </p:nvSpPr>
        <p:spPr>
          <a:xfrm>
            <a:off x="832757" y="1355270"/>
            <a:ext cx="10564586" cy="4548916"/>
          </a:xfrm>
        </p:spPr>
        <p:txBody>
          <a:bodyPr/>
          <a:lstStyle/>
          <a:p>
            <a:pPr algn="just"/>
            <a:r>
              <a:rPr lang="cs-CZ" sz="2000" b="1" dirty="0"/>
              <a:t>Povinné</a:t>
            </a:r>
          </a:p>
          <a:p>
            <a:pPr algn="just"/>
            <a:r>
              <a:rPr lang="cs-CZ" sz="2000" dirty="0"/>
              <a:t>Aktivita 1 – Řízení projektu</a:t>
            </a:r>
          </a:p>
          <a:p>
            <a:pPr algn="just"/>
            <a:r>
              <a:rPr lang="cs-CZ" sz="2000" dirty="0"/>
              <a:t>Aktivita 2 – Vytvoření, realizace, či prohloubení spolupráce mezi výzkumnými organizacemi </a:t>
            </a:r>
            <a:br>
              <a:rPr lang="cs-CZ" sz="2000" dirty="0"/>
            </a:br>
            <a:r>
              <a:rPr lang="cs-CZ" sz="2000" dirty="0"/>
              <a:t>a aplikační sférou</a:t>
            </a:r>
          </a:p>
          <a:p>
            <a:pPr algn="just"/>
            <a:r>
              <a:rPr lang="cs-CZ" sz="2000" dirty="0"/>
              <a:t>Aktivita 3 – Realizace orientovaného výzkumu ve spolupráci se subjekty aplikační sféry</a:t>
            </a:r>
          </a:p>
          <a:p>
            <a:pPr algn="just"/>
            <a:r>
              <a:rPr lang="cs-CZ" sz="2000" b="1" dirty="0"/>
              <a:t>Volitelné</a:t>
            </a:r>
          </a:p>
          <a:p>
            <a:pPr algn="just"/>
            <a:r>
              <a:rPr lang="cs-CZ" sz="2000" dirty="0"/>
              <a:t>Aktivita 4 – Příprava společně zpracovaných projektových žádostí se subjekty z aplikační sféry </a:t>
            </a:r>
            <a:br>
              <a:rPr lang="cs-CZ" sz="2000" dirty="0"/>
            </a:br>
            <a:r>
              <a:rPr lang="cs-CZ" sz="2000" dirty="0"/>
              <a:t>do národních i mezinárodních grantových schémat souvisejících s aktivitami a zaměřením projektu</a:t>
            </a:r>
          </a:p>
          <a:p>
            <a:pPr algn="just"/>
            <a:r>
              <a:rPr lang="cs-CZ" sz="2000" dirty="0"/>
              <a:t>Aktivita 5 – Modernizace infrastruktury a pořízení nezbytného vybavení</a:t>
            </a:r>
          </a:p>
          <a:p>
            <a:pPr algn="just"/>
            <a:r>
              <a:rPr lang="cs-CZ" sz="2000" dirty="0"/>
              <a:t>Aktivita 6 – Zapojení zástupců aplikační sféry do výuky, včetně vedení studentských prací</a:t>
            </a:r>
          </a:p>
          <a:p>
            <a:endParaRPr lang="cs-CZ" sz="2000" dirty="0"/>
          </a:p>
          <a:p>
            <a:endParaRPr lang="cs-CZ" sz="2000" dirty="0"/>
          </a:p>
          <a:p>
            <a:pPr marL="342900" indent="-342900">
              <a:buFont typeface="Arial" panose="020B0604020202020204" pitchFamily="34" charset="0"/>
              <a:buChar char="•"/>
            </a:pPr>
            <a:endParaRPr lang="cs-CZ" sz="2000" dirty="0"/>
          </a:p>
        </p:txBody>
      </p:sp>
    </p:spTree>
    <p:extLst>
      <p:ext uri="{BB962C8B-B14F-4D97-AF65-F5344CB8AC3E}">
        <p14:creationId xmlns:p14="http://schemas.microsoft.com/office/powerpoint/2010/main" val="32212720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0DA1-BEE4-02A5-3FDB-F23F26ABADBE}"/>
            </a:ext>
          </a:extLst>
        </p:cNvPr>
        <p:cNvGrpSpPr/>
        <p:nvPr/>
      </p:nvGrpSpPr>
      <p:grpSpPr>
        <a:xfrm>
          <a:off x="0" y="0"/>
          <a:ext cx="0" cy="0"/>
          <a:chOff x="0" y="0"/>
          <a:chExt cx="0" cy="0"/>
        </a:xfrm>
      </p:grpSpPr>
      <p:sp>
        <p:nvSpPr>
          <p:cNvPr id="5" name="Podnadpis 4">
            <a:extLst>
              <a:ext uri="{FF2B5EF4-FFF2-40B4-BE49-F238E27FC236}">
                <a16:creationId xmlns:a16="http://schemas.microsoft.com/office/drawing/2014/main" id="{3A8CBE53-319C-6B0F-39E1-D0321858EED6}"/>
              </a:ext>
            </a:extLst>
          </p:cNvPr>
          <p:cNvSpPr>
            <a:spLocks noGrp="1"/>
          </p:cNvSpPr>
          <p:nvPr>
            <p:ph type="subTitle" idx="1"/>
          </p:nvPr>
        </p:nvSpPr>
        <p:spPr>
          <a:xfrm>
            <a:off x="813707" y="1592603"/>
            <a:ext cx="10564586" cy="2936328"/>
          </a:xfrm>
        </p:spPr>
        <p:txBody>
          <a:bodyPr/>
          <a:lstStyle/>
          <a:p>
            <a:pPr marL="342900" indent="-342900" algn="just">
              <a:buFont typeface="Arial" panose="020B0604020202020204" pitchFamily="34" charset="0"/>
              <a:buChar char="•"/>
            </a:pPr>
            <a:r>
              <a:rPr lang="cs-CZ" dirty="0"/>
              <a:t>Popis realizace jednotlivých KA ve sledovaném období; podrobný popis lze doložit v samostatném dokumentu vč. předložení souvisejících příloh</a:t>
            </a:r>
          </a:p>
          <a:p>
            <a:pPr marL="342900" indent="-342900" algn="just">
              <a:buFont typeface="Arial" panose="020B0604020202020204" pitchFamily="34" charset="0"/>
              <a:buChar char="•"/>
            </a:pPr>
            <a:r>
              <a:rPr lang="cs-CZ" dirty="0"/>
              <a:t>Popis činností příjemce a partnerů (</a:t>
            </a:r>
            <a:r>
              <a:rPr lang="cs-CZ" b="1" dirty="0"/>
              <a:t>včetně partnerů bez finančního příspěvku</a:t>
            </a:r>
            <a:r>
              <a:rPr lang="cs-CZ" dirty="0"/>
              <a:t>) relevantní k danému monitorovacímu období</a:t>
            </a:r>
          </a:p>
          <a:p>
            <a:pPr marL="342900" indent="-342900" algn="just">
              <a:buFont typeface="Arial" panose="020B0604020202020204" pitchFamily="34" charset="0"/>
              <a:buChar char="•"/>
            </a:pPr>
            <a:r>
              <a:rPr lang="cs-CZ" dirty="0" err="1"/>
              <a:t>Provazba</a:t>
            </a:r>
            <a:r>
              <a:rPr lang="cs-CZ" dirty="0"/>
              <a:t> s výdaji nárokovanými v </a:t>
            </a:r>
            <a:r>
              <a:rPr lang="cs-CZ" dirty="0" err="1"/>
              <a:t>ŽoP</a:t>
            </a:r>
            <a:r>
              <a:rPr lang="cs-CZ" dirty="0"/>
              <a:t> (např. pracovní cesty, pořízení přístrojového vybavení, apod.)</a:t>
            </a:r>
          </a:p>
          <a:p>
            <a:pPr marL="342900" indent="-342900" algn="just">
              <a:buFont typeface="Arial" panose="020B0604020202020204" pitchFamily="34" charset="0"/>
              <a:buChar char="•"/>
            </a:pPr>
            <a:r>
              <a:rPr lang="cs-CZ" dirty="0"/>
              <a:t>Popis příp. odchylek od stanoveného harmonogramu</a:t>
            </a:r>
          </a:p>
          <a:p>
            <a:endParaRPr lang="cs-CZ" dirty="0"/>
          </a:p>
          <a:p>
            <a:endParaRPr lang="cs-CZ" dirty="0"/>
          </a:p>
        </p:txBody>
      </p:sp>
      <p:sp>
        <p:nvSpPr>
          <p:cNvPr id="2" name="Nadpis 3">
            <a:extLst>
              <a:ext uri="{FF2B5EF4-FFF2-40B4-BE49-F238E27FC236}">
                <a16:creationId xmlns:a16="http://schemas.microsoft.com/office/drawing/2014/main" id="{4FDFD017-D04B-29AA-AC27-699CAE835959}"/>
              </a:ext>
            </a:extLst>
          </p:cNvPr>
          <p:cNvSpPr>
            <a:spLocks noGrp="1"/>
          </p:cNvSpPr>
          <p:nvPr>
            <p:ph type="ctrTitle"/>
          </p:nvPr>
        </p:nvSpPr>
        <p:spPr>
          <a:xfrm>
            <a:off x="832757" y="436563"/>
            <a:ext cx="10564586" cy="918707"/>
          </a:xfrm>
        </p:spPr>
        <p:txBody>
          <a:bodyPr/>
          <a:lstStyle/>
          <a:p>
            <a:r>
              <a:rPr lang="cs-CZ" b="1" dirty="0"/>
              <a:t>Klíčové aktivity</a:t>
            </a:r>
          </a:p>
        </p:txBody>
      </p:sp>
    </p:spTree>
    <p:extLst>
      <p:ext uri="{BB962C8B-B14F-4D97-AF65-F5344CB8AC3E}">
        <p14:creationId xmlns:p14="http://schemas.microsoft.com/office/powerpoint/2010/main" val="33985219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5233-0894-6569-EEF9-A86FF90C1AD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DE7A9D05-9F41-ACC3-CB5B-FA5B62A345E1}"/>
              </a:ext>
            </a:extLst>
          </p:cNvPr>
          <p:cNvSpPr>
            <a:spLocks noGrp="1"/>
          </p:cNvSpPr>
          <p:nvPr>
            <p:ph type="ctrTitle"/>
          </p:nvPr>
        </p:nvSpPr>
        <p:spPr/>
        <p:txBody>
          <a:bodyPr/>
          <a:lstStyle/>
          <a:p>
            <a:r>
              <a:rPr lang="cs-CZ" b="1" dirty="0"/>
              <a:t>indikátory</a:t>
            </a:r>
          </a:p>
        </p:txBody>
      </p:sp>
      <p:sp>
        <p:nvSpPr>
          <p:cNvPr id="5" name="Podnadpis 4">
            <a:extLst>
              <a:ext uri="{FF2B5EF4-FFF2-40B4-BE49-F238E27FC236}">
                <a16:creationId xmlns:a16="http://schemas.microsoft.com/office/drawing/2014/main" id="{19F3D33F-05AD-B4CF-B6F5-B33F6438BAC7}"/>
              </a:ext>
            </a:extLst>
          </p:cNvPr>
          <p:cNvSpPr>
            <a:spLocks noGrp="1"/>
          </p:cNvSpPr>
          <p:nvPr>
            <p:ph type="subTitle" idx="1"/>
          </p:nvPr>
        </p:nvSpPr>
        <p:spPr/>
        <p:txBody>
          <a:bodyPr/>
          <a:lstStyle/>
          <a:p>
            <a:pPr marL="342900" indent="-342900" algn="just">
              <a:buFont typeface="Arial" panose="020B0604020202020204" pitchFamily="34" charset="0"/>
              <a:buChar char="•"/>
            </a:pPr>
            <a:r>
              <a:rPr lang="cs-CZ" dirty="0"/>
              <a:t>Indikátorová soustava pro </a:t>
            </a:r>
            <a:r>
              <a:rPr lang="cs-CZ" dirty="0" err="1"/>
              <a:t>MeS</a:t>
            </a:r>
            <a:r>
              <a:rPr lang="cs-CZ" dirty="0"/>
              <a:t> / </a:t>
            </a:r>
            <a:r>
              <a:rPr lang="cs-CZ" dirty="0" err="1"/>
              <a:t>MeS</a:t>
            </a:r>
            <a:r>
              <a:rPr lang="cs-CZ" dirty="0"/>
              <a:t> pro ITI uvedena v </a:t>
            </a:r>
            <a:r>
              <a:rPr lang="cs-CZ" dirty="0" err="1"/>
              <a:t>PpŽP</a:t>
            </a:r>
            <a:r>
              <a:rPr lang="cs-CZ" dirty="0"/>
              <a:t> – specifická část, kapitola 7.8</a:t>
            </a:r>
          </a:p>
          <a:p>
            <a:pPr marL="342900" indent="-342900" algn="just">
              <a:buFont typeface="Arial" panose="020B0604020202020204" pitchFamily="34" charset="0"/>
              <a:buChar char="•"/>
            </a:pPr>
            <a:r>
              <a:rPr lang="cs-CZ" dirty="0"/>
              <a:t>Cílové hodnoty indikátorů = součást ZPP (příloha PA)</a:t>
            </a:r>
          </a:p>
          <a:p>
            <a:pPr marL="342900" indent="-342900" algn="just">
              <a:buFont typeface="Arial" panose="020B0604020202020204" pitchFamily="34" charset="0"/>
              <a:buChar char="•"/>
            </a:pPr>
            <a:r>
              <a:rPr lang="cs-CZ" dirty="0"/>
              <a:t>Soupiska pro vykazování indikátorů (aktuální verze, uzpůsobená i pro vykazování v souvislosti s Open Science)</a:t>
            </a:r>
          </a:p>
        </p:txBody>
      </p:sp>
    </p:spTree>
    <p:extLst>
      <p:ext uri="{BB962C8B-B14F-4D97-AF65-F5344CB8AC3E}">
        <p14:creationId xmlns:p14="http://schemas.microsoft.com/office/powerpoint/2010/main" val="30852054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A9EA0-0FAF-898D-DD3B-18403DA81911}"/>
            </a:ext>
          </a:extLst>
        </p:cNvPr>
        <p:cNvGrpSpPr/>
        <p:nvPr/>
      </p:nvGrpSpPr>
      <p:grpSpPr>
        <a:xfrm>
          <a:off x="0" y="0"/>
          <a:ext cx="0" cy="0"/>
          <a:chOff x="0" y="0"/>
          <a:chExt cx="0" cy="0"/>
        </a:xfrm>
      </p:grpSpPr>
      <p:pic>
        <p:nvPicPr>
          <p:cNvPr id="3" name="Obrázek 2" descr="Obsah obrázku text, elektronika, snímek obrazovky, Písmo&#10;&#10;Obsah vygenerovaný umělou inteligencí může být nesprávný.">
            <a:extLst>
              <a:ext uri="{FF2B5EF4-FFF2-40B4-BE49-F238E27FC236}">
                <a16:creationId xmlns:a16="http://schemas.microsoft.com/office/drawing/2014/main" id="{DDDFE6BB-76CD-02F8-4470-513215D34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013" y="181224"/>
            <a:ext cx="6063816" cy="5604255"/>
          </a:xfrm>
          <a:prstGeom prst="rect">
            <a:avLst/>
          </a:prstGeom>
        </p:spPr>
      </p:pic>
    </p:spTree>
    <p:extLst>
      <p:ext uri="{BB962C8B-B14F-4D97-AF65-F5344CB8AC3E}">
        <p14:creationId xmlns:p14="http://schemas.microsoft.com/office/powerpoint/2010/main" val="17656515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4DC8-25B4-C2C6-100F-01B1F00D105B}"/>
            </a:ext>
          </a:extLst>
        </p:cNvPr>
        <p:cNvGrpSpPr/>
        <p:nvPr/>
      </p:nvGrpSpPr>
      <p:grpSpPr>
        <a:xfrm>
          <a:off x="0" y="0"/>
          <a:ext cx="0" cy="0"/>
          <a:chOff x="0" y="0"/>
          <a:chExt cx="0" cy="0"/>
        </a:xfrm>
      </p:grpSpPr>
      <p:pic>
        <p:nvPicPr>
          <p:cNvPr id="4" name="Obrázek 3">
            <a:extLst>
              <a:ext uri="{FF2B5EF4-FFF2-40B4-BE49-F238E27FC236}">
                <a16:creationId xmlns:a16="http://schemas.microsoft.com/office/drawing/2014/main" id="{D7740208-8C85-B9E1-E27C-495F89E2C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368" y="750014"/>
            <a:ext cx="8769801" cy="4483330"/>
          </a:xfrm>
          <a:prstGeom prst="rect">
            <a:avLst/>
          </a:prstGeom>
        </p:spPr>
      </p:pic>
    </p:spTree>
    <p:extLst>
      <p:ext uri="{BB962C8B-B14F-4D97-AF65-F5344CB8AC3E}">
        <p14:creationId xmlns:p14="http://schemas.microsoft.com/office/powerpoint/2010/main" val="40795072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2093-5308-8CA0-9C8B-0DBD282C152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81060AC-1F42-0A11-A1D2-0A4FFFB5F327}"/>
              </a:ext>
            </a:extLst>
          </p:cNvPr>
          <p:cNvSpPr>
            <a:spLocks noGrp="1"/>
          </p:cNvSpPr>
          <p:nvPr>
            <p:ph type="ctrTitle"/>
          </p:nvPr>
        </p:nvSpPr>
        <p:spPr/>
        <p:txBody>
          <a:bodyPr/>
          <a:lstStyle/>
          <a:p>
            <a:r>
              <a:rPr lang="cs-CZ" b="1" dirty="0"/>
              <a:t>indikátory</a:t>
            </a:r>
          </a:p>
        </p:txBody>
      </p:sp>
      <p:sp>
        <p:nvSpPr>
          <p:cNvPr id="5" name="Podnadpis 4">
            <a:extLst>
              <a:ext uri="{FF2B5EF4-FFF2-40B4-BE49-F238E27FC236}">
                <a16:creationId xmlns:a16="http://schemas.microsoft.com/office/drawing/2014/main" id="{FABA131B-C568-B21E-2955-19ABA4949779}"/>
              </a:ext>
            </a:extLst>
          </p:cNvPr>
          <p:cNvSpPr>
            <a:spLocks noGrp="1"/>
          </p:cNvSpPr>
          <p:nvPr>
            <p:ph type="subTitle" idx="1"/>
          </p:nvPr>
        </p:nvSpPr>
        <p:spPr/>
        <p:txBody>
          <a:bodyPr/>
          <a:lstStyle/>
          <a:p>
            <a:r>
              <a:rPr lang="cs-CZ" b="1" dirty="0"/>
              <a:t>Výstupy</a:t>
            </a:r>
          </a:p>
          <a:p>
            <a:pPr marL="342900" indent="-342900" algn="just">
              <a:buFont typeface="Arial" panose="020B0604020202020204" pitchFamily="34" charset="0"/>
              <a:buChar char="•"/>
            </a:pPr>
            <a:r>
              <a:rPr lang="cs-CZ" b="1" dirty="0"/>
              <a:t>205 002 </a:t>
            </a:r>
            <a:r>
              <a:rPr lang="cs-CZ" dirty="0"/>
              <a:t>(Výzkumní pracovníci, kteří pracují v podpořených výzkumných zařízeních) – monitoruje se pouze za 1.rok realizace projektu</a:t>
            </a:r>
          </a:p>
          <a:p>
            <a:pPr marL="342900" indent="-342900" algn="just">
              <a:buFont typeface="Arial" panose="020B0604020202020204" pitchFamily="34" charset="0"/>
              <a:buChar char="•"/>
            </a:pPr>
            <a:r>
              <a:rPr lang="cs-CZ" b="1" dirty="0"/>
              <a:t>244 001 </a:t>
            </a:r>
            <a:r>
              <a:rPr lang="cs-CZ" dirty="0"/>
              <a:t>(Počet podpořených výzkumných organizací) – hodnota se vykazuje </a:t>
            </a:r>
            <a:br>
              <a:rPr lang="cs-CZ" dirty="0"/>
            </a:br>
            <a:r>
              <a:rPr lang="cs-CZ" dirty="0"/>
              <a:t>v 1.ZoR</a:t>
            </a:r>
          </a:p>
          <a:p>
            <a:pPr marL="342900" indent="-342900" algn="just">
              <a:buFont typeface="Arial" panose="020B0604020202020204" pitchFamily="34" charset="0"/>
              <a:buChar char="•"/>
            </a:pPr>
            <a:r>
              <a:rPr lang="cs-CZ" b="1" dirty="0"/>
              <a:t>210 181 </a:t>
            </a:r>
            <a:r>
              <a:rPr lang="cs-CZ" dirty="0"/>
              <a:t>(Počet příspěvků na odborných konferencích) – vykazováno průběžně</a:t>
            </a:r>
          </a:p>
          <a:p>
            <a:pPr marL="342900" indent="-342900" algn="just">
              <a:buFont typeface="Arial" panose="020B0604020202020204" pitchFamily="34" charset="0"/>
              <a:buChar char="•"/>
            </a:pPr>
            <a:r>
              <a:rPr lang="cs-CZ" b="1" dirty="0"/>
              <a:t>240 002 </a:t>
            </a:r>
            <a:r>
              <a:rPr lang="cs-CZ" dirty="0"/>
              <a:t>(Počet modernizovaných pracovišť </a:t>
            </a:r>
            <a:r>
              <a:rPr lang="cs-CZ" dirty="0" err="1"/>
              <a:t>VaV</a:t>
            </a:r>
            <a:r>
              <a:rPr lang="cs-CZ" dirty="0"/>
              <a:t>) – návaznost na KA5, vykazuje se po kompletní modernizaci pracoviště, nejpozději v </a:t>
            </a:r>
            <a:r>
              <a:rPr lang="cs-CZ" dirty="0" err="1"/>
              <a:t>ZZoR</a:t>
            </a:r>
            <a:r>
              <a:rPr lang="cs-CZ" dirty="0"/>
              <a:t> </a:t>
            </a:r>
          </a:p>
          <a:p>
            <a:pPr marL="342900" indent="-342900">
              <a:buFont typeface="Arial" panose="020B0604020202020204" pitchFamily="34" charset="0"/>
              <a:buChar char="•"/>
            </a:pPr>
            <a:endParaRPr lang="cs-CZ" dirty="0"/>
          </a:p>
          <a:p>
            <a:r>
              <a:rPr lang="cs-CZ" sz="2000" i="1" dirty="0"/>
              <a:t>Podrobná specifikace jednotlivých indikátorů je uvedena v </a:t>
            </a:r>
            <a:r>
              <a:rPr lang="cs-CZ" sz="2000" i="1" dirty="0" err="1"/>
              <a:t>PpŽP</a:t>
            </a:r>
            <a:r>
              <a:rPr lang="cs-CZ" sz="2000" i="1" dirty="0"/>
              <a:t> – </a:t>
            </a:r>
            <a:r>
              <a:rPr lang="cs-CZ" sz="2000" i="1" dirty="0" err="1"/>
              <a:t>spec</a:t>
            </a:r>
            <a:r>
              <a:rPr lang="cs-CZ" sz="2000" i="1" dirty="0"/>
              <a:t>. část, kapitola 7.8</a:t>
            </a:r>
          </a:p>
        </p:txBody>
      </p:sp>
    </p:spTree>
    <p:extLst>
      <p:ext uri="{BB962C8B-B14F-4D97-AF65-F5344CB8AC3E}">
        <p14:creationId xmlns:p14="http://schemas.microsoft.com/office/powerpoint/2010/main" val="28929013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48FB-DF9A-AA7E-015F-AAC7C68EF651}"/>
            </a:ext>
          </a:extLst>
        </p:cNvPr>
        <p:cNvGrpSpPr/>
        <p:nvPr/>
      </p:nvGrpSpPr>
      <p:grpSpPr>
        <a:xfrm>
          <a:off x="0" y="0"/>
          <a:ext cx="0" cy="0"/>
          <a:chOff x="0" y="0"/>
          <a:chExt cx="0" cy="0"/>
        </a:xfrm>
      </p:grpSpPr>
      <p:sp>
        <p:nvSpPr>
          <p:cNvPr id="5" name="Podnadpis 4">
            <a:extLst>
              <a:ext uri="{FF2B5EF4-FFF2-40B4-BE49-F238E27FC236}">
                <a16:creationId xmlns:a16="http://schemas.microsoft.com/office/drawing/2014/main" id="{35A47F94-4630-F483-8294-8CE856B70FE8}"/>
              </a:ext>
            </a:extLst>
          </p:cNvPr>
          <p:cNvSpPr>
            <a:spLocks noGrp="1"/>
          </p:cNvSpPr>
          <p:nvPr>
            <p:ph type="subTitle" idx="1"/>
          </p:nvPr>
        </p:nvSpPr>
        <p:spPr>
          <a:xfrm>
            <a:off x="919842" y="495300"/>
            <a:ext cx="10564586" cy="5132614"/>
          </a:xfrm>
        </p:spPr>
        <p:txBody>
          <a:bodyPr/>
          <a:lstStyle/>
          <a:p>
            <a:r>
              <a:rPr lang="cs-CZ" b="1" dirty="0"/>
              <a:t>Výsledky</a:t>
            </a:r>
          </a:p>
          <a:p>
            <a:pPr marL="342900" indent="-342900" algn="just">
              <a:buFont typeface="Arial" panose="020B0604020202020204" pitchFamily="34" charset="0"/>
              <a:buChar char="•"/>
            </a:pPr>
            <a:r>
              <a:rPr lang="cs-CZ" sz="2000" b="1" dirty="0"/>
              <a:t>244 011 </a:t>
            </a:r>
            <a:r>
              <a:rPr lang="cs-CZ" sz="2000" dirty="0"/>
              <a:t>(Počet institucí ovlivněných intervencí) – hodnota se vykazuje v </a:t>
            </a:r>
            <a:r>
              <a:rPr lang="cs-CZ" sz="2000" dirty="0" err="1"/>
              <a:t>ZZoR</a:t>
            </a:r>
            <a:r>
              <a:rPr lang="cs-CZ" sz="2000" dirty="0"/>
              <a:t>; započítávají </a:t>
            </a:r>
            <a:br>
              <a:rPr lang="cs-CZ" sz="2000" dirty="0"/>
            </a:br>
            <a:r>
              <a:rPr lang="cs-CZ" sz="2000" dirty="0"/>
              <a:t>se subjekty projektu (včetně partnerů bez fin. příspěvku)</a:t>
            </a:r>
          </a:p>
          <a:p>
            <a:pPr marL="342900" indent="-342900" algn="just">
              <a:buFont typeface="Arial" panose="020B0604020202020204" pitchFamily="34" charset="0"/>
              <a:buChar char="•"/>
            </a:pPr>
            <a:r>
              <a:rPr lang="cs-CZ" sz="2000" b="1" dirty="0"/>
              <a:t>214 021 </a:t>
            </a:r>
            <a:r>
              <a:rPr lang="cs-CZ" sz="2000" dirty="0"/>
              <a:t>(Publikace z podpořených projektů) – vykazuje se průběžně v realizaci a v 1. roce udržitelnosti. Články, kapitoly knih, knihy.</a:t>
            </a:r>
          </a:p>
          <a:p>
            <a:pPr marL="342900" indent="-342900" algn="just">
              <a:buFont typeface="Arial" panose="020B0604020202020204" pitchFamily="34" charset="0"/>
              <a:buChar char="•"/>
            </a:pPr>
            <a:r>
              <a:rPr lang="cs-CZ" sz="2000" b="1" dirty="0"/>
              <a:t>214 022 </a:t>
            </a:r>
            <a:r>
              <a:rPr lang="cs-CZ" sz="2000" dirty="0"/>
              <a:t>(Odborné publikace – </a:t>
            </a:r>
            <a:r>
              <a:rPr lang="cs-CZ" sz="2000" dirty="0" err="1"/>
              <a:t>letters</a:t>
            </a:r>
            <a:r>
              <a:rPr lang="cs-CZ" sz="2000" dirty="0"/>
              <a:t>, </a:t>
            </a:r>
            <a:r>
              <a:rPr lang="cs-CZ" sz="2000" dirty="0" err="1"/>
              <a:t>reviews</a:t>
            </a:r>
            <a:r>
              <a:rPr lang="cs-CZ" sz="2000" dirty="0"/>
              <a:t>, statě ve sborníku) - vykazuje se průběžně </a:t>
            </a:r>
            <a:br>
              <a:rPr lang="cs-CZ" sz="2000" dirty="0"/>
            </a:br>
            <a:r>
              <a:rPr lang="cs-CZ" sz="2000" dirty="0"/>
              <a:t>v realizaci a v 1. roce udržitelnosti</a:t>
            </a:r>
          </a:p>
          <a:p>
            <a:pPr marL="342900" indent="-342900" algn="just">
              <a:buFont typeface="Arial" panose="020B0604020202020204" pitchFamily="34" charset="0"/>
              <a:buChar char="•"/>
            </a:pPr>
            <a:r>
              <a:rPr lang="cs-CZ" sz="2000" b="1" dirty="0"/>
              <a:t>214 023 </a:t>
            </a:r>
            <a:r>
              <a:rPr lang="cs-CZ" sz="2000" dirty="0"/>
              <a:t>(Odborné publikace – vybrané typy dokumentů – se zahraničním spoluautorstvím) - vykazuje se průběžně v realizaci a v 1. roce udržitelnosti. </a:t>
            </a:r>
            <a:r>
              <a:rPr lang="cs-CZ" sz="2000" dirty="0" err="1"/>
              <a:t>Article</a:t>
            </a:r>
            <a:r>
              <a:rPr lang="cs-CZ" sz="2000" dirty="0"/>
              <a:t>, </a:t>
            </a:r>
            <a:r>
              <a:rPr lang="cs-CZ" sz="2000" dirty="0" err="1"/>
              <a:t>book</a:t>
            </a:r>
            <a:r>
              <a:rPr lang="cs-CZ" sz="2000" dirty="0"/>
              <a:t>, </a:t>
            </a:r>
            <a:r>
              <a:rPr lang="cs-CZ" sz="2000" dirty="0" err="1"/>
              <a:t>book</a:t>
            </a:r>
            <a:r>
              <a:rPr lang="cs-CZ" sz="2000" dirty="0"/>
              <a:t> </a:t>
            </a:r>
            <a:r>
              <a:rPr lang="cs-CZ" sz="2000" dirty="0" err="1"/>
              <a:t>chapter</a:t>
            </a:r>
            <a:r>
              <a:rPr lang="cs-CZ" sz="2000" dirty="0"/>
              <a:t>, </a:t>
            </a:r>
            <a:r>
              <a:rPr lang="cs-CZ" sz="2000" dirty="0" err="1"/>
              <a:t>letter</a:t>
            </a:r>
            <a:r>
              <a:rPr lang="cs-CZ" sz="2000" dirty="0"/>
              <a:t>, </a:t>
            </a:r>
            <a:r>
              <a:rPr lang="cs-CZ" sz="2000" dirty="0" err="1"/>
              <a:t>review</a:t>
            </a:r>
            <a:r>
              <a:rPr lang="cs-CZ" sz="2000" dirty="0"/>
              <a:t>, konference / </a:t>
            </a:r>
            <a:r>
              <a:rPr lang="cs-CZ" sz="2000" dirty="0" err="1"/>
              <a:t>proceeding</a:t>
            </a:r>
            <a:r>
              <a:rPr lang="cs-CZ" sz="2000" dirty="0"/>
              <a:t> </a:t>
            </a:r>
            <a:r>
              <a:rPr lang="cs-CZ" sz="2000" dirty="0" err="1"/>
              <a:t>paper</a:t>
            </a:r>
            <a:r>
              <a:rPr lang="cs-CZ" sz="2000" dirty="0"/>
              <a:t>.</a:t>
            </a:r>
          </a:p>
          <a:p>
            <a:pPr marL="342900" indent="-342900" algn="just">
              <a:buFont typeface="Arial" panose="020B0604020202020204" pitchFamily="34" charset="0"/>
              <a:buChar char="•"/>
            </a:pPr>
            <a:r>
              <a:rPr lang="cs-CZ" sz="2000" b="1" dirty="0"/>
              <a:t>214 024 </a:t>
            </a:r>
            <a:r>
              <a:rPr lang="cs-CZ" sz="2000" dirty="0"/>
              <a:t>(Odborné publikace – vybrané typy dokumentů – ve spoluautorství výzkumných organizací a podniků) - vykazuje se průběžně v realizaci a v 1. roce udržitelnosti. </a:t>
            </a:r>
            <a:r>
              <a:rPr lang="cs-CZ" sz="2000" dirty="0" err="1"/>
              <a:t>Article</a:t>
            </a:r>
            <a:r>
              <a:rPr lang="cs-CZ" sz="2000" dirty="0"/>
              <a:t>, </a:t>
            </a:r>
            <a:r>
              <a:rPr lang="cs-CZ" sz="2000" dirty="0" err="1"/>
              <a:t>book</a:t>
            </a:r>
            <a:r>
              <a:rPr lang="cs-CZ" sz="2000" dirty="0"/>
              <a:t>, </a:t>
            </a:r>
            <a:r>
              <a:rPr lang="cs-CZ" sz="2000" dirty="0" err="1"/>
              <a:t>book</a:t>
            </a:r>
            <a:r>
              <a:rPr lang="cs-CZ" sz="2000" dirty="0"/>
              <a:t> </a:t>
            </a:r>
            <a:r>
              <a:rPr lang="cs-CZ" sz="2000" dirty="0" err="1"/>
              <a:t>chapter</a:t>
            </a:r>
            <a:r>
              <a:rPr lang="cs-CZ" sz="2000" dirty="0"/>
              <a:t>, </a:t>
            </a:r>
            <a:r>
              <a:rPr lang="cs-CZ" sz="2000" dirty="0" err="1"/>
              <a:t>letter</a:t>
            </a:r>
            <a:r>
              <a:rPr lang="cs-CZ" sz="2000" dirty="0"/>
              <a:t>, </a:t>
            </a:r>
            <a:r>
              <a:rPr lang="cs-CZ" sz="2000" dirty="0" err="1"/>
              <a:t>review</a:t>
            </a:r>
            <a:r>
              <a:rPr lang="cs-CZ" sz="2000" dirty="0"/>
              <a:t>, konference / </a:t>
            </a:r>
            <a:r>
              <a:rPr lang="cs-CZ" sz="2000" dirty="0" err="1"/>
              <a:t>proceeding</a:t>
            </a:r>
            <a:r>
              <a:rPr lang="cs-CZ" sz="2000" dirty="0"/>
              <a:t> </a:t>
            </a:r>
            <a:r>
              <a:rPr lang="cs-CZ" sz="2000" dirty="0" err="1"/>
              <a:t>paper</a:t>
            </a:r>
            <a:r>
              <a:rPr lang="cs-CZ" sz="2000" dirty="0"/>
              <a:t>.</a:t>
            </a:r>
          </a:p>
          <a:p>
            <a:pPr marL="342900" indent="-342900" algn="just">
              <a:buFont typeface="Arial" panose="020B0604020202020204" pitchFamily="34" charset="0"/>
              <a:buChar char="•"/>
            </a:pPr>
            <a:r>
              <a:rPr lang="cs-CZ" sz="2000" b="1" dirty="0"/>
              <a:t>214 026 </a:t>
            </a:r>
            <a:r>
              <a:rPr lang="cs-CZ" sz="2000" dirty="0"/>
              <a:t>(Počet publikací publikovaných v prvním kvartilu nejvlivnějších časopisů v oboru) - vykazuje se průběžně v realizaci a v 1. roce udržitelnosti</a:t>
            </a:r>
          </a:p>
          <a:p>
            <a:pPr marL="342900" indent="-342900">
              <a:buFont typeface="Arial" panose="020B0604020202020204" pitchFamily="34" charset="0"/>
              <a:buChar char="•"/>
            </a:pPr>
            <a:endParaRPr lang="cs-CZ" sz="2000" dirty="0"/>
          </a:p>
        </p:txBody>
      </p:sp>
    </p:spTree>
    <p:extLst>
      <p:ext uri="{BB962C8B-B14F-4D97-AF65-F5344CB8AC3E}">
        <p14:creationId xmlns:p14="http://schemas.microsoft.com/office/powerpoint/2010/main" val="42889356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DD8D-088B-2147-57B5-ADC6E2A594F6}"/>
            </a:ext>
          </a:extLst>
        </p:cNvPr>
        <p:cNvGrpSpPr/>
        <p:nvPr/>
      </p:nvGrpSpPr>
      <p:grpSpPr>
        <a:xfrm>
          <a:off x="0" y="0"/>
          <a:ext cx="0" cy="0"/>
          <a:chOff x="0" y="0"/>
          <a:chExt cx="0" cy="0"/>
        </a:xfrm>
      </p:grpSpPr>
      <p:sp>
        <p:nvSpPr>
          <p:cNvPr id="5" name="Podnadpis 4">
            <a:extLst>
              <a:ext uri="{FF2B5EF4-FFF2-40B4-BE49-F238E27FC236}">
                <a16:creationId xmlns:a16="http://schemas.microsoft.com/office/drawing/2014/main" id="{E132E648-C199-89C5-62E7-152B8B680094}"/>
              </a:ext>
            </a:extLst>
          </p:cNvPr>
          <p:cNvSpPr>
            <a:spLocks noGrp="1"/>
          </p:cNvSpPr>
          <p:nvPr>
            <p:ph type="subTitle" idx="1"/>
          </p:nvPr>
        </p:nvSpPr>
        <p:spPr>
          <a:xfrm>
            <a:off x="212035" y="801152"/>
            <a:ext cx="11767930" cy="4457701"/>
          </a:xfrm>
        </p:spPr>
        <p:txBody>
          <a:bodyPr/>
          <a:lstStyle/>
          <a:p>
            <a:r>
              <a:rPr lang="cs-CZ" b="1" dirty="0"/>
              <a:t>Výsledky</a:t>
            </a:r>
          </a:p>
          <a:p>
            <a:pPr marL="342900" indent="-342900" algn="just">
              <a:buFont typeface="Arial" panose="020B0604020202020204" pitchFamily="34" charset="0"/>
              <a:buChar char="•"/>
            </a:pPr>
            <a:r>
              <a:rPr lang="cs-CZ" sz="2000" b="1" dirty="0"/>
              <a:t>214 027 </a:t>
            </a:r>
            <a:r>
              <a:rPr lang="cs-CZ" sz="2000" dirty="0"/>
              <a:t>(Odborné publikace – vybrané typy dokumentů – v prvním kvartilu publikací dle oborově normalizované citovanosti – vykazuje se jednorázově na konci udržitelnosti v </a:t>
            </a:r>
            <a:r>
              <a:rPr lang="cs-CZ" sz="2000" dirty="0" err="1"/>
              <a:t>ZZoU</a:t>
            </a:r>
            <a:r>
              <a:rPr lang="cs-CZ" sz="2000" dirty="0"/>
              <a:t>. </a:t>
            </a:r>
            <a:r>
              <a:rPr lang="cs-CZ" sz="2000" dirty="0" err="1"/>
              <a:t>Article</a:t>
            </a:r>
            <a:r>
              <a:rPr lang="cs-CZ" sz="2000" dirty="0"/>
              <a:t>, </a:t>
            </a:r>
            <a:r>
              <a:rPr lang="cs-CZ" sz="2000" dirty="0" err="1"/>
              <a:t>letter</a:t>
            </a:r>
            <a:r>
              <a:rPr lang="cs-CZ" sz="2000" dirty="0"/>
              <a:t>, </a:t>
            </a:r>
            <a:r>
              <a:rPr lang="cs-CZ" sz="2000" dirty="0" err="1"/>
              <a:t>review</a:t>
            </a:r>
            <a:r>
              <a:rPr lang="cs-CZ" sz="2000" dirty="0"/>
              <a:t> </a:t>
            </a:r>
            <a:br>
              <a:rPr lang="cs-CZ" sz="2000" dirty="0"/>
            </a:br>
            <a:r>
              <a:rPr lang="cs-CZ" sz="2000" dirty="0"/>
              <a:t>ve </a:t>
            </a:r>
            <a:r>
              <a:rPr lang="cs-CZ" sz="2000" dirty="0" err="1"/>
              <a:t>WoS</a:t>
            </a:r>
            <a:r>
              <a:rPr lang="cs-CZ" sz="2000" dirty="0"/>
              <a:t> nebo </a:t>
            </a:r>
            <a:r>
              <a:rPr lang="cs-CZ" sz="2000" dirty="0" err="1"/>
              <a:t>Scopus</a:t>
            </a:r>
            <a:r>
              <a:rPr lang="cs-CZ" sz="2000" dirty="0"/>
              <a:t>.</a:t>
            </a:r>
          </a:p>
          <a:p>
            <a:pPr marL="342900" indent="-342900" algn="just">
              <a:buFont typeface="Arial" panose="020B0604020202020204" pitchFamily="34" charset="0"/>
              <a:buChar char="•"/>
            </a:pPr>
            <a:r>
              <a:rPr lang="cs-CZ" sz="2000" b="1" dirty="0"/>
              <a:t>214 031 </a:t>
            </a:r>
            <a:r>
              <a:rPr lang="cs-CZ" sz="2000" dirty="0"/>
              <a:t>Ostatní nepublikační výsledky (vybrané druhy) – vykazuje se v realizaci. </a:t>
            </a:r>
            <a:r>
              <a:rPr lang="cs-CZ" sz="2000" b="1" dirty="0">
                <a:solidFill>
                  <a:srgbClr val="0070C0"/>
                </a:solidFill>
              </a:rPr>
              <a:t>SDP OPJAK_VaV13</a:t>
            </a:r>
          </a:p>
          <a:p>
            <a:pPr marL="342900" indent="-342900" algn="just">
              <a:buFont typeface="Arial" panose="020B0604020202020204" pitchFamily="34" charset="0"/>
              <a:buChar char="•"/>
            </a:pPr>
            <a:r>
              <a:rPr lang="cs-CZ" sz="2000" b="1" dirty="0"/>
              <a:t>203 121 </a:t>
            </a:r>
            <a:r>
              <a:rPr lang="cs-CZ" sz="2000" dirty="0"/>
              <a:t>(Počet podaných grantů – mezinárodní) – vykazuje se v realizaci, </a:t>
            </a:r>
            <a:r>
              <a:rPr lang="cs-CZ" sz="2000" dirty="0" err="1"/>
              <a:t>provazba</a:t>
            </a:r>
            <a:r>
              <a:rPr lang="cs-CZ" sz="2000" dirty="0"/>
              <a:t> na KA4. </a:t>
            </a:r>
            <a:r>
              <a:rPr lang="cs-CZ" sz="2000" b="1" dirty="0">
                <a:solidFill>
                  <a:srgbClr val="0070C0"/>
                </a:solidFill>
              </a:rPr>
              <a:t>SDP OPJAK_VaV1</a:t>
            </a:r>
          </a:p>
          <a:p>
            <a:pPr marL="342900" indent="-342900" algn="just">
              <a:buFont typeface="Arial" panose="020B0604020202020204" pitchFamily="34" charset="0"/>
              <a:buChar char="•"/>
            </a:pPr>
            <a:r>
              <a:rPr lang="cs-CZ" sz="2000" b="1" dirty="0"/>
              <a:t>203 111 </a:t>
            </a:r>
            <a:r>
              <a:rPr lang="cs-CZ" sz="2000" dirty="0"/>
              <a:t>(Počet podaných grantů – národní) – vykazuje se v realizaci, </a:t>
            </a:r>
            <a:r>
              <a:rPr lang="cs-CZ" sz="2000" dirty="0" err="1"/>
              <a:t>provazba</a:t>
            </a:r>
            <a:r>
              <a:rPr lang="cs-CZ" sz="2000" dirty="0"/>
              <a:t> na KA4. </a:t>
            </a:r>
            <a:r>
              <a:rPr lang="cs-CZ" sz="2000" b="1" dirty="0">
                <a:solidFill>
                  <a:srgbClr val="0070C0"/>
                </a:solidFill>
              </a:rPr>
              <a:t>SDP OPJAK_VaV1</a:t>
            </a:r>
          </a:p>
          <a:p>
            <a:pPr marL="342900" indent="-342900" algn="just">
              <a:buFont typeface="Arial" panose="020B0604020202020204" pitchFamily="34" charset="0"/>
              <a:buChar char="•"/>
            </a:pPr>
            <a:r>
              <a:rPr lang="cs-CZ" sz="2000" b="1" dirty="0"/>
              <a:t>214 001 </a:t>
            </a:r>
            <a:r>
              <a:rPr lang="cs-CZ" sz="2000" dirty="0"/>
              <a:t>(Podané patentové přihlášky) - vykazuje se v realizaci a v 1. roce udržitelnosti. </a:t>
            </a:r>
            <a:r>
              <a:rPr lang="cs-CZ" sz="2000" b="1" dirty="0">
                <a:solidFill>
                  <a:srgbClr val="0070C0"/>
                </a:solidFill>
              </a:rPr>
              <a:t>SDP OPJAK_VaV8</a:t>
            </a:r>
          </a:p>
          <a:p>
            <a:pPr marL="342900" indent="-342900" algn="just">
              <a:buFont typeface="Arial" panose="020B0604020202020204" pitchFamily="34" charset="0"/>
              <a:buChar char="•"/>
            </a:pPr>
            <a:r>
              <a:rPr lang="cs-CZ" sz="2000" b="1" dirty="0"/>
              <a:t>203 541 </a:t>
            </a:r>
            <a:r>
              <a:rPr lang="cs-CZ" sz="2000" dirty="0"/>
              <a:t>(Počet podpořených spoluprací) – vykazuje se při ukončení spolupráce v nejbližší </a:t>
            </a:r>
            <a:r>
              <a:rPr lang="cs-CZ" sz="2000" dirty="0" err="1"/>
              <a:t>ZoR</a:t>
            </a:r>
            <a:r>
              <a:rPr lang="cs-CZ" sz="2000" dirty="0"/>
              <a:t>; pokud spolupráce trvá i po ukončení realizace, vykazuje se v </a:t>
            </a:r>
            <a:r>
              <a:rPr lang="cs-CZ" sz="2000" dirty="0" err="1"/>
              <a:t>ZZoR</a:t>
            </a:r>
            <a:r>
              <a:rPr lang="cs-CZ" sz="2000" dirty="0"/>
              <a:t>. </a:t>
            </a:r>
            <a:r>
              <a:rPr lang="cs-CZ" sz="2000" b="1" dirty="0">
                <a:solidFill>
                  <a:srgbClr val="0070C0"/>
                </a:solidFill>
              </a:rPr>
              <a:t>SDP OPJAK_VaV6</a:t>
            </a:r>
          </a:p>
          <a:p>
            <a:pPr marL="342900" indent="-342900" algn="just">
              <a:buFont typeface="Arial" panose="020B0604020202020204" pitchFamily="34" charset="0"/>
              <a:buChar char="•"/>
            </a:pPr>
            <a:r>
              <a:rPr lang="cs-CZ" sz="2000" b="1" dirty="0"/>
              <a:t>244 021 </a:t>
            </a:r>
            <a:r>
              <a:rPr lang="cs-CZ" sz="2000" dirty="0"/>
              <a:t>(Počet přímo ovlivněných osob EFRR intervencí) – vykazuje se v realizaci. </a:t>
            </a:r>
            <a:r>
              <a:rPr lang="cs-CZ" sz="2000" b="1" dirty="0">
                <a:solidFill>
                  <a:srgbClr val="0070C0"/>
                </a:solidFill>
              </a:rPr>
              <a:t>SDP OPJAK_VaV5</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p:txBody>
      </p:sp>
    </p:spTree>
    <p:extLst>
      <p:ext uri="{BB962C8B-B14F-4D97-AF65-F5344CB8AC3E}">
        <p14:creationId xmlns:p14="http://schemas.microsoft.com/office/powerpoint/2010/main" val="31711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7244-5710-61E7-24A4-C977C52DBBD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5728881-F8DD-CE07-7D9B-0A98D7BBA43C}"/>
              </a:ext>
            </a:extLst>
          </p:cNvPr>
          <p:cNvSpPr>
            <a:spLocks noGrp="1"/>
          </p:cNvSpPr>
          <p:nvPr>
            <p:ph type="ctrTitle"/>
          </p:nvPr>
        </p:nvSpPr>
        <p:spPr/>
        <p:txBody>
          <a:bodyPr/>
          <a:lstStyle/>
          <a:p>
            <a:r>
              <a:rPr lang="cs-CZ" b="1" dirty="0"/>
              <a:t>Věcná stránka výzev </a:t>
            </a:r>
          </a:p>
        </p:txBody>
      </p:sp>
      <p:sp>
        <p:nvSpPr>
          <p:cNvPr id="5" name="Podnadpis 4">
            <a:extLst>
              <a:ext uri="{FF2B5EF4-FFF2-40B4-BE49-F238E27FC236}">
                <a16:creationId xmlns:a16="http://schemas.microsoft.com/office/drawing/2014/main" id="{D9D127A5-53D3-DBEA-8F12-FFDB2FE53992}"/>
              </a:ext>
            </a:extLst>
          </p:cNvPr>
          <p:cNvSpPr>
            <a:spLocks noGrp="1"/>
          </p:cNvSpPr>
          <p:nvPr>
            <p:ph type="subTitle" idx="1"/>
          </p:nvPr>
        </p:nvSpPr>
        <p:spPr/>
        <p:txBody>
          <a:bodyPr/>
          <a:lstStyle/>
          <a:p>
            <a:r>
              <a:rPr lang="cs-CZ" dirty="0"/>
              <a:t>Administrace projektů výzev </a:t>
            </a:r>
            <a:r>
              <a:rPr lang="cs-CZ" dirty="0" err="1"/>
              <a:t>MeS</a:t>
            </a:r>
            <a:r>
              <a:rPr lang="cs-CZ" dirty="0"/>
              <a:t>/</a:t>
            </a:r>
            <a:r>
              <a:rPr lang="cs-CZ" dirty="0" err="1"/>
              <a:t>MeS</a:t>
            </a:r>
            <a:r>
              <a:rPr lang="cs-CZ" dirty="0"/>
              <a:t> pro ITI </a:t>
            </a:r>
          </a:p>
        </p:txBody>
      </p:sp>
    </p:spTree>
    <p:extLst>
      <p:ext uri="{BB962C8B-B14F-4D97-AF65-F5344CB8AC3E}">
        <p14:creationId xmlns:p14="http://schemas.microsoft.com/office/powerpoint/2010/main" val="5342007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A744A-F004-63BB-7F38-4DDB548DD04E}"/>
            </a:ext>
          </a:extLst>
        </p:cNvPr>
        <p:cNvGrpSpPr/>
        <p:nvPr/>
      </p:nvGrpSpPr>
      <p:grpSpPr>
        <a:xfrm>
          <a:off x="0" y="0"/>
          <a:ext cx="0" cy="0"/>
          <a:chOff x="0" y="0"/>
          <a:chExt cx="0" cy="0"/>
        </a:xfrm>
      </p:grpSpPr>
      <p:sp>
        <p:nvSpPr>
          <p:cNvPr id="5" name="Podnadpis 4">
            <a:extLst>
              <a:ext uri="{FF2B5EF4-FFF2-40B4-BE49-F238E27FC236}">
                <a16:creationId xmlns:a16="http://schemas.microsoft.com/office/drawing/2014/main" id="{4B7ED8E1-6A31-5042-18D0-B9079A78233B}"/>
              </a:ext>
            </a:extLst>
          </p:cNvPr>
          <p:cNvSpPr>
            <a:spLocks noGrp="1"/>
          </p:cNvSpPr>
          <p:nvPr>
            <p:ph type="subTitle" idx="1"/>
          </p:nvPr>
        </p:nvSpPr>
        <p:spPr>
          <a:xfrm>
            <a:off x="1001721" y="1845365"/>
            <a:ext cx="10564586" cy="3167270"/>
          </a:xfrm>
        </p:spPr>
        <p:txBody>
          <a:bodyPr/>
          <a:lstStyle/>
          <a:p>
            <a:pPr marL="342900" indent="-342900" algn="just">
              <a:buFont typeface="Arial" panose="020B0604020202020204" pitchFamily="34" charset="0"/>
              <a:buChar char="•"/>
            </a:pPr>
            <a:r>
              <a:rPr lang="cs-CZ" dirty="0">
                <a:solidFill>
                  <a:srgbClr val="173070"/>
                </a:solidFill>
                <a:latin typeface="Calibri" panose="020F0502020204030204" pitchFamily="34" charset="0"/>
              </a:rPr>
              <a:t>U daných výzev: Indikátory 244 001 a 244 011</a:t>
            </a:r>
          </a:p>
          <a:p>
            <a:pPr marL="342900" indent="-342900" algn="just">
              <a:buFont typeface="Arial" panose="020B0604020202020204" pitchFamily="34" charset="0"/>
              <a:buChar char="•"/>
            </a:pPr>
            <a:r>
              <a:rPr lang="cs-CZ" dirty="0">
                <a:solidFill>
                  <a:srgbClr val="173070"/>
                </a:solidFill>
                <a:latin typeface="Calibri" panose="020F0502020204030204" pitchFamily="34" charset="0"/>
              </a:rPr>
              <a:t>Soulad s vykázanou dosaženou hodnotou indikátoru v </a:t>
            </a:r>
            <a:r>
              <a:rPr lang="cs-CZ" dirty="0" err="1">
                <a:solidFill>
                  <a:srgbClr val="173070"/>
                </a:solidFill>
                <a:latin typeface="Calibri" panose="020F0502020204030204" pitchFamily="34" charset="0"/>
              </a:rPr>
              <a:t>ZoR</a:t>
            </a:r>
            <a:endParaRPr lang="cs-CZ" dirty="0">
              <a:solidFill>
                <a:srgbClr val="173070"/>
              </a:solidFill>
              <a:latin typeface="Calibri" panose="020F0502020204030204" pitchFamily="34" charset="0"/>
            </a:endParaRPr>
          </a:p>
          <a:p>
            <a:pPr marL="342900" indent="-342900" algn="just">
              <a:buFont typeface="Arial" panose="020B0604020202020204" pitchFamily="34" charset="0"/>
              <a:buChar char="•"/>
            </a:pPr>
            <a:r>
              <a:rPr lang="cs-CZ" dirty="0">
                <a:solidFill>
                  <a:srgbClr val="173070"/>
                </a:solidFill>
                <a:latin typeface="Calibri" panose="020F0502020204030204" pitchFamily="34" charset="0"/>
              </a:rPr>
              <a:t>Co nejdřívější doplnění chybějících subjektů na obrazovku Podpořené subjekty pod příslušné indikátory (bez ohledu na jejich aktuální vykazování jako podpořené)</a:t>
            </a:r>
          </a:p>
          <a:p>
            <a:endParaRPr lang="cs-CZ" dirty="0">
              <a:solidFill>
                <a:srgbClr val="000000"/>
              </a:solidFill>
              <a:latin typeface="Calibri" panose="020F0502020204030204" pitchFamily="34" charset="0"/>
            </a:endParaRPr>
          </a:p>
        </p:txBody>
      </p:sp>
      <p:sp>
        <p:nvSpPr>
          <p:cNvPr id="2" name="Nadpis 3">
            <a:extLst>
              <a:ext uri="{FF2B5EF4-FFF2-40B4-BE49-F238E27FC236}">
                <a16:creationId xmlns:a16="http://schemas.microsoft.com/office/drawing/2014/main" id="{5BEDB80D-BE3C-4200-03E4-903506663EC6}"/>
              </a:ext>
            </a:extLst>
          </p:cNvPr>
          <p:cNvSpPr>
            <a:spLocks noGrp="1"/>
          </p:cNvSpPr>
          <p:nvPr>
            <p:ph type="ctrTitle"/>
          </p:nvPr>
        </p:nvSpPr>
        <p:spPr>
          <a:xfrm>
            <a:off x="813707" y="813772"/>
            <a:ext cx="10564586" cy="918707"/>
          </a:xfrm>
        </p:spPr>
        <p:txBody>
          <a:bodyPr/>
          <a:lstStyle/>
          <a:p>
            <a:r>
              <a:rPr lang="cs-CZ" b="1" dirty="0"/>
              <a:t>Evidence podpořených subjektů</a:t>
            </a:r>
            <a:br>
              <a:rPr lang="cs-CZ" b="1" dirty="0">
                <a:highlight>
                  <a:srgbClr val="FFFF00"/>
                </a:highlight>
              </a:rPr>
            </a:br>
            <a:endParaRPr lang="cs-CZ" b="1" dirty="0">
              <a:highlight>
                <a:srgbClr val="FFFF00"/>
              </a:highlight>
            </a:endParaRPr>
          </a:p>
        </p:txBody>
      </p:sp>
    </p:spTree>
    <p:extLst>
      <p:ext uri="{BB962C8B-B14F-4D97-AF65-F5344CB8AC3E}">
        <p14:creationId xmlns:p14="http://schemas.microsoft.com/office/powerpoint/2010/main" val="19208684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B2BF-9883-B910-F108-40E2BE1513C0}"/>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E5A5197-3172-4640-27EC-48E290B3A8B5}"/>
              </a:ext>
            </a:extLst>
          </p:cNvPr>
          <p:cNvSpPr>
            <a:spLocks noGrp="1"/>
          </p:cNvSpPr>
          <p:nvPr>
            <p:ph type="ctrTitle"/>
          </p:nvPr>
        </p:nvSpPr>
        <p:spPr/>
        <p:txBody>
          <a:bodyPr/>
          <a:lstStyle/>
          <a:p>
            <a:r>
              <a:rPr lang="cs-CZ" b="1" dirty="0"/>
              <a:t>Specifické datové položky (</a:t>
            </a:r>
            <a:r>
              <a:rPr lang="cs-CZ" b="1" dirty="0" err="1"/>
              <a:t>sdp</a:t>
            </a:r>
            <a:r>
              <a:rPr lang="cs-CZ" b="1" dirty="0"/>
              <a:t>)</a:t>
            </a:r>
          </a:p>
        </p:txBody>
      </p:sp>
      <p:sp>
        <p:nvSpPr>
          <p:cNvPr id="5" name="Podnadpis 4">
            <a:extLst>
              <a:ext uri="{FF2B5EF4-FFF2-40B4-BE49-F238E27FC236}">
                <a16:creationId xmlns:a16="http://schemas.microsoft.com/office/drawing/2014/main" id="{6A00BDA5-5856-835A-26BA-F6DCF6CBFBA2}"/>
              </a:ext>
            </a:extLst>
          </p:cNvPr>
          <p:cNvSpPr>
            <a:spLocks noGrp="1"/>
          </p:cNvSpPr>
          <p:nvPr>
            <p:ph type="subTitle" idx="1"/>
          </p:nvPr>
        </p:nvSpPr>
        <p:spPr>
          <a:xfrm>
            <a:off x="832757" y="1355271"/>
            <a:ext cx="10564586" cy="4430674"/>
          </a:xfrm>
        </p:spPr>
        <p:txBody>
          <a:bodyPr/>
          <a:lstStyle/>
          <a:p>
            <a:pPr algn="just"/>
            <a:r>
              <a:rPr lang="cs-CZ" b="1" i="0" u="none" strike="noStrike" baseline="0" dirty="0">
                <a:solidFill>
                  <a:srgbClr val="173070"/>
                </a:solidFill>
                <a:latin typeface="Calibri" panose="020F0502020204030204" pitchFamily="34" charset="0"/>
              </a:rPr>
              <a:t>Obecně</a:t>
            </a:r>
            <a:r>
              <a:rPr lang="cs-CZ" sz="2000" b="0" i="0" u="none" strike="noStrike" baseline="0" dirty="0">
                <a:solidFill>
                  <a:srgbClr val="173070"/>
                </a:solidFill>
                <a:latin typeface="Calibri" panose="020F0502020204030204" pitchFamily="34" charset="0"/>
              </a:rPr>
              <a:t>:</a:t>
            </a:r>
          </a:p>
          <a:p>
            <a:pPr marL="342900" indent="-342900" algn="just">
              <a:buFont typeface="Arial" panose="020B0604020202020204" pitchFamily="34" charset="0"/>
              <a:buChar char="•"/>
            </a:pPr>
            <a:r>
              <a:rPr lang="cs-CZ" dirty="0">
                <a:solidFill>
                  <a:srgbClr val="173070"/>
                </a:solidFill>
                <a:latin typeface="Calibri" panose="020F0502020204030204" pitchFamily="34" charset="0"/>
              </a:rPr>
              <a:t>J</a:t>
            </a:r>
            <a:r>
              <a:rPr lang="cs-CZ" b="0" i="0" u="none" strike="noStrike" baseline="0" dirty="0">
                <a:solidFill>
                  <a:srgbClr val="173070"/>
                </a:solidFill>
                <a:latin typeface="Calibri" panose="020F0502020204030204" pitchFamily="34" charset="0"/>
              </a:rPr>
              <a:t>sou doplňkovým informačním </a:t>
            </a:r>
            <a:r>
              <a:rPr lang="cs-CZ" dirty="0">
                <a:solidFill>
                  <a:srgbClr val="173070"/>
                </a:solidFill>
                <a:latin typeface="Calibri" panose="020F0502020204030204" pitchFamily="34" charset="0"/>
              </a:rPr>
              <a:t>nástrojem o charakteru poskytnuté podpory</a:t>
            </a:r>
          </a:p>
          <a:p>
            <a:pPr marL="342900" indent="-342900" algn="just">
              <a:buFont typeface="Arial" panose="020B0604020202020204" pitchFamily="34" charset="0"/>
              <a:buChar char="•"/>
            </a:pPr>
            <a:r>
              <a:rPr lang="cs-CZ" dirty="0">
                <a:solidFill>
                  <a:srgbClr val="173070"/>
                </a:solidFill>
                <a:latin typeface="Calibri" panose="020F0502020204030204" pitchFamily="34" charset="0"/>
              </a:rPr>
              <a:t>Primárně se vyplňují v IS KP21+ při přípravě žádosti o podporu a / nebo následně během realizace projektu </a:t>
            </a:r>
            <a:r>
              <a:rPr lang="cs-CZ" b="0" i="0" u="none" strike="noStrike" baseline="0" dirty="0">
                <a:solidFill>
                  <a:srgbClr val="173070"/>
                </a:solidFill>
                <a:latin typeface="Calibri" panose="020F0502020204030204" pitchFamily="34" charset="0"/>
              </a:rPr>
              <a:t>podle pokynů stanovených ve výzvě a v navazující dokumentaci</a:t>
            </a:r>
          </a:p>
          <a:p>
            <a:pPr marL="342900" indent="-342900" algn="just">
              <a:buFont typeface="Arial" panose="020B0604020202020204" pitchFamily="34" charset="0"/>
              <a:buChar char="•"/>
            </a:pPr>
            <a:r>
              <a:rPr lang="cs-CZ" dirty="0">
                <a:solidFill>
                  <a:srgbClr val="173070"/>
                </a:solidFill>
                <a:latin typeface="Calibri" panose="020F0502020204030204" pitchFamily="34" charset="0"/>
              </a:rPr>
              <a:t>Nenahrazují indikátory, avšak mohou být na konkrétní indikátor navázány (přehledně viz Indikátorová soustava pro výzvu </a:t>
            </a:r>
            <a:r>
              <a:rPr lang="cs-CZ" dirty="0" err="1">
                <a:solidFill>
                  <a:srgbClr val="173070"/>
                </a:solidFill>
                <a:latin typeface="Calibri" panose="020F0502020204030204" pitchFamily="34" charset="0"/>
              </a:rPr>
              <a:t>MeS</a:t>
            </a:r>
            <a:r>
              <a:rPr lang="cs-CZ" dirty="0">
                <a:solidFill>
                  <a:srgbClr val="173070"/>
                </a:solidFill>
                <a:latin typeface="Calibri" panose="020F0502020204030204" pitchFamily="34" charset="0"/>
              </a:rPr>
              <a:t> / </a:t>
            </a:r>
            <a:r>
              <a:rPr lang="cs-CZ" dirty="0" err="1">
                <a:solidFill>
                  <a:srgbClr val="173070"/>
                </a:solidFill>
                <a:latin typeface="Calibri" panose="020F0502020204030204" pitchFamily="34" charset="0"/>
              </a:rPr>
              <a:t>MeS</a:t>
            </a:r>
            <a:r>
              <a:rPr lang="cs-CZ" dirty="0">
                <a:solidFill>
                  <a:srgbClr val="173070"/>
                </a:solidFill>
                <a:latin typeface="Calibri" panose="020F0502020204030204" pitchFamily="34" charset="0"/>
              </a:rPr>
              <a:t> pro ITI)</a:t>
            </a:r>
          </a:p>
          <a:p>
            <a:pPr marL="342900" indent="-342900" algn="just">
              <a:buFont typeface="Arial" panose="020B0604020202020204" pitchFamily="34" charset="0"/>
              <a:buChar char="•"/>
            </a:pPr>
            <a:r>
              <a:rPr lang="cs-CZ" dirty="0">
                <a:solidFill>
                  <a:srgbClr val="173070"/>
                </a:solidFill>
                <a:latin typeface="Calibri" panose="020F0502020204030204" pitchFamily="34" charset="0"/>
                <a:ea typeface="Calibri" panose="020F0502020204030204" pitchFamily="34" charset="0"/>
              </a:rPr>
              <a:t>Nepodstatnou změnou lze v průběhu realizace projektu přidat další </a:t>
            </a:r>
            <a:br>
              <a:rPr lang="cs-CZ" dirty="0">
                <a:solidFill>
                  <a:srgbClr val="173070"/>
                </a:solidFill>
                <a:latin typeface="Calibri" panose="020F0502020204030204" pitchFamily="34" charset="0"/>
                <a:ea typeface="Calibri" panose="020F0502020204030204" pitchFamily="34" charset="0"/>
              </a:rPr>
            </a:br>
            <a:r>
              <a:rPr lang="cs-CZ" dirty="0">
                <a:solidFill>
                  <a:srgbClr val="173070"/>
                </a:solidFill>
                <a:latin typeface="Calibri" panose="020F0502020204030204" pitchFamily="34" charset="0"/>
                <a:ea typeface="Calibri" panose="020F0502020204030204" pitchFamily="34" charset="0"/>
              </a:rPr>
              <a:t>kategorii / položku</a:t>
            </a:r>
          </a:p>
          <a:p>
            <a:pPr marL="342900" indent="-342900" algn="just">
              <a:buFont typeface="Arial" panose="020B0604020202020204" pitchFamily="34" charset="0"/>
              <a:buChar char="•"/>
            </a:pPr>
            <a:r>
              <a:rPr lang="cs-CZ" dirty="0">
                <a:solidFill>
                  <a:srgbClr val="173070"/>
                </a:solidFill>
                <a:latin typeface="Calibri" panose="020F0502020204030204" pitchFamily="34" charset="0"/>
              </a:rPr>
              <a:t>Detailněji jak postupovat / vyplňovat v </a:t>
            </a:r>
            <a:r>
              <a:rPr lang="cs-CZ" dirty="0" err="1">
                <a:solidFill>
                  <a:srgbClr val="173070"/>
                </a:solidFill>
                <a:latin typeface="Calibri" panose="020F0502020204030204" pitchFamily="34" charset="0"/>
              </a:rPr>
              <a:t>ZoR</a:t>
            </a:r>
            <a:r>
              <a:rPr lang="cs-CZ" dirty="0">
                <a:solidFill>
                  <a:srgbClr val="173070"/>
                </a:solidFill>
                <a:latin typeface="Calibri" panose="020F0502020204030204" pitchFamily="34" charset="0"/>
              </a:rPr>
              <a:t> je popsáno v kap. 3.6 UP k </a:t>
            </a:r>
            <a:r>
              <a:rPr lang="cs-CZ" dirty="0" err="1">
                <a:solidFill>
                  <a:srgbClr val="173070"/>
                </a:solidFill>
                <a:latin typeface="Calibri" panose="020F0502020204030204" pitchFamily="34" charset="0"/>
              </a:rPr>
              <a:t>ZoR</a:t>
            </a:r>
            <a:r>
              <a:rPr lang="cs-CZ" dirty="0">
                <a:solidFill>
                  <a:srgbClr val="173070"/>
                </a:solidFill>
                <a:latin typeface="Calibri" panose="020F0502020204030204" pitchFamily="34" charset="0"/>
              </a:rPr>
              <a:t>  </a:t>
            </a:r>
            <a:endParaRPr lang="cs-CZ" dirty="0"/>
          </a:p>
        </p:txBody>
      </p:sp>
    </p:spTree>
    <p:extLst>
      <p:ext uri="{BB962C8B-B14F-4D97-AF65-F5344CB8AC3E}">
        <p14:creationId xmlns:p14="http://schemas.microsoft.com/office/powerpoint/2010/main" val="4268221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D508-FEC9-F417-FB3B-F383EE5C6FE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AE35F806-9916-F713-5A6E-6CF3C31CD294}"/>
              </a:ext>
            </a:extLst>
          </p:cNvPr>
          <p:cNvSpPr>
            <a:spLocks noGrp="1"/>
          </p:cNvSpPr>
          <p:nvPr>
            <p:ph type="ctrTitle"/>
          </p:nvPr>
        </p:nvSpPr>
        <p:spPr/>
        <p:txBody>
          <a:bodyPr/>
          <a:lstStyle/>
          <a:p>
            <a:r>
              <a:rPr lang="cs-CZ" b="1" dirty="0"/>
              <a:t>Specifické datové položky (</a:t>
            </a:r>
            <a:r>
              <a:rPr lang="cs-CZ" b="1" dirty="0" err="1"/>
              <a:t>sdp</a:t>
            </a:r>
            <a:r>
              <a:rPr lang="cs-CZ" b="1" dirty="0"/>
              <a:t>)</a:t>
            </a:r>
          </a:p>
        </p:txBody>
      </p:sp>
      <p:sp>
        <p:nvSpPr>
          <p:cNvPr id="5" name="Podnadpis 4">
            <a:extLst>
              <a:ext uri="{FF2B5EF4-FFF2-40B4-BE49-F238E27FC236}">
                <a16:creationId xmlns:a16="http://schemas.microsoft.com/office/drawing/2014/main" id="{D6634621-EB5C-5E24-42CD-4EDF7362A10A}"/>
              </a:ext>
            </a:extLst>
          </p:cNvPr>
          <p:cNvSpPr>
            <a:spLocks noGrp="1"/>
          </p:cNvSpPr>
          <p:nvPr>
            <p:ph type="subTitle" idx="1"/>
          </p:nvPr>
        </p:nvSpPr>
        <p:spPr/>
        <p:txBody>
          <a:bodyPr/>
          <a:lstStyle/>
          <a:p>
            <a:pPr algn="just"/>
            <a:r>
              <a:rPr lang="cs-CZ" b="1" dirty="0"/>
              <a:t>OPJAK_VaV15 </a:t>
            </a:r>
            <a:r>
              <a:rPr lang="cs-CZ" dirty="0"/>
              <a:t>(Mise Horizont Evropa a Green </a:t>
            </a:r>
            <a:r>
              <a:rPr lang="cs-CZ" dirty="0" err="1"/>
              <a:t>Deal</a:t>
            </a:r>
            <a:r>
              <a:rPr lang="cs-CZ" dirty="0"/>
              <a:t>) – výběr povinný, lze navolit různé varianty</a:t>
            </a:r>
          </a:p>
          <a:p>
            <a:pPr algn="just"/>
            <a:r>
              <a:rPr lang="cs-CZ" b="1" dirty="0"/>
              <a:t>OPJAK_VaV5 </a:t>
            </a:r>
            <a:r>
              <a:rPr lang="cs-CZ" dirty="0"/>
              <a:t>(Osoby přímo ovlivněné EFRR intervencí – počet žen) – výběr povinný, vazba na indikátor 244 021 Počet přímo ovlivněných osob EFRR intervencí</a:t>
            </a:r>
          </a:p>
          <a:p>
            <a:pPr algn="just"/>
            <a:r>
              <a:rPr lang="cs-CZ" b="1" dirty="0"/>
              <a:t>OPJAK_VaV8 </a:t>
            </a:r>
            <a:r>
              <a:rPr lang="cs-CZ" dirty="0"/>
              <a:t>(Získané patenty) – povinný v souvislosti s indikátorem 214 001 Podané patentové přihlášky</a:t>
            </a:r>
          </a:p>
          <a:p>
            <a:pPr algn="just"/>
            <a:r>
              <a:rPr lang="cs-CZ" b="1" dirty="0"/>
              <a:t>OPJAK_VaV6 </a:t>
            </a:r>
            <a:r>
              <a:rPr lang="cs-CZ" dirty="0"/>
              <a:t>(Podpořené spolupráce – </a:t>
            </a:r>
            <a:r>
              <a:rPr lang="cs-CZ" dirty="0" err="1"/>
              <a:t>VaV</a:t>
            </a:r>
            <a:r>
              <a:rPr lang="cs-CZ" dirty="0"/>
              <a:t>) - povinný v souvislosti s indikátorem 203 541 Počet podpořených spoluprací – </a:t>
            </a:r>
            <a:r>
              <a:rPr lang="cs-CZ" dirty="0" err="1"/>
              <a:t>VaV</a:t>
            </a:r>
            <a:endParaRPr lang="cs-CZ" dirty="0"/>
          </a:p>
          <a:p>
            <a:pPr marL="342900" indent="-342900" algn="just">
              <a:buFont typeface="Arial" panose="020B0604020202020204" pitchFamily="34" charset="0"/>
              <a:buChar char="•"/>
            </a:pPr>
            <a:r>
              <a:rPr lang="cs-CZ" sz="2000" dirty="0"/>
              <a:t>z číselníku se vybírají kategorie spolupracujícího subjektu (podniky/VŠ/výzkumné organizace kromě VŠ/státní správa a samospráva/SŠ/jiné subjekty</a:t>
            </a:r>
          </a:p>
          <a:p>
            <a:endParaRPr lang="cs-CZ" dirty="0"/>
          </a:p>
        </p:txBody>
      </p:sp>
    </p:spTree>
    <p:extLst>
      <p:ext uri="{BB962C8B-B14F-4D97-AF65-F5344CB8AC3E}">
        <p14:creationId xmlns:p14="http://schemas.microsoft.com/office/powerpoint/2010/main" val="7600787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F2958-06E6-B346-C4AA-97550BBBD98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AB4FDED5-82A9-E0A1-F309-6A0F32DD22AA}"/>
              </a:ext>
            </a:extLst>
          </p:cNvPr>
          <p:cNvSpPr>
            <a:spLocks noGrp="1"/>
          </p:cNvSpPr>
          <p:nvPr>
            <p:ph type="ctrTitle"/>
          </p:nvPr>
        </p:nvSpPr>
        <p:spPr/>
        <p:txBody>
          <a:bodyPr/>
          <a:lstStyle/>
          <a:p>
            <a:r>
              <a:rPr lang="cs-CZ" b="1" dirty="0"/>
              <a:t>Specifické datové položky (</a:t>
            </a:r>
            <a:r>
              <a:rPr lang="cs-CZ" b="1" dirty="0" err="1"/>
              <a:t>sdp</a:t>
            </a:r>
            <a:r>
              <a:rPr lang="cs-CZ" b="1" dirty="0"/>
              <a:t>)</a:t>
            </a:r>
          </a:p>
        </p:txBody>
      </p:sp>
      <p:sp>
        <p:nvSpPr>
          <p:cNvPr id="5" name="Podnadpis 4">
            <a:extLst>
              <a:ext uri="{FF2B5EF4-FFF2-40B4-BE49-F238E27FC236}">
                <a16:creationId xmlns:a16="http://schemas.microsoft.com/office/drawing/2014/main" id="{826616DE-D6A1-0DB5-C9FF-D9142854A23D}"/>
              </a:ext>
            </a:extLst>
          </p:cNvPr>
          <p:cNvSpPr>
            <a:spLocks noGrp="1"/>
          </p:cNvSpPr>
          <p:nvPr>
            <p:ph type="subTitle" idx="1"/>
          </p:nvPr>
        </p:nvSpPr>
        <p:spPr/>
        <p:txBody>
          <a:bodyPr/>
          <a:lstStyle/>
          <a:p>
            <a:pPr algn="just"/>
            <a:r>
              <a:rPr lang="cs-CZ" b="1" dirty="0"/>
              <a:t>OPJAK_VaV12 </a:t>
            </a:r>
            <a:r>
              <a:rPr lang="cs-CZ" dirty="0"/>
              <a:t>(Finanční prostředky získané z prodeje licencí k výzkumným výsledkům projektu) – výběr povinný</a:t>
            </a:r>
          </a:p>
          <a:p>
            <a:pPr algn="just"/>
            <a:r>
              <a:rPr lang="cs-CZ" b="1" dirty="0"/>
              <a:t>OPJAK_VaV13 </a:t>
            </a:r>
            <a:r>
              <a:rPr lang="cs-CZ" dirty="0"/>
              <a:t>(Ostatní nepublikační výsledky) - povinný v souvislosti s indikátorem 214 031 Ostatní nepublikační výsledky (vybrané druhy), specifikace se vybírá </a:t>
            </a:r>
            <a:br>
              <a:rPr lang="cs-CZ" dirty="0"/>
            </a:br>
            <a:r>
              <a:rPr lang="cs-CZ" dirty="0"/>
              <a:t>z číselníku</a:t>
            </a:r>
          </a:p>
          <a:p>
            <a:pPr algn="just"/>
            <a:r>
              <a:rPr lang="cs-CZ" b="1" dirty="0"/>
              <a:t>OPJAK_VaV1 </a:t>
            </a:r>
            <a:r>
              <a:rPr lang="cs-CZ" dirty="0"/>
              <a:t>(Získané granty anebo Pečeti excelence) - povinný v souvislosti </a:t>
            </a:r>
            <a:br>
              <a:rPr lang="cs-CZ" dirty="0"/>
            </a:br>
            <a:r>
              <a:rPr lang="cs-CZ" dirty="0"/>
              <a:t>s indikátorem 203 121 Počet podaných grantů – mezinárodní a/nebo 203 111 Počet podaných grantů - národní</a:t>
            </a:r>
          </a:p>
        </p:txBody>
      </p:sp>
    </p:spTree>
    <p:extLst>
      <p:ext uri="{BB962C8B-B14F-4D97-AF65-F5344CB8AC3E}">
        <p14:creationId xmlns:p14="http://schemas.microsoft.com/office/powerpoint/2010/main" val="34351841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242BF-CB92-0563-2A82-0CF373290F6B}"/>
              </a:ext>
            </a:extLst>
          </p:cNvPr>
          <p:cNvSpPr>
            <a:spLocks noGrp="1"/>
          </p:cNvSpPr>
          <p:nvPr>
            <p:ph type="ctrTitle"/>
          </p:nvPr>
        </p:nvSpPr>
        <p:spPr>
          <a:xfrm>
            <a:off x="832756" y="164659"/>
            <a:ext cx="10564586" cy="918707"/>
          </a:xfrm>
        </p:spPr>
        <p:txBody>
          <a:bodyPr/>
          <a:lstStyle/>
          <a:p>
            <a:r>
              <a:rPr lang="cs-CZ" b="1" dirty="0"/>
              <a:t>PUBLICITA</a:t>
            </a:r>
          </a:p>
        </p:txBody>
      </p:sp>
      <p:sp>
        <p:nvSpPr>
          <p:cNvPr id="3" name="Podnadpis 2">
            <a:extLst>
              <a:ext uri="{FF2B5EF4-FFF2-40B4-BE49-F238E27FC236}">
                <a16:creationId xmlns:a16="http://schemas.microsoft.com/office/drawing/2014/main" id="{62FC7EBB-9CB0-CB6C-8C56-0457DA0A28F1}"/>
              </a:ext>
            </a:extLst>
          </p:cNvPr>
          <p:cNvSpPr>
            <a:spLocks noGrp="1"/>
          </p:cNvSpPr>
          <p:nvPr>
            <p:ph type="subTitle" idx="1"/>
          </p:nvPr>
        </p:nvSpPr>
        <p:spPr>
          <a:xfrm>
            <a:off x="832756" y="991964"/>
            <a:ext cx="11124017" cy="4343399"/>
          </a:xfrm>
        </p:spPr>
        <p:txBody>
          <a:bodyPr/>
          <a:lstStyle/>
          <a:p>
            <a:pPr marL="342900" indent="-342900">
              <a:buFont typeface="Arial" panose="020B0604020202020204" pitchFamily="34" charset="0"/>
              <a:buChar char="•"/>
            </a:pPr>
            <a:r>
              <a:rPr lang="cs-CZ" dirty="0">
                <a:solidFill>
                  <a:srgbClr val="173070"/>
                </a:solidFill>
              </a:rPr>
              <a:t>„Zpřísnění“ kontroly povinné publicity (audity EK)</a:t>
            </a:r>
          </a:p>
          <a:p>
            <a:pPr marL="342900" indent="-342900">
              <a:buFont typeface="Arial" panose="020B0604020202020204" pitchFamily="34" charset="0"/>
              <a:buChar char="•"/>
            </a:pPr>
            <a:r>
              <a:rPr lang="cs-CZ" dirty="0">
                <a:solidFill>
                  <a:srgbClr val="173070"/>
                </a:solidFill>
              </a:rPr>
              <a:t>Základní povinnosti v oblasti publicity jsou specifikovány:</a:t>
            </a:r>
          </a:p>
          <a:p>
            <a:r>
              <a:rPr lang="cs-CZ" dirty="0">
                <a:solidFill>
                  <a:srgbClr val="173070"/>
                </a:solidFill>
              </a:rPr>
              <a:t>	</a:t>
            </a:r>
            <a:r>
              <a:rPr lang="cs-CZ" sz="2000" dirty="0">
                <a:solidFill>
                  <a:srgbClr val="173070"/>
                </a:solidFill>
              </a:rPr>
              <a:t>- </a:t>
            </a:r>
            <a:r>
              <a:rPr lang="cs-CZ" sz="2000" dirty="0" err="1">
                <a:solidFill>
                  <a:srgbClr val="173070"/>
                </a:solidFill>
              </a:rPr>
              <a:t>PpŽP</a:t>
            </a:r>
            <a:r>
              <a:rPr lang="cs-CZ" sz="2000" dirty="0">
                <a:solidFill>
                  <a:srgbClr val="173070"/>
                </a:solidFill>
              </a:rPr>
              <a:t> obecná část, kap. 7.7. </a:t>
            </a:r>
          </a:p>
          <a:p>
            <a:r>
              <a:rPr lang="cs-CZ" sz="2000" dirty="0">
                <a:solidFill>
                  <a:srgbClr val="173070"/>
                </a:solidFill>
              </a:rPr>
              <a:t>	- Manuál Jednotného vizuálního stylu fondů EU  v programovém období 2021 -2027 (Manuál JVS)</a:t>
            </a:r>
          </a:p>
          <a:p>
            <a:r>
              <a:rPr lang="cs-CZ" sz="2000" dirty="0">
                <a:solidFill>
                  <a:srgbClr val="173070"/>
                </a:solidFill>
              </a:rPr>
              <a:t>	- </a:t>
            </a:r>
            <a:r>
              <a:rPr lang="cs-CZ" sz="2000" b="1" dirty="0">
                <a:solidFill>
                  <a:srgbClr val="173070"/>
                </a:solidFill>
              </a:rPr>
              <a:t>Generátor nástrojů povinné publicity pro období 2021-2027      </a:t>
            </a:r>
            <a:r>
              <a:rPr lang="cs-CZ" sz="2000" dirty="0">
                <a:solidFill>
                  <a:srgbClr val="173070"/>
                </a:solidFill>
                <a:hlinkClick r:id="rId3"/>
              </a:rPr>
              <a:t>https://publicita.dotaceeu.cz/</a:t>
            </a:r>
            <a:r>
              <a:rPr lang="cs-CZ" sz="2000" dirty="0">
                <a:solidFill>
                  <a:srgbClr val="173070"/>
                </a:solidFill>
              </a:rPr>
              <a:t> </a:t>
            </a:r>
          </a:p>
          <a:p>
            <a:pPr marL="342900" indent="-342900" algn="l">
              <a:buFont typeface="Arial" panose="020B0604020202020204" pitchFamily="34" charset="0"/>
              <a:buChar char="•"/>
            </a:pPr>
            <a:r>
              <a:rPr lang="cs-CZ" dirty="0">
                <a:solidFill>
                  <a:srgbClr val="173070"/>
                </a:solidFill>
              </a:rPr>
              <a:t>Nástroje povinné publicity mají minimálně uvádět tyto informace:</a:t>
            </a:r>
          </a:p>
          <a:p>
            <a:r>
              <a:rPr lang="cs-CZ" dirty="0">
                <a:solidFill>
                  <a:srgbClr val="173070"/>
                </a:solidFill>
              </a:rPr>
              <a:t>	</a:t>
            </a:r>
            <a:r>
              <a:rPr lang="cs-CZ" sz="2000" dirty="0">
                <a:solidFill>
                  <a:srgbClr val="173070"/>
                </a:solidFill>
              </a:rPr>
              <a:t>- název projektu v plné nebo zkrácené formě</a:t>
            </a:r>
          </a:p>
          <a:p>
            <a:r>
              <a:rPr lang="cs-CZ" sz="2000" dirty="0">
                <a:solidFill>
                  <a:srgbClr val="173070"/>
                </a:solidFill>
              </a:rPr>
              <a:t>	- hlavní cíl projektu</a:t>
            </a:r>
          </a:p>
          <a:p>
            <a:r>
              <a:rPr lang="cs-CZ" sz="2000" dirty="0">
                <a:solidFill>
                  <a:srgbClr val="173070"/>
                </a:solidFill>
              </a:rPr>
              <a:t>	- </a:t>
            </a:r>
            <a:r>
              <a:rPr lang="cs-CZ" sz="2000" dirty="0" err="1">
                <a:solidFill>
                  <a:srgbClr val="173070"/>
                </a:solidFill>
              </a:rPr>
              <a:t>logolink</a:t>
            </a:r>
            <a:r>
              <a:rPr lang="cs-CZ" sz="2000" dirty="0">
                <a:solidFill>
                  <a:srgbClr val="173070"/>
                </a:solidFill>
              </a:rPr>
              <a:t> „Spolufinancováno EU + MŠMT“</a:t>
            </a:r>
          </a:p>
          <a:p>
            <a:endParaRPr lang="cs-CZ" sz="2000" dirty="0">
              <a:solidFill>
                <a:schemeClr val="tx1"/>
              </a:solidFill>
            </a:endParaRPr>
          </a:p>
          <a:p>
            <a:endParaRPr lang="cs-CZ" dirty="0">
              <a:solidFill>
                <a:schemeClr val="tx1"/>
              </a:solidFill>
            </a:endParaRPr>
          </a:p>
          <a:p>
            <a:r>
              <a:rPr lang="cs-CZ" dirty="0">
                <a:solidFill>
                  <a:schemeClr val="tx1"/>
                </a:solidFill>
              </a:rPr>
              <a:t>	</a:t>
            </a:r>
          </a:p>
          <a:p>
            <a:endParaRPr lang="cs-CZ" dirty="0"/>
          </a:p>
        </p:txBody>
      </p:sp>
    </p:spTree>
    <p:extLst>
      <p:ext uri="{BB962C8B-B14F-4D97-AF65-F5344CB8AC3E}">
        <p14:creationId xmlns:p14="http://schemas.microsoft.com/office/powerpoint/2010/main" val="18193524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242BF-CB92-0563-2A82-0CF373290F6B}"/>
              </a:ext>
            </a:extLst>
          </p:cNvPr>
          <p:cNvSpPr>
            <a:spLocks noGrp="1"/>
          </p:cNvSpPr>
          <p:nvPr>
            <p:ph type="ctrTitle"/>
          </p:nvPr>
        </p:nvSpPr>
        <p:spPr>
          <a:xfrm>
            <a:off x="813707" y="184536"/>
            <a:ext cx="10564586" cy="918707"/>
          </a:xfrm>
        </p:spPr>
        <p:txBody>
          <a:bodyPr/>
          <a:lstStyle/>
          <a:p>
            <a:r>
              <a:rPr lang="cs-CZ" b="1" dirty="0"/>
              <a:t>PUBLICITA – KDE NAJDEME</a:t>
            </a:r>
          </a:p>
        </p:txBody>
      </p:sp>
      <p:sp>
        <p:nvSpPr>
          <p:cNvPr id="3" name="Podnadpis 2">
            <a:extLst>
              <a:ext uri="{FF2B5EF4-FFF2-40B4-BE49-F238E27FC236}">
                <a16:creationId xmlns:a16="http://schemas.microsoft.com/office/drawing/2014/main" id="{62FC7EBB-9CB0-CB6C-8C56-0457DA0A28F1}"/>
              </a:ext>
            </a:extLst>
          </p:cNvPr>
          <p:cNvSpPr>
            <a:spLocks noGrp="1"/>
          </p:cNvSpPr>
          <p:nvPr>
            <p:ph type="subTitle" idx="1"/>
          </p:nvPr>
        </p:nvSpPr>
        <p:spPr>
          <a:xfrm>
            <a:off x="813707" y="1349049"/>
            <a:ext cx="10564586" cy="4475073"/>
          </a:xfrm>
        </p:spPr>
        <p:txBody>
          <a:bodyPr/>
          <a:lstStyle/>
          <a:p>
            <a:pPr marL="342900" indent="-342900" algn="l">
              <a:buFont typeface="Wingdings" panose="05000000000000000000" pitchFamily="2" charset="2"/>
              <a:buChar char="q"/>
            </a:pPr>
            <a:endParaRPr lang="cs-CZ" dirty="0">
              <a:solidFill>
                <a:schemeClr val="tx1"/>
              </a:solidFill>
            </a:endParaRPr>
          </a:p>
          <a:p>
            <a:pPr marL="342900" indent="-342900" algn="l">
              <a:buFont typeface="Wingdings" panose="05000000000000000000" pitchFamily="2" charset="2"/>
              <a:buChar char="q"/>
            </a:pPr>
            <a:endParaRPr lang="cs-CZ" dirty="0">
              <a:solidFill>
                <a:schemeClr val="tx1"/>
              </a:solidFill>
            </a:endParaRPr>
          </a:p>
          <a:p>
            <a:pPr marL="342900" indent="-342900" algn="l">
              <a:buFont typeface="Wingdings" panose="05000000000000000000" pitchFamily="2" charset="2"/>
              <a:buChar char="q"/>
            </a:pPr>
            <a:endParaRPr lang="cs-CZ" dirty="0">
              <a:solidFill>
                <a:schemeClr val="tx1"/>
              </a:solidFill>
            </a:endParaRPr>
          </a:p>
          <a:p>
            <a:pPr marL="342900" indent="-342900" algn="l">
              <a:buFont typeface="Wingdings" panose="05000000000000000000" pitchFamily="2" charset="2"/>
              <a:buChar char="q"/>
            </a:pPr>
            <a:endParaRPr lang="cs-CZ" dirty="0">
              <a:solidFill>
                <a:schemeClr val="tx1"/>
              </a:solidFill>
            </a:endParaRPr>
          </a:p>
          <a:p>
            <a:pPr marL="342900" indent="-342900" algn="l">
              <a:buFont typeface="Wingdings" panose="05000000000000000000" pitchFamily="2" charset="2"/>
              <a:buChar char="q"/>
            </a:pPr>
            <a:endParaRPr lang="cs-CZ" dirty="0">
              <a:solidFill>
                <a:schemeClr val="tx1"/>
              </a:solidFill>
            </a:endParaRPr>
          </a:p>
          <a:p>
            <a:pPr marL="342900" indent="-342900" algn="l">
              <a:buFont typeface="Wingdings" panose="05000000000000000000" pitchFamily="2" charset="2"/>
              <a:buChar char="q"/>
            </a:pPr>
            <a:endParaRPr lang="cs-CZ" dirty="0">
              <a:solidFill>
                <a:schemeClr val="tx1"/>
              </a:solidFill>
            </a:endParaRPr>
          </a:p>
          <a:p>
            <a:pPr algn="just"/>
            <a:endParaRPr lang="cs-CZ" sz="1800" b="0" i="0" u="none" strike="noStrike" baseline="0" dirty="0">
              <a:solidFill>
                <a:srgbClr val="000000"/>
              </a:solidFill>
            </a:endParaRPr>
          </a:p>
          <a:p>
            <a:pPr algn="just"/>
            <a:r>
              <a:rPr lang="cs-CZ" sz="1800" b="0" i="0" u="none" strike="noStrike" baseline="0" dirty="0">
                <a:solidFill>
                  <a:srgbClr val="000000"/>
                </a:solidFill>
                <a:latin typeface="Calibri" panose="020F0502020204030204" pitchFamily="34" charset="0"/>
              </a:rPr>
              <a:t> </a:t>
            </a:r>
          </a:p>
          <a:p>
            <a:endParaRPr lang="cs-CZ" dirty="0"/>
          </a:p>
        </p:txBody>
      </p:sp>
      <p:pic>
        <p:nvPicPr>
          <p:cNvPr id="4" name="Obrázek 3">
            <a:extLst>
              <a:ext uri="{FF2B5EF4-FFF2-40B4-BE49-F238E27FC236}">
                <a16:creationId xmlns:a16="http://schemas.microsoft.com/office/drawing/2014/main" id="{30861287-42E6-ED4A-F3AE-126DC83E1B47}"/>
              </a:ext>
            </a:extLst>
          </p:cNvPr>
          <p:cNvPicPr>
            <a:picLocks noChangeAspect="1"/>
          </p:cNvPicPr>
          <p:nvPr/>
        </p:nvPicPr>
        <p:blipFill>
          <a:blip r:embed="rId3"/>
          <a:stretch>
            <a:fillRect/>
          </a:stretch>
        </p:blipFill>
        <p:spPr>
          <a:xfrm>
            <a:off x="2691633" y="1400016"/>
            <a:ext cx="6808733" cy="4127606"/>
          </a:xfrm>
          <a:prstGeom prst="rect">
            <a:avLst/>
          </a:prstGeom>
        </p:spPr>
      </p:pic>
      <p:sp>
        <p:nvSpPr>
          <p:cNvPr id="6" name="TextovéPole 5">
            <a:extLst>
              <a:ext uri="{FF2B5EF4-FFF2-40B4-BE49-F238E27FC236}">
                <a16:creationId xmlns:a16="http://schemas.microsoft.com/office/drawing/2014/main" id="{4F9F989E-B85F-C8BF-9011-47FE18F4AFB7}"/>
              </a:ext>
            </a:extLst>
          </p:cNvPr>
          <p:cNvSpPr txBox="1"/>
          <p:nvPr/>
        </p:nvSpPr>
        <p:spPr>
          <a:xfrm>
            <a:off x="813706" y="938351"/>
            <a:ext cx="6096000" cy="461665"/>
          </a:xfrm>
          <a:prstGeom prst="rect">
            <a:avLst/>
          </a:prstGeom>
          <a:noFill/>
        </p:spPr>
        <p:txBody>
          <a:bodyPr wrap="square">
            <a:spAutoFit/>
          </a:bodyPr>
          <a:lstStyle/>
          <a:p>
            <a:r>
              <a:rPr lang="cs-CZ" sz="2400" dirty="0">
                <a:solidFill>
                  <a:srgbClr val="002060"/>
                </a:solidFill>
                <a:hlinkClick r:id="rId4"/>
              </a:rPr>
              <a:t>https://opjak.cz/publicita</a:t>
            </a:r>
            <a:r>
              <a:rPr lang="cs-CZ" sz="2000" dirty="0">
                <a:solidFill>
                  <a:srgbClr val="173070"/>
                </a:solidFill>
                <a:hlinkClick r:id="rId4"/>
              </a:rPr>
              <a:t>/</a:t>
            </a:r>
            <a:r>
              <a:rPr lang="cs-CZ" sz="2000" dirty="0">
                <a:solidFill>
                  <a:srgbClr val="173070"/>
                </a:solidFill>
              </a:rPr>
              <a:t> </a:t>
            </a:r>
          </a:p>
        </p:txBody>
      </p:sp>
    </p:spTree>
    <p:extLst>
      <p:ext uri="{BB962C8B-B14F-4D97-AF65-F5344CB8AC3E}">
        <p14:creationId xmlns:p14="http://schemas.microsoft.com/office/powerpoint/2010/main" val="2599361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242BF-CB92-0563-2A82-0CF373290F6B}"/>
              </a:ext>
            </a:extLst>
          </p:cNvPr>
          <p:cNvSpPr>
            <a:spLocks noGrp="1"/>
          </p:cNvSpPr>
          <p:nvPr>
            <p:ph type="ctrTitle"/>
          </p:nvPr>
        </p:nvSpPr>
        <p:spPr>
          <a:xfrm>
            <a:off x="813707" y="167622"/>
            <a:ext cx="10564586" cy="918707"/>
          </a:xfrm>
        </p:spPr>
        <p:txBody>
          <a:bodyPr/>
          <a:lstStyle/>
          <a:p>
            <a:r>
              <a:rPr lang="cs-CZ" b="1" dirty="0"/>
              <a:t>PUBLICITA – plnění, doložení</a:t>
            </a:r>
          </a:p>
        </p:txBody>
      </p:sp>
      <p:sp>
        <p:nvSpPr>
          <p:cNvPr id="3" name="Podnadpis 2">
            <a:extLst>
              <a:ext uri="{FF2B5EF4-FFF2-40B4-BE49-F238E27FC236}">
                <a16:creationId xmlns:a16="http://schemas.microsoft.com/office/drawing/2014/main" id="{62FC7EBB-9CB0-CB6C-8C56-0457DA0A28F1}"/>
              </a:ext>
            </a:extLst>
          </p:cNvPr>
          <p:cNvSpPr>
            <a:spLocks noGrp="1"/>
          </p:cNvSpPr>
          <p:nvPr>
            <p:ph type="subTitle" idx="1"/>
          </p:nvPr>
        </p:nvSpPr>
        <p:spPr>
          <a:xfrm>
            <a:off x="813707" y="1086328"/>
            <a:ext cx="10564586" cy="4770561"/>
          </a:xfrm>
        </p:spPr>
        <p:txBody>
          <a:bodyPr/>
          <a:lstStyle/>
          <a:p>
            <a:pPr marL="342900" indent="-342900">
              <a:buFont typeface="Arial" panose="020B0604020202020204" pitchFamily="34" charset="0"/>
              <a:buChar char="•"/>
            </a:pPr>
            <a:r>
              <a:rPr lang="cs-CZ" sz="2000" dirty="0">
                <a:solidFill>
                  <a:srgbClr val="173070"/>
                </a:solidFill>
              </a:rPr>
              <a:t>Nejpozději do doby s předložením první ZoR příjemce:</a:t>
            </a:r>
          </a:p>
          <a:p>
            <a:pPr algn="just"/>
            <a:r>
              <a:rPr lang="cs-CZ" sz="2000" dirty="0">
                <a:solidFill>
                  <a:srgbClr val="173070"/>
                </a:solidFill>
                <a:latin typeface="Calibri" panose="020F0502020204030204" pitchFamily="34" charset="0"/>
              </a:rPr>
              <a:t>	- </a:t>
            </a:r>
            <a:r>
              <a:rPr lang="cs-CZ" sz="2000" b="1" dirty="0">
                <a:solidFill>
                  <a:srgbClr val="173070"/>
                </a:solidFill>
                <a:latin typeface="Calibri" panose="020F0502020204030204" pitchFamily="34" charset="0"/>
              </a:rPr>
              <a:t>z</a:t>
            </a:r>
            <a:r>
              <a:rPr lang="cs-CZ" sz="2000" b="1" i="0" u="none" strike="noStrike" baseline="0" dirty="0">
                <a:solidFill>
                  <a:srgbClr val="173070"/>
                </a:solidFill>
                <a:latin typeface="Calibri" panose="020F0502020204030204" pitchFamily="34" charset="0"/>
              </a:rPr>
              <a:t>veřejní na své oficiální internetové stránce </a:t>
            </a:r>
            <a:r>
              <a:rPr lang="cs-CZ" sz="2000" b="0" i="0" u="none" strike="noStrike" baseline="0" dirty="0">
                <a:solidFill>
                  <a:srgbClr val="173070"/>
                </a:solidFill>
                <a:latin typeface="Calibri" panose="020F0502020204030204" pitchFamily="34" charset="0"/>
              </a:rPr>
              <a:t>(pokud existuje), </a:t>
            </a:r>
            <a:r>
              <a:rPr lang="cs-CZ" sz="2000" b="1" i="0" u="none" strike="noStrike" baseline="0" dirty="0">
                <a:solidFill>
                  <a:srgbClr val="173070"/>
                </a:solidFill>
                <a:latin typeface="Calibri" panose="020F0502020204030204" pitchFamily="34" charset="0"/>
              </a:rPr>
              <a:t>a na sociálních sítích </a:t>
            </a:r>
            <a:r>
              <a:rPr lang="cs-CZ" sz="2000" b="0" i="0" u="none" strike="noStrike" baseline="0" dirty="0">
                <a:solidFill>
                  <a:srgbClr val="173070"/>
                </a:solidFill>
                <a:latin typeface="Calibri" panose="020F0502020204030204" pitchFamily="34" charset="0"/>
              </a:rPr>
              <a:t>(pokud 	příjemce nějakou využívá), stručný popis projektu, včetně cílů a výsledků s </a:t>
            </a:r>
            <a:r>
              <a:rPr lang="cs-CZ" sz="2000" dirty="0">
                <a:solidFill>
                  <a:srgbClr val="173070"/>
                </a:solidFill>
                <a:latin typeface="Calibri" panose="020F0502020204030204" pitchFamily="34" charset="0"/>
              </a:rPr>
              <a:t>informací</a:t>
            </a:r>
            <a:r>
              <a:rPr lang="cs-CZ" sz="2000" b="0" i="0" u="none" strike="noStrike" baseline="0" dirty="0">
                <a:solidFill>
                  <a:srgbClr val="173070"/>
                </a:solidFill>
                <a:latin typeface="Calibri" panose="020F0502020204030204" pitchFamily="34" charset="0"/>
              </a:rPr>
              <a:t>, že je 	na něj poskytována finanční podpora EU; v případě sociálních sítí je tato povinnost splněna 	uveřejněním jednoho postu na jedné sociální síti informujícího o podpoře z EU, pokud 	příjemce takovým účtem/profilem na sociální síti disponuje	</a:t>
            </a:r>
          </a:p>
          <a:p>
            <a:pPr algn="just"/>
            <a:r>
              <a:rPr lang="cs-CZ" sz="2000" dirty="0">
                <a:solidFill>
                  <a:srgbClr val="173070"/>
                </a:solidFill>
                <a:latin typeface="Calibri" panose="020F0502020204030204" pitchFamily="34" charset="0"/>
              </a:rPr>
              <a:t>	- </a:t>
            </a:r>
            <a:r>
              <a:rPr lang="cs-CZ" sz="2000" b="0" i="0" u="none" strike="noStrike" baseline="0" dirty="0">
                <a:solidFill>
                  <a:srgbClr val="173070"/>
                </a:solidFill>
                <a:latin typeface="Calibri" panose="020F0502020204030204" pitchFamily="34" charset="0"/>
              </a:rPr>
              <a:t>zajistí, že na </a:t>
            </a:r>
            <a:r>
              <a:rPr lang="cs-CZ" sz="2000" b="1" i="0" u="none" strike="noStrike" baseline="0" dirty="0">
                <a:solidFill>
                  <a:srgbClr val="173070"/>
                </a:solidFill>
                <a:latin typeface="Calibri" panose="020F0502020204030204" pitchFamily="34" charset="0"/>
              </a:rPr>
              <a:t>dokumentech a komunikačních materiálech </a:t>
            </a:r>
            <a:r>
              <a:rPr lang="cs-CZ" sz="2000" b="0" i="0" u="none" strike="noStrike" baseline="0" dirty="0">
                <a:solidFill>
                  <a:srgbClr val="173070"/>
                </a:solidFill>
                <a:latin typeface="Calibri" panose="020F0502020204030204" pitchFamily="34" charset="0"/>
              </a:rPr>
              <a:t>určených pro širokou veřejnost 	bude prohlášení o podpoře z fondů EU</a:t>
            </a:r>
          </a:p>
          <a:p>
            <a:pPr algn="just"/>
            <a:r>
              <a:rPr lang="cs-CZ" sz="2000" dirty="0">
                <a:solidFill>
                  <a:srgbClr val="173070"/>
                </a:solidFill>
                <a:latin typeface="Calibri" panose="020F0502020204030204" pitchFamily="34" charset="0"/>
              </a:rPr>
              <a:t>	- </a:t>
            </a:r>
            <a:r>
              <a:rPr lang="cs-CZ" sz="2000" i="0" u="none" strike="noStrike" baseline="0" dirty="0">
                <a:solidFill>
                  <a:srgbClr val="173070"/>
                </a:solidFill>
                <a:latin typeface="Calibri" panose="020F0502020204030204" pitchFamily="34" charset="0"/>
              </a:rPr>
              <a:t>umístí</a:t>
            </a:r>
            <a:r>
              <a:rPr lang="cs-CZ" sz="2000" b="0" i="0" u="none" strike="noStrike" baseline="0" dirty="0">
                <a:solidFill>
                  <a:srgbClr val="173070"/>
                </a:solidFill>
                <a:latin typeface="Calibri" panose="020F0502020204030204" pitchFamily="34" charset="0"/>
              </a:rPr>
              <a:t> na místě snadno viditelném pro veřejnost po zahájení realizace projektu alespoň 	jeden </a:t>
            </a:r>
            <a:r>
              <a:rPr lang="cs-CZ" sz="2000" b="1" i="0" u="none" strike="noStrike" baseline="0" dirty="0">
                <a:solidFill>
                  <a:srgbClr val="173070"/>
                </a:solidFill>
                <a:latin typeface="Calibri" panose="020F0502020204030204" pitchFamily="34" charset="0"/>
              </a:rPr>
              <a:t>plakát nebo elektronické zobrazovací zařízení s informacemi o projektu o min. 	velikosti A3</a:t>
            </a:r>
            <a:r>
              <a:rPr lang="cs-CZ" sz="2000" b="0" i="0" u="none" strike="noStrike" baseline="0" dirty="0">
                <a:solidFill>
                  <a:srgbClr val="173070"/>
                </a:solidFill>
                <a:latin typeface="Calibri" panose="020F0502020204030204" pitchFamily="34" charset="0"/>
              </a:rPr>
              <a:t>. </a:t>
            </a:r>
          </a:p>
          <a:p>
            <a:pPr algn="just"/>
            <a:r>
              <a:rPr lang="cs-CZ" sz="2000" dirty="0">
                <a:solidFill>
                  <a:srgbClr val="173070"/>
                </a:solidFill>
                <a:latin typeface="Calibri" panose="020F0502020204030204" pitchFamily="34" charset="0"/>
              </a:rPr>
              <a:t>	- vystaví na místě dobře viditelném pro veřejnost </a:t>
            </a:r>
            <a:r>
              <a:rPr lang="cs-CZ" sz="2000" b="1" dirty="0">
                <a:solidFill>
                  <a:srgbClr val="173070"/>
                </a:solidFill>
                <a:latin typeface="Calibri" panose="020F0502020204030204" pitchFamily="34" charset="0"/>
              </a:rPr>
              <a:t>billboard/permanentní billboard/stálou 	pamětní desku </a:t>
            </a:r>
            <a:r>
              <a:rPr lang="cs-CZ" sz="2000" dirty="0">
                <a:solidFill>
                  <a:srgbClr val="173070"/>
                </a:solidFill>
                <a:latin typeface="Calibri" panose="020F0502020204030204" pitchFamily="34" charset="0"/>
              </a:rPr>
              <a:t>(u EFRR projektů s celkovými výdaji ˃ 500 000 EUR s hmotnou investicí)</a:t>
            </a:r>
          </a:p>
          <a:p>
            <a:pPr algn="just"/>
            <a:r>
              <a:rPr lang="cs-CZ" sz="2000" b="1" i="0" u="none" strike="noStrike" baseline="0" dirty="0">
                <a:solidFill>
                  <a:srgbClr val="173070"/>
                </a:solidFill>
                <a:latin typeface="Calibri" panose="020F0502020204030204" pitchFamily="34" charset="0"/>
              </a:rPr>
              <a:t>	</a:t>
            </a:r>
            <a:r>
              <a:rPr lang="cs-CZ" sz="1400" dirty="0">
                <a:solidFill>
                  <a:srgbClr val="173070"/>
                </a:solidFill>
                <a:latin typeface="Calibri" panose="020F0502020204030204" pitchFamily="34" charset="0"/>
              </a:rPr>
              <a:t>billboard = dočasný billboard, umístěný po dobu realizace projektu, po ukončení realizace nahrazen permanent. billboardem nebo 	stálou pamětní deskou</a:t>
            </a:r>
            <a:endParaRPr lang="cs-CZ" sz="2000" b="1" i="0" u="none" strike="noStrike" baseline="0" dirty="0">
              <a:solidFill>
                <a:srgbClr val="000000"/>
              </a:solidFill>
              <a:latin typeface="Calibri" panose="020F0502020204030204" pitchFamily="34" charset="0"/>
            </a:endParaRPr>
          </a:p>
          <a:p>
            <a:pPr algn="just"/>
            <a:endParaRPr lang="cs-CZ" sz="2000" b="0" i="0" u="none" strike="noStrike" baseline="0" dirty="0">
              <a:solidFill>
                <a:srgbClr val="000000"/>
              </a:solidFill>
              <a:latin typeface="Calibri" panose="020F0502020204030204" pitchFamily="34" charset="0"/>
            </a:endParaRPr>
          </a:p>
          <a:p>
            <a:pPr algn="just"/>
            <a:endParaRPr lang="cs-CZ" sz="2000" b="0" i="0" u="none" strike="noStrike" baseline="0" dirty="0">
              <a:solidFill>
                <a:srgbClr val="000000"/>
              </a:solidFill>
            </a:endParaRPr>
          </a:p>
          <a:p>
            <a:pPr algn="just"/>
            <a:r>
              <a:rPr lang="cs-CZ" sz="2000" b="0" i="0" u="none" strike="noStrike" baseline="0" dirty="0">
                <a:solidFill>
                  <a:srgbClr val="000000"/>
                </a:solidFill>
                <a:latin typeface="Calibri" panose="020F0502020204030204" pitchFamily="34" charset="0"/>
              </a:rPr>
              <a:t> </a:t>
            </a:r>
          </a:p>
          <a:p>
            <a:endParaRPr lang="cs-CZ"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q"/>
            </a:pPr>
            <a:endParaRPr lang="cs-CZ" sz="2000" dirty="0">
              <a:solidFill>
                <a:schemeClr val="tx1"/>
              </a:solidFill>
            </a:endParaRPr>
          </a:p>
          <a:p>
            <a:endParaRPr lang="cs-CZ" sz="2000" dirty="0"/>
          </a:p>
        </p:txBody>
      </p:sp>
    </p:spTree>
    <p:extLst>
      <p:ext uri="{BB962C8B-B14F-4D97-AF65-F5344CB8AC3E}">
        <p14:creationId xmlns:p14="http://schemas.microsoft.com/office/powerpoint/2010/main" val="18980716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242BF-CB92-0563-2A82-0CF373290F6B}"/>
              </a:ext>
            </a:extLst>
          </p:cNvPr>
          <p:cNvSpPr>
            <a:spLocks noGrp="1"/>
          </p:cNvSpPr>
          <p:nvPr>
            <p:ph type="ctrTitle"/>
          </p:nvPr>
        </p:nvSpPr>
        <p:spPr>
          <a:xfrm>
            <a:off x="832757" y="69010"/>
            <a:ext cx="10564586" cy="918707"/>
          </a:xfrm>
        </p:spPr>
        <p:txBody>
          <a:bodyPr/>
          <a:lstStyle/>
          <a:p>
            <a:r>
              <a:rPr lang="cs-CZ" b="1" dirty="0"/>
              <a:t>PUBLICITA</a:t>
            </a:r>
          </a:p>
        </p:txBody>
      </p:sp>
      <p:sp>
        <p:nvSpPr>
          <p:cNvPr id="3" name="Podnadpis 2">
            <a:extLst>
              <a:ext uri="{FF2B5EF4-FFF2-40B4-BE49-F238E27FC236}">
                <a16:creationId xmlns:a16="http://schemas.microsoft.com/office/drawing/2014/main" id="{62FC7EBB-9CB0-CB6C-8C56-0457DA0A28F1}"/>
              </a:ext>
            </a:extLst>
          </p:cNvPr>
          <p:cNvSpPr>
            <a:spLocks noGrp="1"/>
          </p:cNvSpPr>
          <p:nvPr>
            <p:ph type="subTitle" idx="1"/>
          </p:nvPr>
        </p:nvSpPr>
        <p:spPr>
          <a:xfrm>
            <a:off x="832757" y="987717"/>
            <a:ext cx="10564586" cy="4632157"/>
          </a:xfrm>
        </p:spPr>
        <p:txBody>
          <a:bodyPr/>
          <a:lstStyle/>
          <a:p>
            <a:pPr marL="342900" indent="-342900" algn="just">
              <a:buFont typeface="Arial" panose="020B0604020202020204" pitchFamily="34" charset="0"/>
              <a:buChar char="•"/>
            </a:pPr>
            <a:r>
              <a:rPr lang="cs-CZ" sz="2000" dirty="0">
                <a:solidFill>
                  <a:srgbClr val="173070"/>
                </a:solidFill>
              </a:rPr>
              <a:t>Při užití povinných i nepovinných nástrojů / volitelné publicity musí být respektována grafická pravidla pro jejich zpracování, kontrolováno s každou ZoR</a:t>
            </a:r>
          </a:p>
          <a:p>
            <a:pPr marL="342900" indent="-342900" algn="just">
              <a:buFont typeface="Arial" panose="020B0604020202020204" pitchFamily="34" charset="0"/>
              <a:buChar char="•"/>
            </a:pPr>
            <a:r>
              <a:rPr lang="cs-CZ" sz="2000" dirty="0">
                <a:solidFill>
                  <a:srgbClr val="173070"/>
                </a:solidFill>
              </a:rPr>
              <a:t>Žádný z komunikačních nástrojů příjemce by </a:t>
            </a:r>
            <a:r>
              <a:rPr lang="cs-CZ" sz="2000" b="1" dirty="0">
                <a:solidFill>
                  <a:srgbClr val="173070"/>
                </a:solidFill>
              </a:rPr>
              <a:t>neměl využívat grafické prvky OP JAK – tj. labyrint, ikony jednotlivých priorit </a:t>
            </a:r>
            <a:r>
              <a:rPr lang="cs-CZ" sz="2000" dirty="0">
                <a:solidFill>
                  <a:srgbClr val="173070"/>
                </a:solidFill>
              </a:rPr>
              <a:t>(prvky užívané ŘO OP JAK)</a:t>
            </a:r>
          </a:p>
          <a:p>
            <a:pPr marL="342900" indent="-342900" algn="just">
              <a:buFont typeface="Arial" panose="020B0604020202020204" pitchFamily="34" charset="0"/>
              <a:buChar char="•"/>
            </a:pPr>
            <a:r>
              <a:rPr lang="cs-CZ" sz="2000" dirty="0">
                <a:solidFill>
                  <a:srgbClr val="173070"/>
                </a:solidFill>
              </a:rPr>
              <a:t>Ideálně by měly být logy označovány veškeré materiály které vznikly a jsou šířeny z prostředků EU s dodržením pravidel dle Manuálu JVS, </a:t>
            </a:r>
            <a:r>
              <a:rPr lang="cs-CZ" sz="2000" i="0" dirty="0">
                <a:solidFill>
                  <a:srgbClr val="173070"/>
                </a:solidFill>
                <a:effectLst/>
              </a:rPr>
              <a:t>tj. dokumenty a komunikační materiály určené široké veřejnosti nebo účastníkům projektu musí obsahovat minimálně prohlášení o tom, že operace byla podpořena z fondů EU, tzn. </a:t>
            </a:r>
            <a:r>
              <a:rPr lang="cs-CZ" sz="2000" i="0" dirty="0" err="1">
                <a:solidFill>
                  <a:srgbClr val="173070"/>
                </a:solidFill>
                <a:effectLst/>
              </a:rPr>
              <a:t>logolink</a:t>
            </a:r>
            <a:r>
              <a:rPr lang="cs-CZ" sz="2000" i="0" dirty="0">
                <a:solidFill>
                  <a:srgbClr val="173070"/>
                </a:solidFill>
                <a:effectLst/>
              </a:rPr>
              <a:t> „Spolufinancováno EU + MŠMT“</a:t>
            </a:r>
            <a:endParaRPr lang="cs-CZ" sz="2000" dirty="0">
              <a:solidFill>
                <a:srgbClr val="173070"/>
              </a:solidFill>
            </a:endParaRPr>
          </a:p>
          <a:p>
            <a:pPr marL="342900" indent="-342900" algn="just">
              <a:buFont typeface="Arial" panose="020B0604020202020204" pitchFamily="34" charset="0"/>
              <a:buChar char="•"/>
            </a:pPr>
            <a:r>
              <a:rPr lang="cs-CZ" sz="2000" b="1" dirty="0">
                <a:solidFill>
                  <a:srgbClr val="173070"/>
                </a:solidFill>
              </a:rPr>
              <a:t>Nedodržení / porušení pravidel publicity</a:t>
            </a:r>
            <a:r>
              <a:rPr lang="cs-CZ" sz="2000" dirty="0">
                <a:solidFill>
                  <a:srgbClr val="173070"/>
                </a:solidFill>
              </a:rPr>
              <a:t> u povinných i nepovinných nástrojů, postup pro řešení pochybení resp. sjednání nápravy vč. finanční opravy je definován v kap. 7.7. </a:t>
            </a:r>
            <a:r>
              <a:rPr lang="cs-CZ" sz="2000" dirty="0" err="1">
                <a:solidFill>
                  <a:srgbClr val="173070"/>
                </a:solidFill>
              </a:rPr>
              <a:t>PpŽP</a:t>
            </a:r>
            <a:endParaRPr lang="cs-CZ" sz="2000" dirty="0">
              <a:solidFill>
                <a:srgbClr val="173070"/>
              </a:solidFill>
            </a:endParaRPr>
          </a:p>
          <a:p>
            <a:pPr marL="342900" indent="-342900" algn="just">
              <a:buFont typeface="Arial" panose="020B0604020202020204" pitchFamily="34" charset="0"/>
              <a:buChar char="•"/>
            </a:pPr>
            <a:r>
              <a:rPr lang="cs-CZ" sz="2000" dirty="0">
                <a:solidFill>
                  <a:srgbClr val="173070"/>
                </a:solidFill>
              </a:rPr>
              <a:t>V případě problému s grafickými návrhy pro splnění pravidel povinné publicity bez generátoru, </a:t>
            </a:r>
            <a:br>
              <a:rPr lang="cs-CZ" sz="2000" dirty="0">
                <a:solidFill>
                  <a:srgbClr val="173070"/>
                </a:solidFill>
              </a:rPr>
            </a:br>
            <a:r>
              <a:rPr lang="cs-CZ" sz="2000" dirty="0">
                <a:solidFill>
                  <a:srgbClr val="173070"/>
                </a:solidFill>
              </a:rPr>
              <a:t>se obracejte na svého projektového administrátora, případně na pracovníky publicity OP JAK na e-mailu: </a:t>
            </a:r>
            <a:r>
              <a:rPr lang="cs-CZ" sz="2000" dirty="0">
                <a:solidFill>
                  <a:srgbClr val="173070"/>
                </a:solidFill>
                <a:hlinkClick r:id="rId3">
                  <a:extLst>
                    <a:ext uri="{A12FA001-AC4F-418D-AE19-62706E023703}">
                      <ahyp:hlinkClr xmlns:ahyp="http://schemas.microsoft.com/office/drawing/2018/hyperlinkcolor" val="tx"/>
                    </a:ext>
                  </a:extLst>
                </a:hlinkClick>
              </a:rPr>
              <a:t>opjak@msmt.cz</a:t>
            </a:r>
            <a:endParaRPr lang="cs-CZ" sz="2000" dirty="0">
              <a:solidFill>
                <a:srgbClr val="173070"/>
              </a:solidFill>
            </a:endParaRPr>
          </a:p>
          <a:p>
            <a:pPr algn="just"/>
            <a:endParaRPr lang="cs-CZ" sz="2000" dirty="0"/>
          </a:p>
          <a:p>
            <a:endParaRPr lang="cs-CZ" sz="2000" dirty="0"/>
          </a:p>
          <a:p>
            <a:r>
              <a:rPr lang="cs-CZ" sz="2000" dirty="0"/>
              <a:t>	</a:t>
            </a:r>
          </a:p>
        </p:txBody>
      </p:sp>
    </p:spTree>
    <p:extLst>
      <p:ext uri="{BB962C8B-B14F-4D97-AF65-F5344CB8AC3E}">
        <p14:creationId xmlns:p14="http://schemas.microsoft.com/office/powerpoint/2010/main" val="9641656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5FF59-9782-A409-101A-0A630503C12F}"/>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51A83BD-0E8E-5C53-1032-9F10951CB1FF}"/>
              </a:ext>
            </a:extLst>
          </p:cNvPr>
          <p:cNvSpPr>
            <a:spLocks noGrp="1"/>
          </p:cNvSpPr>
          <p:nvPr>
            <p:ph type="ctrTitle"/>
          </p:nvPr>
        </p:nvSpPr>
        <p:spPr/>
        <p:txBody>
          <a:bodyPr/>
          <a:lstStyle/>
          <a:p>
            <a:r>
              <a:rPr lang="cs-CZ" b="1" dirty="0"/>
              <a:t>Horizontální principy</a:t>
            </a:r>
          </a:p>
        </p:txBody>
      </p:sp>
      <p:sp>
        <p:nvSpPr>
          <p:cNvPr id="5" name="Podnadpis 4">
            <a:extLst>
              <a:ext uri="{FF2B5EF4-FFF2-40B4-BE49-F238E27FC236}">
                <a16:creationId xmlns:a16="http://schemas.microsoft.com/office/drawing/2014/main" id="{8123241B-64E2-D081-D190-285704044432}"/>
              </a:ext>
            </a:extLst>
          </p:cNvPr>
          <p:cNvSpPr>
            <a:spLocks noGrp="1"/>
          </p:cNvSpPr>
          <p:nvPr>
            <p:ph type="subTitle" idx="1"/>
          </p:nvPr>
        </p:nvSpPr>
        <p:spPr/>
        <p:txBody>
          <a:bodyPr/>
          <a:lstStyle/>
          <a:p>
            <a:pPr algn="just"/>
            <a:r>
              <a:rPr lang="cs-CZ" b="1" dirty="0"/>
              <a:t>Rovné příležitosti</a:t>
            </a:r>
            <a:r>
              <a:rPr lang="cs-CZ" dirty="0"/>
              <a:t>:</a:t>
            </a:r>
          </a:p>
          <a:p>
            <a:pPr marL="342900" indent="-342900" algn="just">
              <a:buFont typeface="Arial" panose="020B0604020202020204" pitchFamily="34" charset="0"/>
              <a:buChar char="•"/>
            </a:pPr>
            <a:r>
              <a:rPr lang="cs-CZ" dirty="0"/>
              <a:t>Rovné příležitosti mužů a žen</a:t>
            </a:r>
          </a:p>
          <a:p>
            <a:pPr marL="342900" indent="-342900" algn="just">
              <a:buFont typeface="Arial" panose="020B0604020202020204" pitchFamily="34" charset="0"/>
              <a:buChar char="•"/>
            </a:pPr>
            <a:r>
              <a:rPr lang="cs-CZ" dirty="0"/>
              <a:t>Rovné příležitosti a nediskriminace</a:t>
            </a:r>
          </a:p>
          <a:p>
            <a:pPr algn="just"/>
            <a:r>
              <a:rPr lang="cs-CZ" dirty="0"/>
              <a:t>výběr: neutrální / pozitivní / cíleně zaměřený</a:t>
            </a:r>
          </a:p>
          <a:p>
            <a:pPr algn="just"/>
            <a:r>
              <a:rPr lang="cs-CZ" sz="2000" dirty="0"/>
              <a:t>v </a:t>
            </a:r>
            <a:r>
              <a:rPr lang="cs-CZ" sz="2000" dirty="0" err="1"/>
              <a:t>ZoR</a:t>
            </a:r>
            <a:r>
              <a:rPr lang="cs-CZ" sz="2000" dirty="0"/>
              <a:t> – popsat naplňování těch horizontálních principů, ke kterým ve sledovaném období došlo (pokud byl v žádosti o podporu popsán vliv a zdůvodnění vlivu projektu na horizontální principy)</a:t>
            </a:r>
          </a:p>
          <a:p>
            <a:pPr algn="just"/>
            <a:r>
              <a:rPr lang="cs-CZ" sz="2000" dirty="0"/>
              <a:t>Projekty </a:t>
            </a:r>
            <a:r>
              <a:rPr lang="cs-CZ" sz="2000" dirty="0" err="1"/>
              <a:t>MeS</a:t>
            </a:r>
            <a:r>
              <a:rPr lang="cs-CZ" sz="2000" dirty="0"/>
              <a:t>/</a:t>
            </a:r>
            <a:r>
              <a:rPr lang="cs-CZ" sz="2000" dirty="0" err="1"/>
              <a:t>MeS</a:t>
            </a:r>
            <a:r>
              <a:rPr lang="cs-CZ" sz="2000" dirty="0"/>
              <a:t> pro ITI: v </a:t>
            </a:r>
            <a:r>
              <a:rPr lang="cs-CZ" sz="2000" dirty="0" err="1"/>
              <a:t>ZoR</a:t>
            </a:r>
            <a:r>
              <a:rPr lang="cs-CZ" sz="2000" dirty="0"/>
              <a:t> příjemce uvádí také </a:t>
            </a:r>
            <a:r>
              <a:rPr lang="cs-CZ" sz="2000" b="1" dirty="0"/>
              <a:t>popis zohlednění genderových témat v obsahu výzkumu a dodržování principů genderové rovnosti v rámci VO a výzkumných týmů </a:t>
            </a:r>
            <a:r>
              <a:rPr lang="cs-CZ" sz="2000" dirty="0"/>
              <a:t>(jako součást naplňování HP Rovné příležitosti mužů a žen) </a:t>
            </a:r>
          </a:p>
          <a:p>
            <a:endParaRPr lang="cs-CZ" dirty="0"/>
          </a:p>
        </p:txBody>
      </p:sp>
    </p:spTree>
    <p:extLst>
      <p:ext uri="{BB962C8B-B14F-4D97-AF65-F5344CB8AC3E}">
        <p14:creationId xmlns:p14="http://schemas.microsoft.com/office/powerpoint/2010/main" val="39422653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428D5-46EE-D049-0D92-E3772E45AA35}"/>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CD68734-3BED-393B-AA46-4B5F2E3091E2}"/>
              </a:ext>
            </a:extLst>
          </p:cNvPr>
          <p:cNvSpPr>
            <a:spLocks noGrp="1"/>
          </p:cNvSpPr>
          <p:nvPr>
            <p:ph type="ctrTitle"/>
          </p:nvPr>
        </p:nvSpPr>
        <p:spPr/>
        <p:txBody>
          <a:bodyPr/>
          <a:lstStyle/>
          <a:p>
            <a:r>
              <a:rPr lang="cs-CZ" b="1" dirty="0"/>
              <a:t>Dokumenty</a:t>
            </a:r>
            <a:r>
              <a:rPr lang="cs-CZ" dirty="0"/>
              <a:t> </a:t>
            </a:r>
            <a:r>
              <a:rPr lang="cs-CZ" sz="2000" dirty="0"/>
              <a:t>(specifické pro </a:t>
            </a:r>
            <a:r>
              <a:rPr lang="cs-CZ" sz="2000" dirty="0" err="1"/>
              <a:t>mes</a:t>
            </a:r>
            <a:r>
              <a:rPr lang="cs-CZ" sz="2000" dirty="0"/>
              <a:t>/ </a:t>
            </a:r>
            <a:r>
              <a:rPr lang="cs-CZ" sz="2000" dirty="0" err="1"/>
              <a:t>mes</a:t>
            </a:r>
            <a:r>
              <a:rPr lang="cs-CZ" sz="2000" dirty="0"/>
              <a:t> </a:t>
            </a:r>
            <a:r>
              <a:rPr lang="cs-CZ" sz="2000" dirty="0" err="1"/>
              <a:t>iti</a:t>
            </a:r>
            <a:r>
              <a:rPr lang="cs-CZ" sz="2000" dirty="0"/>
              <a:t>) </a:t>
            </a:r>
          </a:p>
        </p:txBody>
      </p:sp>
      <p:sp>
        <p:nvSpPr>
          <p:cNvPr id="5" name="Podnadpis 4">
            <a:extLst>
              <a:ext uri="{FF2B5EF4-FFF2-40B4-BE49-F238E27FC236}">
                <a16:creationId xmlns:a16="http://schemas.microsoft.com/office/drawing/2014/main" id="{AEF755DC-8580-E4C5-7271-BA21A9BAF6CB}"/>
              </a:ext>
            </a:extLst>
          </p:cNvPr>
          <p:cNvSpPr>
            <a:spLocks noGrp="1"/>
          </p:cNvSpPr>
          <p:nvPr>
            <p:ph type="subTitle" idx="1"/>
          </p:nvPr>
        </p:nvSpPr>
        <p:spPr/>
        <p:txBody>
          <a:bodyPr/>
          <a:lstStyle/>
          <a:p>
            <a:pPr algn="just"/>
            <a:r>
              <a:rPr lang="cs-CZ" sz="2000" b="1" dirty="0"/>
              <a:t>Plán správy dat (Data Management </a:t>
            </a:r>
            <a:r>
              <a:rPr lang="cs-CZ" sz="2000" b="1" dirty="0" err="1"/>
              <a:t>Plan</a:t>
            </a:r>
            <a:r>
              <a:rPr lang="cs-CZ" sz="2000" b="1" dirty="0"/>
              <a:t>) </a:t>
            </a:r>
            <a:r>
              <a:rPr lang="cs-CZ" sz="2000" dirty="0"/>
              <a:t>– dokument popisující nakládání s výzkumnými daty během realizace projektu a po jeho skončení. Dokládá se v rámci 1. </a:t>
            </a:r>
            <a:r>
              <a:rPr lang="cs-CZ" sz="2000" dirty="0" err="1"/>
              <a:t>ZoR</a:t>
            </a:r>
            <a:r>
              <a:rPr lang="cs-CZ" sz="2000" dirty="0"/>
              <a:t>, dále po uplynutí 24 měsíců od zahájení realizace projektu a v </a:t>
            </a:r>
            <a:r>
              <a:rPr lang="cs-CZ" sz="2000" dirty="0" err="1"/>
              <a:t>ZZoR</a:t>
            </a:r>
            <a:r>
              <a:rPr lang="cs-CZ" sz="2000" dirty="0"/>
              <a:t>.</a:t>
            </a:r>
          </a:p>
          <a:p>
            <a:pPr algn="just"/>
            <a:r>
              <a:rPr lang="cs-CZ" sz="2000" dirty="0"/>
              <a:t>	- věcně odpovídá vzoru pro program Horizon </a:t>
            </a:r>
            <a:r>
              <a:rPr lang="cs-CZ" sz="2000" dirty="0" err="1"/>
              <a:t>Europe</a:t>
            </a:r>
            <a:endParaRPr lang="cs-CZ" sz="2000" dirty="0"/>
          </a:p>
          <a:p>
            <a:pPr algn="just"/>
            <a:r>
              <a:rPr lang="cs-CZ" sz="2000" dirty="0"/>
              <a:t>	- pro jeho tvorbu použít vhodný digitální nástroj</a:t>
            </a:r>
          </a:p>
          <a:p>
            <a:pPr algn="just"/>
            <a:r>
              <a:rPr lang="cs-CZ" sz="2000" b="1" dirty="0"/>
              <a:t>Dokladování nepovinných postupů otevřené vědy </a:t>
            </a:r>
            <a:r>
              <a:rPr lang="cs-CZ" sz="2000" dirty="0"/>
              <a:t>– je-li relevantní a příjemce se k nim zavázal</a:t>
            </a:r>
          </a:p>
          <a:p>
            <a:pPr algn="just"/>
            <a:r>
              <a:rPr lang="cs-CZ" sz="2000" b="1" dirty="0"/>
              <a:t>Souhrnná soupiska k vybraným indikátorům </a:t>
            </a:r>
            <a:r>
              <a:rPr lang="cs-CZ" sz="2000" dirty="0"/>
              <a:t>– dokládá se průběžně v </a:t>
            </a:r>
            <a:r>
              <a:rPr lang="cs-CZ" sz="2000" dirty="0" err="1"/>
              <a:t>ZoR</a:t>
            </a:r>
            <a:r>
              <a:rPr lang="cs-CZ" sz="2000" dirty="0"/>
              <a:t> a v </a:t>
            </a:r>
            <a:r>
              <a:rPr lang="cs-CZ" sz="2000" dirty="0" err="1"/>
              <a:t>ZZoR</a:t>
            </a:r>
            <a:endParaRPr lang="cs-CZ" sz="2000" dirty="0"/>
          </a:p>
          <a:p>
            <a:endParaRPr lang="cs-CZ" sz="2000" b="1" dirty="0"/>
          </a:p>
          <a:p>
            <a:r>
              <a:rPr lang="cs-CZ" sz="2000" b="1" dirty="0"/>
              <a:t>Detailní rozpočet</a:t>
            </a:r>
          </a:p>
          <a:p>
            <a:r>
              <a:rPr lang="cs-CZ" sz="2000" dirty="0"/>
              <a:t>	</a:t>
            </a:r>
          </a:p>
        </p:txBody>
      </p:sp>
    </p:spTree>
    <p:extLst>
      <p:ext uri="{BB962C8B-B14F-4D97-AF65-F5344CB8AC3E}">
        <p14:creationId xmlns:p14="http://schemas.microsoft.com/office/powerpoint/2010/main" val="1989163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0A3C3-40F1-9A1C-ACAF-A1A2E9EDABEA}"/>
              </a:ext>
            </a:extLst>
          </p:cNvPr>
          <p:cNvSpPr>
            <a:spLocks noGrp="1"/>
          </p:cNvSpPr>
          <p:nvPr>
            <p:ph type="ctrTitle"/>
          </p:nvPr>
        </p:nvSpPr>
        <p:spPr/>
        <p:txBody>
          <a:bodyPr/>
          <a:lstStyle/>
          <a:p>
            <a:r>
              <a:rPr lang="cs-CZ" b="1" dirty="0"/>
              <a:t>Základní informace</a:t>
            </a:r>
          </a:p>
        </p:txBody>
      </p:sp>
      <p:sp>
        <p:nvSpPr>
          <p:cNvPr id="3" name="Podnadpis 2">
            <a:extLst>
              <a:ext uri="{FF2B5EF4-FFF2-40B4-BE49-F238E27FC236}">
                <a16:creationId xmlns:a16="http://schemas.microsoft.com/office/drawing/2014/main" id="{251A64DA-B161-4005-1FC1-4F3A10C4472E}"/>
              </a:ext>
            </a:extLst>
          </p:cNvPr>
          <p:cNvSpPr>
            <a:spLocks noGrp="1"/>
          </p:cNvSpPr>
          <p:nvPr>
            <p:ph type="subTitle" idx="1"/>
          </p:nvPr>
        </p:nvSpPr>
        <p:spPr>
          <a:xfrm>
            <a:off x="832757" y="1355271"/>
            <a:ext cx="10564586" cy="4212772"/>
          </a:xfrm>
        </p:spPr>
        <p:txBody>
          <a:bodyPr/>
          <a:lstStyle/>
          <a:p>
            <a:pPr marL="2687638" indent="-2687638" algn="just"/>
            <a:r>
              <a:rPr lang="cs-CZ" sz="2200" dirty="0">
                <a:solidFill>
                  <a:srgbClr val="173070"/>
                </a:solidFill>
              </a:rPr>
              <a:t>Cíl politiky:		1 – Konkurenceschopnější a inteligentnější Evropa díky 	podpoře inovativní a inteligentní ekonomické transformace </a:t>
            </a:r>
            <a:br>
              <a:rPr lang="cs-CZ" sz="2200" dirty="0">
                <a:solidFill>
                  <a:srgbClr val="173070"/>
                </a:solidFill>
              </a:rPr>
            </a:br>
            <a:r>
              <a:rPr lang="cs-CZ" sz="2200" dirty="0">
                <a:solidFill>
                  <a:srgbClr val="173070"/>
                </a:solidFill>
              </a:rPr>
              <a:t>	a regionálního 	propojení IKT</a:t>
            </a:r>
          </a:p>
          <a:p>
            <a:r>
              <a:rPr lang="cs-CZ" sz="2200" dirty="0">
                <a:solidFill>
                  <a:srgbClr val="173070"/>
                </a:solidFill>
              </a:rPr>
              <a:t>Priorita:			1 – Výzkum a vývoj</a:t>
            </a:r>
          </a:p>
          <a:p>
            <a:pPr marL="2687638" indent="-2687638" algn="just"/>
            <a:r>
              <a:rPr lang="cs-CZ" sz="2200" dirty="0">
                <a:solidFill>
                  <a:srgbClr val="173070"/>
                </a:solidFill>
              </a:rPr>
              <a:t>Specifický cíl:		1.1 – Rozvoj a posilování výzkumných a inovačních kapacit </a:t>
            </a:r>
            <a:br>
              <a:rPr lang="cs-CZ" sz="2200" dirty="0">
                <a:solidFill>
                  <a:srgbClr val="173070"/>
                </a:solidFill>
              </a:rPr>
            </a:br>
            <a:r>
              <a:rPr lang="cs-CZ" sz="2200" dirty="0">
                <a:solidFill>
                  <a:srgbClr val="173070"/>
                </a:solidFill>
              </a:rPr>
              <a:t>	a zavádění pokročilých technologií</a:t>
            </a:r>
          </a:p>
          <a:p>
            <a:r>
              <a:rPr lang="cs-CZ" sz="2200" dirty="0">
                <a:solidFill>
                  <a:srgbClr val="173070"/>
                </a:solidFill>
              </a:rPr>
              <a:t>Typ podporovaných 	i</a:t>
            </a:r>
            <a:r>
              <a:rPr lang="sv-SE" sz="2200" dirty="0">
                <a:solidFill>
                  <a:srgbClr val="173070"/>
                </a:solidFill>
              </a:rPr>
              <a:t>ndividuální</a:t>
            </a:r>
            <a:r>
              <a:rPr lang="cs-CZ" sz="2200" dirty="0">
                <a:solidFill>
                  <a:srgbClr val="173070"/>
                </a:solidFill>
              </a:rPr>
              <a:t>/</a:t>
            </a:r>
            <a:r>
              <a:rPr lang="cs-CZ" sz="2200" dirty="0">
                <a:solidFill>
                  <a:srgbClr val="FF0000"/>
                </a:solidFill>
              </a:rPr>
              <a:t>individuální integrovaný </a:t>
            </a:r>
            <a:r>
              <a:rPr lang="cs-CZ" sz="2200" dirty="0">
                <a:solidFill>
                  <a:srgbClr val="173070"/>
                </a:solidFill>
              </a:rPr>
              <a:t>projekt, </a:t>
            </a:r>
            <a:r>
              <a:rPr lang="sv-SE" sz="2200" dirty="0">
                <a:solidFill>
                  <a:srgbClr val="173070"/>
                </a:solidFill>
              </a:rPr>
              <a:t>RIS3 projekt </a:t>
            </a:r>
            <a:br>
              <a:rPr lang="cs-CZ" sz="2200" dirty="0">
                <a:solidFill>
                  <a:srgbClr val="173070"/>
                </a:solidFill>
              </a:rPr>
            </a:br>
            <a:r>
              <a:rPr lang="cs-CZ" sz="2200" dirty="0">
                <a:solidFill>
                  <a:srgbClr val="173070"/>
                </a:solidFill>
              </a:rPr>
              <a:t>operací/projektů: 	</a:t>
            </a:r>
          </a:p>
          <a:p>
            <a:r>
              <a:rPr lang="cs-CZ" sz="2200" dirty="0">
                <a:solidFill>
                  <a:srgbClr val="173070"/>
                </a:solidFill>
              </a:rPr>
              <a:t>Veřejná podpora: 	Subjekty splňující definici VO dle Rámce – podpora nemá 				charakter </a:t>
            </a:r>
            <a:r>
              <a:rPr lang="cs-CZ" sz="2200" dirty="0" err="1">
                <a:solidFill>
                  <a:srgbClr val="173070"/>
                </a:solidFill>
              </a:rPr>
              <a:t>VePo</a:t>
            </a:r>
            <a:r>
              <a:rPr lang="cs-CZ" sz="2200" dirty="0">
                <a:solidFill>
                  <a:srgbClr val="173070"/>
                </a:solidFill>
              </a:rPr>
              <a:t>; subjekty nesplňující definici VO dle Rámce – 				průmyslový a/nebo základní (orientovaný) výzkum</a:t>
            </a:r>
          </a:p>
          <a:p>
            <a:r>
              <a:rPr lang="cs-CZ" sz="2200" dirty="0">
                <a:solidFill>
                  <a:srgbClr val="173070"/>
                </a:solidFill>
              </a:rPr>
              <a:t>Fond:			ERDF</a:t>
            </a:r>
          </a:p>
          <a:p>
            <a:endParaRPr lang="cs-CZ" dirty="0"/>
          </a:p>
        </p:txBody>
      </p:sp>
      <p:pic>
        <p:nvPicPr>
          <p:cNvPr id="4" name="Obrázek 3">
            <a:extLst>
              <a:ext uri="{FF2B5EF4-FFF2-40B4-BE49-F238E27FC236}">
                <a16:creationId xmlns:a16="http://schemas.microsoft.com/office/drawing/2014/main" id="{DBD3650C-89B2-546B-C33C-75648D5AC1FD}"/>
              </a:ext>
            </a:extLst>
          </p:cNvPr>
          <p:cNvPicPr>
            <a:picLocks noChangeAspect="1"/>
          </p:cNvPicPr>
          <p:nvPr/>
        </p:nvPicPr>
        <p:blipFill>
          <a:blip r:embed="rId2"/>
          <a:stretch>
            <a:fillRect/>
          </a:stretch>
        </p:blipFill>
        <p:spPr>
          <a:xfrm>
            <a:off x="6922016" y="347073"/>
            <a:ext cx="4456277" cy="619589"/>
          </a:xfrm>
          <a:prstGeom prst="rect">
            <a:avLst/>
          </a:prstGeom>
        </p:spPr>
      </p:pic>
    </p:spTree>
    <p:extLst>
      <p:ext uri="{BB962C8B-B14F-4D97-AF65-F5344CB8AC3E}">
        <p14:creationId xmlns:p14="http://schemas.microsoft.com/office/powerpoint/2010/main" val="29495168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DD0D1-693A-4E56-FD61-C99B5151427E}"/>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7A5E3AB1-455B-8473-4681-35244F4A3EC6}"/>
              </a:ext>
            </a:extLst>
          </p:cNvPr>
          <p:cNvSpPr>
            <a:spLocks noGrp="1"/>
          </p:cNvSpPr>
          <p:nvPr>
            <p:ph type="ctrTitle"/>
          </p:nvPr>
        </p:nvSpPr>
        <p:spPr/>
        <p:txBody>
          <a:bodyPr/>
          <a:lstStyle/>
          <a:p>
            <a:r>
              <a:rPr lang="cs-CZ" sz="3600" b="1" cap="none" dirty="0"/>
              <a:t>Na co se při přípravě </a:t>
            </a:r>
            <a:r>
              <a:rPr lang="cs-CZ" sz="3600" b="1" cap="none" dirty="0" err="1"/>
              <a:t>ZoR</a:t>
            </a:r>
            <a:r>
              <a:rPr lang="cs-CZ" sz="3600" b="1" cap="none" dirty="0"/>
              <a:t> zaměřit</a:t>
            </a:r>
          </a:p>
        </p:txBody>
      </p:sp>
      <p:sp>
        <p:nvSpPr>
          <p:cNvPr id="5" name="Podnadpis 4">
            <a:extLst>
              <a:ext uri="{FF2B5EF4-FFF2-40B4-BE49-F238E27FC236}">
                <a16:creationId xmlns:a16="http://schemas.microsoft.com/office/drawing/2014/main" id="{5866E17B-06E1-1B9B-B38E-8A6343D18E21}"/>
              </a:ext>
            </a:extLst>
          </p:cNvPr>
          <p:cNvSpPr>
            <a:spLocks noGrp="1"/>
          </p:cNvSpPr>
          <p:nvPr>
            <p:ph type="subTitle" idx="1"/>
          </p:nvPr>
        </p:nvSpPr>
        <p:spPr/>
        <p:txBody>
          <a:bodyPr/>
          <a:lstStyle/>
          <a:p>
            <a:pPr marL="342900" indent="-342900" algn="just">
              <a:buFont typeface="Arial" panose="020B0604020202020204" pitchFamily="34" charset="0"/>
              <a:buChar char="•"/>
            </a:pPr>
            <a:r>
              <a:rPr lang="cs-CZ" sz="2000" dirty="0"/>
              <a:t>Doplnění správného sledovaného období, za které je </a:t>
            </a:r>
            <a:r>
              <a:rPr lang="cs-CZ" sz="2000" dirty="0" err="1"/>
              <a:t>ZoR</a:t>
            </a:r>
            <a:r>
              <a:rPr lang="cs-CZ" sz="2000" dirty="0"/>
              <a:t> předkládána </a:t>
            </a:r>
          </a:p>
          <a:p>
            <a:pPr marL="342900" indent="-342900" algn="just">
              <a:buFont typeface="Arial" panose="020B0604020202020204" pitchFamily="34" charset="0"/>
              <a:buChar char="•"/>
            </a:pPr>
            <a:r>
              <a:rPr lang="cs-CZ" sz="2000" dirty="0"/>
              <a:t>Doložení dokumentů </a:t>
            </a:r>
            <a:r>
              <a:rPr lang="cs-CZ" sz="2000" b="1" i="1" dirty="0"/>
              <a:t>Data Management </a:t>
            </a:r>
            <a:r>
              <a:rPr lang="cs-CZ" sz="2000" b="1" i="1" dirty="0" err="1"/>
              <a:t>Plan</a:t>
            </a:r>
            <a:r>
              <a:rPr lang="cs-CZ" sz="2000" b="1" i="1" dirty="0"/>
              <a:t> (DMP) a Dokladování nepovinných postupů otevřené vědy </a:t>
            </a:r>
            <a:endParaRPr lang="cs-CZ" sz="2000" b="1" dirty="0"/>
          </a:p>
          <a:p>
            <a:pPr marL="342900" indent="-342900" algn="just">
              <a:buFont typeface="Arial" panose="020B0604020202020204" pitchFamily="34" charset="0"/>
              <a:buChar char="•"/>
            </a:pPr>
            <a:r>
              <a:rPr lang="cs-CZ" sz="2000" dirty="0"/>
              <a:t>Vykázat relevantní přírůstek SDP v návaznosti na vykázané přírůstkové hodnoty indikátorů </a:t>
            </a:r>
            <a:br>
              <a:rPr lang="cs-CZ" sz="2000" dirty="0"/>
            </a:br>
            <a:r>
              <a:rPr lang="cs-CZ" sz="2000" u="sng" dirty="0"/>
              <a:t>(indikátory, SDP se vykazují kumulativně)</a:t>
            </a:r>
          </a:p>
          <a:p>
            <a:pPr marL="342900" indent="-342900" algn="just">
              <a:buFont typeface="Arial" panose="020B0604020202020204" pitchFamily="34" charset="0"/>
              <a:buChar char="•"/>
            </a:pPr>
            <a:r>
              <a:rPr lang="cs-CZ" sz="2000" dirty="0"/>
              <a:t>U indikátorů, u kterých je vykazován přírůstek, nezapomenout doplnit popis do kolonky </a:t>
            </a:r>
            <a:r>
              <a:rPr lang="cs-CZ" sz="2000" b="1" dirty="0"/>
              <a:t>„Komentář“</a:t>
            </a:r>
          </a:p>
          <a:p>
            <a:pPr marL="342900" indent="-342900" algn="just">
              <a:buFont typeface="Arial" panose="020B0604020202020204" pitchFamily="34" charset="0"/>
              <a:buChar char="•"/>
            </a:pPr>
            <a:r>
              <a:rPr lang="cs-CZ" sz="2000" dirty="0"/>
              <a:t>Použít aktuální verzi Soupisky pro vykazování indikátorů</a:t>
            </a:r>
          </a:p>
          <a:p>
            <a:pPr marL="342900" indent="-342900" algn="just">
              <a:buFont typeface="Arial" panose="020B0604020202020204" pitchFamily="34" charset="0"/>
              <a:buChar char="•"/>
            </a:pPr>
            <a:r>
              <a:rPr lang="cs-CZ" sz="2000" dirty="0"/>
              <a:t>Doplnění údajů na list „Další výsledky“ v Soupisce pro vykazování indikátorů</a:t>
            </a:r>
          </a:p>
          <a:p>
            <a:pPr marL="342900" indent="-342900" algn="just">
              <a:buFont typeface="Arial" panose="020B0604020202020204" pitchFamily="34" charset="0"/>
              <a:buChar char="•"/>
            </a:pPr>
            <a:r>
              <a:rPr lang="cs-CZ" sz="2000" dirty="0"/>
              <a:t>Soulad vykázání plnění indikátorů 244 021 a 205 002 jak v Soupisce pro vykazování indikátorů, </a:t>
            </a:r>
            <a:br>
              <a:rPr lang="cs-CZ" sz="2000" dirty="0"/>
            </a:br>
            <a:r>
              <a:rPr lang="cs-CZ" sz="2000" dirty="0"/>
              <a:t>tak i v ISKP</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p:txBody>
      </p:sp>
    </p:spTree>
    <p:extLst>
      <p:ext uri="{BB962C8B-B14F-4D97-AF65-F5344CB8AC3E}">
        <p14:creationId xmlns:p14="http://schemas.microsoft.com/office/powerpoint/2010/main" val="18117030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1533A-65FC-5281-F045-22A529412AFE}"/>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BBA80467-8021-4431-BFDE-821F5B1E0EA5}"/>
              </a:ext>
            </a:extLst>
          </p:cNvPr>
          <p:cNvSpPr>
            <a:spLocks noGrp="1"/>
          </p:cNvSpPr>
          <p:nvPr>
            <p:ph type="ctrTitle"/>
          </p:nvPr>
        </p:nvSpPr>
        <p:spPr/>
        <p:txBody>
          <a:bodyPr/>
          <a:lstStyle/>
          <a:p>
            <a:r>
              <a:rPr lang="cs-CZ" sz="3600" b="1" cap="none" dirty="0"/>
              <a:t>Na co se při přípravě </a:t>
            </a:r>
            <a:r>
              <a:rPr lang="cs-CZ" sz="3600" b="1" cap="none" dirty="0" err="1"/>
              <a:t>ZoR</a:t>
            </a:r>
            <a:r>
              <a:rPr lang="cs-CZ" sz="3600" b="1" cap="none" dirty="0"/>
              <a:t> zaměřit</a:t>
            </a:r>
          </a:p>
        </p:txBody>
      </p:sp>
      <p:sp>
        <p:nvSpPr>
          <p:cNvPr id="5" name="Podnadpis 4">
            <a:extLst>
              <a:ext uri="{FF2B5EF4-FFF2-40B4-BE49-F238E27FC236}">
                <a16:creationId xmlns:a16="http://schemas.microsoft.com/office/drawing/2014/main" id="{21403CE1-B069-F546-A6D0-1095426F44D0}"/>
              </a:ext>
            </a:extLst>
          </p:cNvPr>
          <p:cNvSpPr>
            <a:spLocks noGrp="1"/>
          </p:cNvSpPr>
          <p:nvPr>
            <p:ph type="subTitle" idx="1"/>
          </p:nvPr>
        </p:nvSpPr>
        <p:spPr/>
        <p:txBody>
          <a:bodyPr/>
          <a:lstStyle/>
          <a:p>
            <a:pPr marL="342900" indent="-342900">
              <a:buFont typeface="Arial" panose="020B0604020202020204" pitchFamily="34" charset="0"/>
              <a:buChar char="•"/>
            </a:pPr>
            <a:r>
              <a:rPr lang="cs-CZ" sz="2000" dirty="0"/>
              <a:t>Relevance popisu pokroku jednotlivých KA v návaznosti na délku MO </a:t>
            </a:r>
          </a:p>
          <a:p>
            <a:pPr marL="342900" indent="-342900">
              <a:buFont typeface="Arial" panose="020B0604020202020204" pitchFamily="34" charset="0"/>
              <a:buChar char="•"/>
            </a:pPr>
            <a:r>
              <a:rPr lang="cs-CZ" sz="2000" dirty="0"/>
              <a:t>V popisu plnění KA uvádět rovněž popis </a:t>
            </a:r>
            <a:r>
              <a:rPr lang="cs-CZ" sz="2000" b="1" dirty="0"/>
              <a:t>zapojení partnerů i bez finančního příspěvku</a:t>
            </a:r>
          </a:p>
          <a:p>
            <a:pPr marL="342900" indent="-342900">
              <a:buFont typeface="Arial" panose="020B0604020202020204" pitchFamily="34" charset="0"/>
              <a:buChar char="•"/>
            </a:pPr>
            <a:r>
              <a:rPr lang="cs-CZ" sz="2000" dirty="0"/>
              <a:t>Vyjádřit se k problematice horizontálních principů v souvislosti se sledovaným obdobím </a:t>
            </a:r>
            <a:br>
              <a:rPr lang="cs-CZ" sz="2000" dirty="0"/>
            </a:br>
            <a:r>
              <a:rPr lang="cs-CZ" sz="2000" dirty="0"/>
              <a:t>(např. do Popisu realizace)</a:t>
            </a:r>
          </a:p>
          <a:p>
            <a:pPr marL="342900" indent="-342900">
              <a:buFont typeface="Arial" panose="020B0604020202020204" pitchFamily="34" charset="0"/>
              <a:buChar char="•"/>
            </a:pPr>
            <a:r>
              <a:rPr lang="cs-CZ" sz="2000" dirty="0"/>
              <a:t>Publicita – doložit fotodokumentaci plakátu; informace ohledně webu projektu</a:t>
            </a:r>
          </a:p>
          <a:p>
            <a:pPr marL="342900" indent="-342900">
              <a:buFont typeface="Arial" panose="020B0604020202020204" pitchFamily="34" charset="0"/>
              <a:buChar char="•"/>
            </a:pPr>
            <a:r>
              <a:rPr lang="cs-CZ" sz="2000" dirty="0"/>
              <a:t>Hodnota indikátoru 244 001 se vykazuje v rámci 1. </a:t>
            </a:r>
            <a:r>
              <a:rPr lang="cs-CZ" sz="2000" dirty="0" err="1"/>
              <a:t>ZoR</a:t>
            </a:r>
            <a:endParaRPr lang="cs-CZ" sz="2000" dirty="0"/>
          </a:p>
          <a:p>
            <a:pPr marL="342900" indent="-342900">
              <a:buFont typeface="Arial" panose="020B0604020202020204" pitchFamily="34" charset="0"/>
              <a:buChar char="•"/>
            </a:pPr>
            <a:r>
              <a:rPr lang="cs-CZ" sz="2000" dirty="0"/>
              <a:t>Indikátor 205 002 se monitoruje pouze za první rok realizace projektu</a:t>
            </a:r>
          </a:p>
          <a:p>
            <a:pPr marL="342900" indent="-342900">
              <a:buFont typeface="Arial" panose="020B0604020202020204" pitchFamily="34" charset="0"/>
              <a:buChar char="•"/>
            </a:pPr>
            <a:r>
              <a:rPr lang="cs-CZ" sz="2000" dirty="0"/>
              <a:t>Veřejné zakázky – včasné zadání, aktualizace modulu VZ </a:t>
            </a:r>
          </a:p>
          <a:p>
            <a:pPr marL="342900" indent="-342900">
              <a:buFont typeface="Arial" panose="020B0604020202020204" pitchFamily="34" charset="0"/>
              <a:buChar char="•"/>
            </a:pPr>
            <a:r>
              <a:rPr lang="cs-CZ" sz="2000" dirty="0"/>
              <a:t>Ne/aktualizace Studie proveditelnosti </a:t>
            </a:r>
          </a:p>
          <a:p>
            <a:pPr marL="342900" indent="-342900">
              <a:buFont typeface="Arial" panose="020B0604020202020204" pitchFamily="34" charset="0"/>
              <a:buChar char="•"/>
            </a:pPr>
            <a:r>
              <a:rPr lang="cs-CZ" sz="2000" dirty="0"/>
              <a:t>Databáze produktů </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p:txBody>
      </p:sp>
    </p:spTree>
    <p:extLst>
      <p:ext uri="{BB962C8B-B14F-4D97-AF65-F5344CB8AC3E}">
        <p14:creationId xmlns:p14="http://schemas.microsoft.com/office/powerpoint/2010/main" val="32239864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3F5F96-D1FD-A0EC-24E3-298B92A2E390}"/>
              </a:ext>
            </a:extLst>
          </p:cNvPr>
          <p:cNvSpPr>
            <a:spLocks noGrp="1"/>
          </p:cNvSpPr>
          <p:nvPr>
            <p:ph type="ctrTitle"/>
          </p:nvPr>
        </p:nvSpPr>
        <p:spPr>
          <a:xfrm>
            <a:off x="2794419" y="2718707"/>
            <a:ext cx="7756072" cy="1420585"/>
          </a:xfrm>
        </p:spPr>
        <p:txBody>
          <a:bodyPr/>
          <a:lstStyle/>
          <a:p>
            <a:r>
              <a:rPr lang="cs-CZ" dirty="0"/>
              <a:t>Dotazy a odpovědi </a:t>
            </a:r>
          </a:p>
        </p:txBody>
      </p:sp>
    </p:spTree>
    <p:extLst>
      <p:ext uri="{BB962C8B-B14F-4D97-AF65-F5344CB8AC3E}">
        <p14:creationId xmlns:p14="http://schemas.microsoft.com/office/powerpoint/2010/main" val="6204648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B50FC-9C53-23C1-C734-16743FF9E5A8}"/>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79F3920-31EE-EEF0-4AF7-6EEA61571999}"/>
              </a:ext>
            </a:extLst>
          </p:cNvPr>
          <p:cNvSpPr>
            <a:spLocks noGrp="1"/>
          </p:cNvSpPr>
          <p:nvPr>
            <p:ph type="ctrTitle"/>
          </p:nvPr>
        </p:nvSpPr>
        <p:spPr/>
        <p:txBody>
          <a:bodyPr/>
          <a:lstStyle/>
          <a:p>
            <a:r>
              <a:rPr lang="cs-CZ" b="1" dirty="0"/>
              <a:t>Žádost o platbu</a:t>
            </a:r>
          </a:p>
        </p:txBody>
      </p:sp>
      <p:sp>
        <p:nvSpPr>
          <p:cNvPr id="5" name="Podnadpis 4">
            <a:extLst>
              <a:ext uri="{FF2B5EF4-FFF2-40B4-BE49-F238E27FC236}">
                <a16:creationId xmlns:a16="http://schemas.microsoft.com/office/drawing/2014/main" id="{7CFE8002-F3BE-3BC0-08DD-47AF4C668BD1}"/>
              </a:ext>
            </a:extLst>
          </p:cNvPr>
          <p:cNvSpPr>
            <a:spLocks noGrp="1"/>
          </p:cNvSpPr>
          <p:nvPr>
            <p:ph type="subTitle" idx="1"/>
          </p:nvPr>
        </p:nvSpPr>
        <p:spPr/>
        <p:txBody>
          <a:bodyPr/>
          <a:lstStyle/>
          <a:p>
            <a:r>
              <a:rPr lang="cs-CZ" dirty="0"/>
              <a:t>Administrace projektů výzev </a:t>
            </a:r>
            <a:r>
              <a:rPr lang="cs-CZ" dirty="0" err="1"/>
              <a:t>MeS</a:t>
            </a:r>
            <a:r>
              <a:rPr lang="cs-CZ" dirty="0"/>
              <a:t>/</a:t>
            </a:r>
            <a:r>
              <a:rPr lang="cs-CZ" dirty="0" err="1"/>
              <a:t>MeS</a:t>
            </a:r>
            <a:r>
              <a:rPr lang="cs-CZ" dirty="0"/>
              <a:t> pro ITI </a:t>
            </a:r>
          </a:p>
        </p:txBody>
      </p:sp>
    </p:spTree>
    <p:extLst>
      <p:ext uri="{BB962C8B-B14F-4D97-AF65-F5344CB8AC3E}">
        <p14:creationId xmlns:p14="http://schemas.microsoft.com/office/powerpoint/2010/main" val="21894273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F59550-B8C4-CD43-AAD2-85F223BE3880}"/>
              </a:ext>
            </a:extLst>
          </p:cNvPr>
          <p:cNvSpPr>
            <a:spLocks noGrp="1"/>
          </p:cNvSpPr>
          <p:nvPr>
            <p:ph type="ctrTitle"/>
          </p:nvPr>
        </p:nvSpPr>
        <p:spPr/>
        <p:txBody>
          <a:bodyPr/>
          <a:lstStyle/>
          <a:p>
            <a:r>
              <a:rPr lang="cs-CZ" b="1" dirty="0"/>
              <a:t>Žádost o platbu</a:t>
            </a:r>
          </a:p>
        </p:txBody>
      </p:sp>
      <p:sp>
        <p:nvSpPr>
          <p:cNvPr id="3" name="Podnadpis 2">
            <a:extLst>
              <a:ext uri="{FF2B5EF4-FFF2-40B4-BE49-F238E27FC236}">
                <a16:creationId xmlns:a16="http://schemas.microsoft.com/office/drawing/2014/main" id="{A9C906A0-DB22-E310-92B6-66B584197FE0}"/>
              </a:ext>
            </a:extLst>
          </p:cNvPr>
          <p:cNvSpPr>
            <a:spLocks noGrp="1"/>
          </p:cNvSpPr>
          <p:nvPr>
            <p:ph type="subTitle" idx="1"/>
          </p:nvPr>
        </p:nvSpPr>
        <p:spPr>
          <a:xfrm>
            <a:off x="832757" y="1355270"/>
            <a:ext cx="10564586" cy="4082143"/>
          </a:xfrm>
        </p:spPr>
        <p:txBody>
          <a:bodyPr/>
          <a:lstStyle/>
          <a:p>
            <a:r>
              <a:rPr lang="cs-CZ" sz="2400" b="1" dirty="0" err="1"/>
              <a:t>ŽoP</a:t>
            </a:r>
            <a:r>
              <a:rPr lang="cs-CZ" sz="2400" b="1" dirty="0"/>
              <a:t> obecně</a:t>
            </a:r>
            <a:r>
              <a:rPr lang="cs-CZ" sz="2400" dirty="0"/>
              <a:t>:</a:t>
            </a:r>
          </a:p>
          <a:p>
            <a:pPr marL="285750" indent="-285750" algn="just">
              <a:buFont typeface="Arial" panose="020B0604020202020204" pitchFamily="34" charset="0"/>
              <a:buChar char="•"/>
            </a:pPr>
            <a:r>
              <a:rPr lang="cs-CZ" sz="1800" dirty="0"/>
              <a:t>Uživatelská příručka IS KP21+ Zpracování žádosti o platbu</a:t>
            </a:r>
          </a:p>
          <a:p>
            <a:pPr marL="285750" indent="-285750" algn="just">
              <a:buFont typeface="Arial" panose="020B0604020202020204" pitchFamily="34" charset="0"/>
              <a:buChar char="•"/>
            </a:pPr>
            <a:r>
              <a:rPr lang="cs-CZ" sz="1800" dirty="0"/>
              <a:t>Obsahuje vyúčtování výdajů spojených s naplňováním aktivit popsaných v </a:t>
            </a:r>
            <a:r>
              <a:rPr lang="cs-CZ" sz="1800" dirty="0" err="1"/>
              <a:t>ZoR</a:t>
            </a:r>
            <a:r>
              <a:rPr lang="cs-CZ" sz="1800" dirty="0"/>
              <a:t>, rozhodná částka pro dokladování nárokovaných výdajů je vyšší než </a:t>
            </a:r>
            <a:r>
              <a:rPr lang="cs-CZ" sz="1800" b="1" u="sng" dirty="0"/>
              <a:t>20 000 </a:t>
            </a:r>
            <a:r>
              <a:rPr lang="cs-CZ" sz="1800" dirty="0"/>
              <a:t>Kč za jeden účetní doklad (ŘO si může vyžádat i výdaje pod 20 000 Kč) </a:t>
            </a:r>
          </a:p>
          <a:p>
            <a:pPr marL="285750" indent="-285750" algn="just">
              <a:buFont typeface="Arial" panose="020B0604020202020204" pitchFamily="34" charset="0"/>
              <a:buChar char="•"/>
            </a:pPr>
            <a:r>
              <a:rPr lang="cs-CZ" sz="1800" dirty="0"/>
              <a:t>Předkládána společně se Zprávou o realizaci dle harmonogramu, který je uveden na obrazovce Finanční plán</a:t>
            </a:r>
          </a:p>
          <a:p>
            <a:pPr marL="285750" indent="-285750" algn="just">
              <a:buFont typeface="Arial" panose="020B0604020202020204" pitchFamily="34" charset="0"/>
              <a:buChar char="•"/>
            </a:pPr>
            <a:r>
              <a:rPr lang="cs-CZ" sz="1800" b="1" dirty="0"/>
              <a:t>Základní pravidla způsobilosti (časová, místní, věcná + pravidlo 3E) </a:t>
            </a:r>
          </a:p>
          <a:p>
            <a:pPr marL="285750" indent="-285750" algn="just">
              <a:buFont typeface="Arial" panose="020B0604020202020204" pitchFamily="34" charset="0"/>
              <a:buChar char="•"/>
            </a:pPr>
            <a:r>
              <a:rPr lang="cs-CZ" sz="1800" dirty="0"/>
              <a:t>V dané </a:t>
            </a:r>
            <a:r>
              <a:rPr lang="cs-CZ" sz="1800" dirty="0" err="1"/>
              <a:t>ŽoP</a:t>
            </a:r>
            <a:r>
              <a:rPr lang="cs-CZ" sz="1800" dirty="0"/>
              <a:t> se předkládají </a:t>
            </a:r>
            <a:r>
              <a:rPr lang="cs-CZ" sz="1800" b="1" dirty="0"/>
              <a:t>výdaje</a:t>
            </a:r>
            <a:r>
              <a:rPr lang="cs-CZ" sz="1800" dirty="0"/>
              <a:t>, které je příjemce </a:t>
            </a:r>
            <a:r>
              <a:rPr lang="cs-CZ" sz="1800" b="1" dirty="0"/>
              <a:t>schopen prokázat </a:t>
            </a:r>
            <a:r>
              <a:rPr lang="cs-CZ" sz="1800" dirty="0"/>
              <a:t>(doložení veškerých daňových, účetních a jiných dokladů) </a:t>
            </a:r>
          </a:p>
          <a:p>
            <a:pPr marL="285750" indent="-285750" algn="just">
              <a:buFont typeface="Arial" panose="020B0604020202020204" pitchFamily="34" charset="0"/>
              <a:buChar char="•"/>
            </a:pPr>
            <a:r>
              <a:rPr lang="cs-CZ" sz="1800" dirty="0">
                <a:solidFill>
                  <a:srgbClr val="163271"/>
                </a:solidFill>
              </a:rPr>
              <a:t>Příjemce je povinen při zakoupení majetku v rámci evidence </a:t>
            </a:r>
            <a:r>
              <a:rPr lang="cs-CZ" sz="1800" b="1" dirty="0">
                <a:solidFill>
                  <a:srgbClr val="163271"/>
                </a:solidFill>
              </a:rPr>
              <a:t>označit majetek pořízený z konkrétního projektu </a:t>
            </a:r>
            <a:r>
              <a:rPr lang="cs-CZ" sz="1800" dirty="0">
                <a:solidFill>
                  <a:srgbClr val="163271"/>
                </a:solidFill>
              </a:rPr>
              <a:t>nebo konkrétních projektů </a:t>
            </a:r>
            <a:r>
              <a:rPr lang="cs-CZ" sz="1800" b="1" dirty="0">
                <a:solidFill>
                  <a:srgbClr val="163271"/>
                </a:solidFill>
              </a:rPr>
              <a:t>registračním číslem projektu</a:t>
            </a:r>
            <a:r>
              <a:rPr lang="cs-CZ" sz="1800" dirty="0">
                <a:solidFill>
                  <a:srgbClr val="163271"/>
                </a:solidFill>
              </a:rPr>
              <a:t>/projektů</a:t>
            </a:r>
          </a:p>
          <a:p>
            <a:pPr algn="just"/>
            <a:endParaRPr lang="cs-CZ" sz="1800" dirty="0"/>
          </a:p>
          <a:p>
            <a:pPr marL="285750" indent="-285750">
              <a:buFont typeface="Arial" panose="020B0604020202020204" pitchFamily="34" charset="0"/>
              <a:buChar char="•"/>
            </a:pPr>
            <a:endParaRPr lang="cs-CZ" sz="1800" b="1" dirty="0"/>
          </a:p>
          <a:p>
            <a:pPr marL="285750" indent="-285750">
              <a:buFont typeface="Arial" panose="020B0604020202020204" pitchFamily="34" charset="0"/>
              <a:buChar char="•"/>
            </a:pPr>
            <a:endParaRPr lang="cs-CZ" sz="1800" dirty="0">
              <a:latin typeface="CIDFont+F1"/>
            </a:endParaRPr>
          </a:p>
        </p:txBody>
      </p:sp>
    </p:spTree>
    <p:extLst>
      <p:ext uri="{BB962C8B-B14F-4D97-AF65-F5344CB8AC3E}">
        <p14:creationId xmlns:p14="http://schemas.microsoft.com/office/powerpoint/2010/main" val="1120552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7C980-73FD-253B-3AAC-C7D7A7DE4C46}"/>
              </a:ext>
            </a:extLst>
          </p:cNvPr>
          <p:cNvSpPr>
            <a:spLocks noGrp="1"/>
          </p:cNvSpPr>
          <p:nvPr>
            <p:ph type="ctrTitle"/>
          </p:nvPr>
        </p:nvSpPr>
        <p:spPr>
          <a:xfrm>
            <a:off x="813707" y="0"/>
            <a:ext cx="10564586" cy="918707"/>
          </a:xfrm>
        </p:spPr>
        <p:txBody>
          <a:bodyPr/>
          <a:lstStyle/>
          <a:p>
            <a:br>
              <a:rPr lang="cs-CZ" sz="3600" b="1" cap="none" dirty="0"/>
            </a:br>
            <a:r>
              <a:rPr lang="cs-CZ" sz="3600" b="1" cap="none" dirty="0"/>
              <a:t>Žádost o platbu – praktické záležitosti administrace</a:t>
            </a:r>
            <a:br>
              <a:rPr lang="cs-CZ" b="1" cap="none" dirty="0"/>
            </a:br>
            <a:endParaRPr lang="cs-CZ" b="1" dirty="0"/>
          </a:p>
        </p:txBody>
      </p:sp>
      <p:sp>
        <p:nvSpPr>
          <p:cNvPr id="3" name="Podnadpis 2">
            <a:extLst>
              <a:ext uri="{FF2B5EF4-FFF2-40B4-BE49-F238E27FC236}">
                <a16:creationId xmlns:a16="http://schemas.microsoft.com/office/drawing/2014/main" id="{5075B9E6-293C-2025-BD5A-AF678FB8B110}"/>
              </a:ext>
            </a:extLst>
          </p:cNvPr>
          <p:cNvSpPr>
            <a:spLocks noGrp="1"/>
          </p:cNvSpPr>
          <p:nvPr>
            <p:ph type="subTitle" idx="1"/>
          </p:nvPr>
        </p:nvSpPr>
        <p:spPr>
          <a:xfrm>
            <a:off x="703458" y="794069"/>
            <a:ext cx="10785083" cy="5269861"/>
          </a:xfrm>
        </p:spPr>
        <p:txBody>
          <a:bodyPr/>
          <a:lstStyle/>
          <a:p>
            <a:pPr marL="342900" indent="-342900" algn="just">
              <a:buFont typeface="Arial" panose="020B0604020202020204" pitchFamily="34" charset="0"/>
              <a:buChar char="•"/>
            </a:pPr>
            <a:r>
              <a:rPr lang="cs-CZ" sz="2000" dirty="0"/>
              <a:t>Nevyplňovat zdůvodnění platby (nepovinné pole, častá chybovost) </a:t>
            </a:r>
          </a:p>
          <a:p>
            <a:pPr marL="342900" indent="-342900" algn="just">
              <a:buFont typeface="Arial" panose="020B0604020202020204" pitchFamily="34" charset="0"/>
              <a:buChar char="•"/>
            </a:pPr>
            <a:r>
              <a:rPr lang="cs-CZ" sz="2000" dirty="0"/>
              <a:t>Čestné prohlášení komplexní – hlídat zaškrtnutí checkboxu souhlasu s ČP</a:t>
            </a:r>
          </a:p>
          <a:p>
            <a:pPr marL="342900" indent="-342900" algn="just">
              <a:buFont typeface="Arial" panose="020B0604020202020204" pitchFamily="34" charset="0"/>
              <a:buChar char="•"/>
            </a:pPr>
            <a:r>
              <a:rPr lang="cs-CZ" sz="2000" dirty="0"/>
              <a:t>Podpisy relevantní osobou vč. časové platnosti</a:t>
            </a:r>
          </a:p>
          <a:p>
            <a:pPr marL="342900" indent="-342900" algn="just">
              <a:buFont typeface="Arial" panose="020B0604020202020204" pitchFamily="34" charset="0"/>
              <a:buChar char="•"/>
            </a:pPr>
            <a:r>
              <a:rPr lang="cs-CZ" sz="2000" dirty="0"/>
              <a:t>Záloha v systému dle FP ve 100 % (často chybně 0,00 Kč), max. 30 % CZV při každé záloze</a:t>
            </a:r>
          </a:p>
          <a:p>
            <a:pPr marL="342900" indent="-342900" algn="just">
              <a:buFont typeface="Arial" panose="020B0604020202020204" pitchFamily="34" charset="0"/>
              <a:buChar char="•"/>
            </a:pPr>
            <a:r>
              <a:rPr lang="cs-CZ" sz="2000" dirty="0"/>
              <a:t>Odůvodnění nesplnění FP (doporučení k průvodnímu dopisu k původní ZoR, ŽoP)</a:t>
            </a:r>
          </a:p>
          <a:p>
            <a:pPr marL="342900" indent="-342900" algn="just">
              <a:buFont typeface="Arial" panose="020B0604020202020204" pitchFamily="34" charset="0"/>
              <a:buChar char="•"/>
            </a:pPr>
            <a:r>
              <a:rPr lang="cs-CZ" sz="2000" dirty="0"/>
              <a:t>Finanční milníky - 80 % kumulativní částky vyúčtování uvedené ve finančním plánu za sledovaná období, pro které je finanční milník stanoven (problémy řešit včas)</a:t>
            </a:r>
          </a:p>
          <a:p>
            <a:pPr marL="342900" indent="-342900" algn="just">
              <a:buFont typeface="Arial" panose="020B0604020202020204" pitchFamily="34" charset="0"/>
              <a:buChar char="•"/>
            </a:pPr>
            <a:r>
              <a:rPr lang="cs-CZ" sz="2000" dirty="0"/>
              <a:t>Prokazovaná výše NN/</a:t>
            </a:r>
            <a:r>
              <a:rPr lang="cs-CZ" sz="2000" b="1" dirty="0"/>
              <a:t>paušálních nákladů </a:t>
            </a:r>
            <a:r>
              <a:rPr lang="cs-CZ" sz="2000" dirty="0"/>
              <a:t>– automaticky doplňované pole vs. adekvátní kontrola, viz Upozornění z UP</a:t>
            </a:r>
            <a:r>
              <a:rPr lang="cs-CZ" sz="1600" i="1" dirty="0"/>
              <a:t>	</a:t>
            </a:r>
          </a:p>
          <a:p>
            <a:pPr marL="342900" indent="-342900" algn="just">
              <a:buFont typeface="Arial" panose="020B0604020202020204" pitchFamily="34" charset="0"/>
              <a:buChar char="•"/>
            </a:pPr>
            <a:r>
              <a:rPr lang="cs-CZ" sz="2000" dirty="0"/>
              <a:t>Naplnění a aktualizace záložky </a:t>
            </a:r>
            <a:r>
              <a:rPr lang="cs-CZ" sz="2000" b="1" dirty="0"/>
              <a:t>Veřejná podpora</a:t>
            </a:r>
          </a:p>
          <a:p>
            <a:pPr marL="342900" indent="-342900" algn="just">
              <a:buFont typeface="Arial" panose="020B0604020202020204" pitchFamily="34" charset="0"/>
              <a:buChar char="•"/>
            </a:pPr>
            <a:r>
              <a:rPr lang="cs-CZ" sz="2000" b="1" dirty="0"/>
              <a:t>Refundace prostředků GBER partnerům</a:t>
            </a:r>
            <a:r>
              <a:rPr lang="cs-CZ" sz="2000" dirty="0"/>
              <a:t> – doklad o úhradě z dotačních prostředků před schválením </a:t>
            </a:r>
            <a:r>
              <a:rPr lang="cs-CZ" sz="2000" dirty="0" err="1"/>
              <a:t>ŽoP</a:t>
            </a:r>
            <a:endParaRPr lang="cs-CZ" sz="2000" dirty="0"/>
          </a:p>
          <a:p>
            <a:pPr marL="342900" indent="-342900">
              <a:buFont typeface="Arial" panose="020B0604020202020204" pitchFamily="34" charset="0"/>
              <a:buChar char="•"/>
            </a:pPr>
            <a:r>
              <a:rPr lang="cs-CZ" sz="2000" dirty="0"/>
              <a:t>Správné rozlišení výdajů v Soupisce dokladů </a:t>
            </a:r>
            <a:r>
              <a:rPr lang="cs-CZ" sz="2000" b="1" u="sng" dirty="0"/>
              <a:t>dle jednotlivých subjektů</a:t>
            </a:r>
          </a:p>
          <a:p>
            <a:pPr marL="342900" indent="-342900">
              <a:buFont typeface="Arial" panose="020B0604020202020204" pitchFamily="34" charset="0"/>
              <a:buChar char="•"/>
            </a:pPr>
            <a:r>
              <a:rPr lang="cs-CZ" sz="2000" u="sng" dirty="0"/>
              <a:t>Nelze fakturovat výdaje mezi jednotlivými subjekty projektu (jedná se o NZV) </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solidFill>
                <a:srgbClr val="FF0000"/>
              </a:solidFill>
            </a:endParaRPr>
          </a:p>
          <a:p>
            <a:endParaRPr lang="cs-CZ" sz="2000" dirty="0"/>
          </a:p>
          <a:p>
            <a:pPr marL="342900" indent="-342900">
              <a:buFont typeface="Arial" panose="020B0604020202020204" pitchFamily="34" charset="0"/>
              <a:buChar char="•"/>
            </a:pPr>
            <a:endParaRPr lang="cs-CZ" sz="2000" dirty="0"/>
          </a:p>
          <a:p>
            <a:pPr algn="just"/>
            <a:endParaRPr lang="cs-CZ" sz="2000" dirty="0"/>
          </a:p>
          <a:p>
            <a:pPr algn="just"/>
            <a:endParaRPr lang="cs-CZ" sz="2000" dirty="0"/>
          </a:p>
          <a:p>
            <a:pPr algn="just"/>
            <a:endParaRPr lang="cs-CZ" sz="1800" dirty="0"/>
          </a:p>
        </p:txBody>
      </p:sp>
    </p:spTree>
    <p:extLst>
      <p:ext uri="{BB962C8B-B14F-4D97-AF65-F5344CB8AC3E}">
        <p14:creationId xmlns:p14="http://schemas.microsoft.com/office/powerpoint/2010/main" val="7527725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DB52A2-04B9-E594-2479-0242C2AD14B3}"/>
              </a:ext>
            </a:extLst>
          </p:cNvPr>
          <p:cNvSpPr>
            <a:spLocks noGrp="1"/>
          </p:cNvSpPr>
          <p:nvPr>
            <p:ph type="ctrTitle"/>
          </p:nvPr>
        </p:nvSpPr>
        <p:spPr/>
        <p:txBody>
          <a:bodyPr/>
          <a:lstStyle/>
          <a:p>
            <a:r>
              <a:rPr lang="cs-CZ" sz="4000" b="1" cap="none" dirty="0"/>
              <a:t>Žádost o platbu – Detailní rozpočet</a:t>
            </a:r>
            <a:endParaRPr lang="cs-CZ" dirty="0"/>
          </a:p>
        </p:txBody>
      </p:sp>
      <p:sp>
        <p:nvSpPr>
          <p:cNvPr id="3" name="Podnadpis 2">
            <a:extLst>
              <a:ext uri="{FF2B5EF4-FFF2-40B4-BE49-F238E27FC236}">
                <a16:creationId xmlns:a16="http://schemas.microsoft.com/office/drawing/2014/main" id="{EDBE1173-2A5D-97FA-B684-A423144B5020}"/>
              </a:ext>
            </a:extLst>
          </p:cNvPr>
          <p:cNvSpPr>
            <a:spLocks noGrp="1"/>
          </p:cNvSpPr>
          <p:nvPr>
            <p:ph type="subTitle" idx="1"/>
          </p:nvPr>
        </p:nvSpPr>
        <p:spPr/>
        <p:txBody>
          <a:bodyPr/>
          <a:lstStyle/>
          <a:p>
            <a:pPr marL="342900" indent="-342900" algn="just">
              <a:buFont typeface="Arial" panose="020B0604020202020204" pitchFamily="34" charset="0"/>
              <a:buChar char="•"/>
            </a:pPr>
            <a:r>
              <a:rPr lang="cs-CZ" dirty="0"/>
              <a:t>Příjemce je povinen v detailním rozpočtu evidovat položky partnerů projektu, kteří jsou financováni v režimu GBER, doplnění Rozpočtu v systému ISKP21+, kde jsou položky uvedeny pouze agregovaně</a:t>
            </a:r>
          </a:p>
          <a:p>
            <a:pPr marL="342900" indent="-342900" algn="just">
              <a:buFont typeface="Arial" panose="020B0604020202020204" pitchFamily="34" charset="0"/>
              <a:buChar char="•"/>
            </a:pPr>
            <a:r>
              <a:rPr lang="cs-CZ" dirty="0"/>
              <a:t>Předložení v rámci každé monitorovací zprávy - zobrazuje čerpání výdajů v režimu GBER a přesuny prostředků souvisejících s těmito položkami</a:t>
            </a:r>
          </a:p>
          <a:p>
            <a:pPr marL="342900" indent="-342900" algn="just">
              <a:buFont typeface="Arial" panose="020B0604020202020204" pitchFamily="34" charset="0"/>
              <a:buChar char="•"/>
            </a:pPr>
            <a:r>
              <a:rPr lang="cs-CZ" dirty="0"/>
              <a:t>Vyplňovat dle listu „Instrukce“</a:t>
            </a:r>
          </a:p>
          <a:p>
            <a:pPr marL="342900" indent="-342900" algn="just">
              <a:buFont typeface="Arial" panose="020B0604020202020204" pitchFamily="34" charset="0"/>
              <a:buChar char="•"/>
            </a:pPr>
            <a:r>
              <a:rPr lang="cs-CZ" dirty="0"/>
              <a:t>Kontrola souladu s rozpočtem v ISKP 21+</a:t>
            </a:r>
          </a:p>
        </p:txBody>
      </p:sp>
    </p:spTree>
    <p:extLst>
      <p:ext uri="{BB962C8B-B14F-4D97-AF65-F5344CB8AC3E}">
        <p14:creationId xmlns:p14="http://schemas.microsoft.com/office/powerpoint/2010/main" val="40742331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4650B-FA9E-A9A9-2D09-0237D5F370E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AFBF240-429A-39C0-37B5-BE56556E39A7}"/>
              </a:ext>
            </a:extLst>
          </p:cNvPr>
          <p:cNvSpPr>
            <a:spLocks noGrp="1"/>
          </p:cNvSpPr>
          <p:nvPr>
            <p:ph type="ctrTitle"/>
          </p:nvPr>
        </p:nvSpPr>
        <p:spPr/>
        <p:txBody>
          <a:bodyPr/>
          <a:lstStyle/>
          <a:p>
            <a:r>
              <a:rPr lang="cs-CZ" b="1" cap="none" dirty="0"/>
              <a:t>SD 1 – Účetní doklady/daňové doklady</a:t>
            </a:r>
            <a:endParaRPr lang="cs-CZ" dirty="0"/>
          </a:p>
        </p:txBody>
      </p:sp>
      <p:sp>
        <p:nvSpPr>
          <p:cNvPr id="5" name="Zástupný symbol pro obsah 2">
            <a:extLst>
              <a:ext uri="{FF2B5EF4-FFF2-40B4-BE49-F238E27FC236}">
                <a16:creationId xmlns:a16="http://schemas.microsoft.com/office/drawing/2014/main" id="{1DD7013A-DF72-27E1-1BD1-031FF54347D9}"/>
              </a:ext>
            </a:extLst>
          </p:cNvPr>
          <p:cNvSpPr txBox="1">
            <a:spLocks noGrp="1"/>
          </p:cNvSpPr>
          <p:nvPr>
            <p:ph type="subTitle" idx="1"/>
          </p:nvPr>
        </p:nvSpPr>
        <p:spPr>
          <a:xfrm>
            <a:off x="834118" y="1141240"/>
            <a:ext cx="10563225" cy="5119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cs-CZ" sz="1800" b="1" u="sng" dirty="0">
                <a:solidFill>
                  <a:srgbClr val="163271"/>
                </a:solidFill>
              </a:rPr>
              <a:t>Dokladování:</a:t>
            </a:r>
          </a:p>
          <a:p>
            <a:pPr marL="285750" indent="-285750" algn="just">
              <a:lnSpc>
                <a:spcPct val="100000"/>
              </a:lnSpc>
              <a:spcBef>
                <a:spcPts val="0"/>
              </a:spcBef>
            </a:pPr>
            <a:r>
              <a:rPr lang="cs-CZ" sz="1800" dirty="0">
                <a:solidFill>
                  <a:srgbClr val="163271"/>
                </a:solidFill>
              </a:rPr>
              <a:t>objednávka/smlouva (je-li relevantní)</a:t>
            </a:r>
          </a:p>
          <a:p>
            <a:pPr marL="285750" indent="-285750" algn="just">
              <a:lnSpc>
                <a:spcPct val="100000"/>
              </a:lnSpc>
              <a:spcBef>
                <a:spcPts val="0"/>
              </a:spcBef>
            </a:pPr>
            <a:r>
              <a:rPr lang="cs-CZ" sz="1800" dirty="0">
                <a:solidFill>
                  <a:srgbClr val="163271"/>
                </a:solidFill>
              </a:rPr>
              <a:t>podklady k realizované veřejné zakázce (je-li relevantní)</a:t>
            </a:r>
          </a:p>
          <a:p>
            <a:pPr marL="285750" indent="-285750" algn="just">
              <a:lnSpc>
                <a:spcPct val="100000"/>
              </a:lnSpc>
              <a:spcBef>
                <a:spcPts val="0"/>
              </a:spcBef>
            </a:pPr>
            <a:r>
              <a:rPr lang="cs-CZ" sz="1800" dirty="0">
                <a:solidFill>
                  <a:srgbClr val="163271"/>
                </a:solidFill>
              </a:rPr>
              <a:t>průzkum trhu (oslovení minimálně 3 dodavatelů, je-li to možné) u výdajů nad 50 tis. Kč, pokud nebyl nákup realizován prostřednictvím veřejné zakázky, znalecký posudek</a:t>
            </a:r>
          </a:p>
          <a:p>
            <a:pPr marL="285750" indent="-285750" algn="just">
              <a:lnSpc>
                <a:spcPct val="100000"/>
              </a:lnSpc>
              <a:spcBef>
                <a:spcPts val="0"/>
              </a:spcBef>
            </a:pPr>
            <a:r>
              <a:rPr lang="cs-CZ" sz="1800" dirty="0">
                <a:solidFill>
                  <a:srgbClr val="163271"/>
                </a:solidFill>
              </a:rPr>
              <a:t>faktura (včetně zálohové faktury)</a:t>
            </a:r>
          </a:p>
          <a:p>
            <a:pPr marL="285750" indent="-285750" algn="just">
              <a:lnSpc>
                <a:spcPct val="100000"/>
              </a:lnSpc>
              <a:spcBef>
                <a:spcPts val="0"/>
              </a:spcBef>
            </a:pPr>
            <a:r>
              <a:rPr lang="cs-CZ" sz="1800" dirty="0">
                <a:solidFill>
                  <a:srgbClr val="163271"/>
                </a:solidFill>
              </a:rPr>
              <a:t>doklad o úhradě</a:t>
            </a:r>
          </a:p>
          <a:p>
            <a:pPr marL="285750" indent="-285750" algn="just">
              <a:lnSpc>
                <a:spcPct val="100000"/>
              </a:lnSpc>
              <a:spcBef>
                <a:spcPts val="0"/>
              </a:spcBef>
            </a:pPr>
            <a:r>
              <a:rPr lang="cs-CZ" sz="1800" dirty="0">
                <a:solidFill>
                  <a:srgbClr val="163271"/>
                </a:solidFill>
              </a:rPr>
              <a:t>dodací list nebo jiný doklad prokazující převzetí / instalační protokol nebo jiný obdobný doklad / doklad </a:t>
            </a:r>
            <a:br>
              <a:rPr lang="cs-CZ" sz="1800" dirty="0">
                <a:solidFill>
                  <a:srgbClr val="163271"/>
                </a:solidFill>
              </a:rPr>
            </a:br>
            <a:r>
              <a:rPr lang="cs-CZ" sz="1800" dirty="0">
                <a:solidFill>
                  <a:srgbClr val="163271"/>
                </a:solidFill>
              </a:rPr>
              <a:t>o poskytnutí služby</a:t>
            </a:r>
          </a:p>
          <a:p>
            <a:pPr marL="285750" indent="-285750" algn="just">
              <a:lnSpc>
                <a:spcPct val="100000"/>
              </a:lnSpc>
              <a:spcBef>
                <a:spcPts val="0"/>
              </a:spcBef>
            </a:pPr>
            <a:r>
              <a:rPr lang="cs-CZ" sz="1800" dirty="0">
                <a:solidFill>
                  <a:srgbClr val="163271"/>
                </a:solidFill>
              </a:rPr>
              <a:t>inventární karta (je-li relevantní, tzn. je-li majetek dle směrnice příjemce inventarizován, dokládá </a:t>
            </a:r>
            <a:br>
              <a:rPr lang="cs-CZ" sz="1800" dirty="0">
                <a:solidFill>
                  <a:srgbClr val="163271"/>
                </a:solidFill>
              </a:rPr>
            </a:br>
            <a:r>
              <a:rPr lang="cs-CZ" sz="1800" dirty="0">
                <a:solidFill>
                  <a:srgbClr val="163271"/>
                </a:solidFill>
              </a:rPr>
              <a:t>se souhrnně v </a:t>
            </a:r>
            <a:r>
              <a:rPr lang="cs-CZ" sz="1800" dirty="0" err="1">
                <a:solidFill>
                  <a:srgbClr val="163271"/>
                </a:solidFill>
              </a:rPr>
              <a:t>ZZoR</a:t>
            </a:r>
            <a:r>
              <a:rPr lang="cs-CZ" sz="1800" dirty="0">
                <a:solidFill>
                  <a:srgbClr val="163271"/>
                </a:solidFill>
              </a:rPr>
              <a:t> / </a:t>
            </a:r>
            <a:r>
              <a:rPr lang="cs-CZ" sz="1800" dirty="0" err="1">
                <a:solidFill>
                  <a:srgbClr val="163271"/>
                </a:solidFill>
              </a:rPr>
              <a:t>ŽoP</a:t>
            </a:r>
            <a:r>
              <a:rPr lang="cs-CZ" sz="1800" dirty="0">
                <a:solidFill>
                  <a:srgbClr val="163271"/>
                </a:solidFill>
              </a:rPr>
              <a:t>) </a:t>
            </a:r>
          </a:p>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cs-CZ" sz="1800" i="0" u="none" strike="noStrike" kern="1200" cap="none" spc="0" normalizeH="0" baseline="0" noProof="0" dirty="0">
                <a:ln>
                  <a:noFill/>
                </a:ln>
                <a:solidFill>
                  <a:srgbClr val="173070"/>
                </a:solidFill>
                <a:effectLst/>
                <a:uLnTx/>
                <a:uFillTx/>
                <a:latin typeface="Calibri" panose="020F0502020204030204"/>
                <a:ea typeface="+mn-ea"/>
                <a:cs typeface="+mn-cs"/>
              </a:rPr>
              <a:t>vnitřní účetní směrnice</a:t>
            </a: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 příp. obdobný dokument, ze které bude patrný přístup příjemce/partnera </a:t>
            </a:r>
            <a:b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b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s </a:t>
            </a:r>
            <a:r>
              <a:rPr kumimoji="0" lang="cs-CZ" sz="1800" b="0" i="0" u="none" strike="noStrike" kern="1200" cap="none" spc="0" normalizeH="0" baseline="0" noProof="0" dirty="0" err="1">
                <a:ln>
                  <a:noFill/>
                </a:ln>
                <a:solidFill>
                  <a:srgbClr val="173070"/>
                </a:solidFill>
                <a:effectLst/>
                <a:uLnTx/>
                <a:uFillTx/>
                <a:latin typeface="Calibri" panose="020F0502020204030204"/>
                <a:ea typeface="+mn-ea"/>
                <a:cs typeface="+mn-cs"/>
              </a:rPr>
              <a:t>fin</a:t>
            </a: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 příspěvkem k používání cizích měnových kurzů a z toho vyplývajících kurzových rozdílů k nárokovanému výdaji </a:t>
            </a:r>
          </a:p>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nárok na odpočet DPH –  </a:t>
            </a:r>
            <a:r>
              <a:rPr kumimoji="0" lang="cs-CZ" sz="1800" b="1" i="0" u="sng" strike="noStrike" kern="1200" cap="none" spc="0" normalizeH="0" baseline="0" noProof="0" dirty="0">
                <a:ln>
                  <a:noFill/>
                </a:ln>
                <a:solidFill>
                  <a:srgbClr val="173070"/>
                </a:solidFill>
                <a:effectLst/>
                <a:uLnTx/>
                <a:uFillTx/>
                <a:latin typeface="Calibri" panose="020F0502020204030204"/>
                <a:ea typeface="+mn-ea"/>
                <a:cs typeface="+mn-cs"/>
              </a:rPr>
              <a:t>čestné prohlášení podepsané oprávněnou osobou</a:t>
            </a:r>
            <a:r>
              <a:rPr kumimoji="0" lang="cs-CZ" sz="1800" b="0" i="0" u="sng" strike="noStrike" kern="1200" cap="none" spc="0" normalizeH="0" baseline="0" noProof="0" dirty="0">
                <a:ln>
                  <a:noFill/>
                </a:ln>
                <a:solidFill>
                  <a:srgbClr val="173070"/>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(dokládá se v 1. </a:t>
            </a:r>
            <a:r>
              <a:rPr kumimoji="0" lang="cs-CZ" sz="1800" b="0" i="0" u="none" strike="noStrike" kern="1200" cap="none" spc="0" normalizeH="0" baseline="0" noProof="0" dirty="0" err="1">
                <a:ln>
                  <a:noFill/>
                </a:ln>
                <a:solidFill>
                  <a:srgbClr val="173070"/>
                </a:solidFill>
                <a:effectLst/>
                <a:uLnTx/>
                <a:uFillTx/>
                <a:latin typeface="Calibri" panose="020F0502020204030204"/>
                <a:ea typeface="+mn-ea"/>
                <a:cs typeface="+mn-cs"/>
              </a:rPr>
              <a:t>ZoR</a:t>
            </a: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a:t>
            </a:r>
            <a:r>
              <a:rPr kumimoji="0" lang="cs-CZ" sz="1800" b="0" i="0" u="none" strike="noStrike" kern="1200" cap="none" spc="0" normalizeH="0" baseline="0" noProof="0" dirty="0" err="1">
                <a:ln>
                  <a:noFill/>
                </a:ln>
                <a:solidFill>
                  <a:srgbClr val="173070"/>
                </a:solidFill>
                <a:effectLst/>
                <a:uLnTx/>
                <a:uFillTx/>
                <a:latin typeface="Calibri" panose="020F0502020204030204"/>
                <a:ea typeface="+mn-ea"/>
                <a:cs typeface="+mn-cs"/>
              </a:rPr>
              <a:t>ŽoP</a:t>
            </a:r>
            <a:r>
              <a:rPr kumimoji="0" lang="cs-CZ" sz="1800" b="0" i="0" u="none" strike="noStrike" kern="1200" cap="none" spc="0" normalizeH="0" baseline="0" noProof="0" dirty="0">
                <a:ln>
                  <a:noFill/>
                </a:ln>
                <a:solidFill>
                  <a:srgbClr val="173070"/>
                </a:solidFill>
                <a:effectLst/>
                <a:uLnTx/>
                <a:uFillTx/>
                <a:latin typeface="Calibri" panose="020F0502020204030204"/>
                <a:ea typeface="+mn-ea"/>
                <a:cs typeface="+mn-cs"/>
              </a:rPr>
              <a:t>)</a:t>
            </a:r>
          </a:p>
          <a:p>
            <a:pPr marL="0" indent="0" algn="just">
              <a:lnSpc>
                <a:spcPct val="150000"/>
              </a:lnSpc>
              <a:spcBef>
                <a:spcPts val="0"/>
              </a:spcBef>
              <a:buNone/>
            </a:pPr>
            <a:endParaRPr lang="cs-CZ" sz="1800" dirty="0">
              <a:solidFill>
                <a:srgbClr val="163271"/>
              </a:solidFill>
            </a:endParaRPr>
          </a:p>
          <a:p>
            <a:pPr marL="285750" indent="-285750" algn="just">
              <a:lnSpc>
                <a:spcPct val="100000"/>
              </a:lnSpc>
              <a:spcBef>
                <a:spcPts val="0"/>
              </a:spcBef>
            </a:pPr>
            <a:endParaRPr lang="cs-CZ" sz="1600" dirty="0">
              <a:solidFill>
                <a:srgbClr val="163271"/>
              </a:solidFill>
            </a:endParaRPr>
          </a:p>
        </p:txBody>
      </p:sp>
    </p:spTree>
    <p:extLst>
      <p:ext uri="{BB962C8B-B14F-4D97-AF65-F5344CB8AC3E}">
        <p14:creationId xmlns:p14="http://schemas.microsoft.com/office/powerpoint/2010/main" val="4859412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8807750-BFA0-226A-8F1B-EEFF038F7A3E}"/>
              </a:ext>
            </a:extLst>
          </p:cNvPr>
          <p:cNvSpPr>
            <a:spLocks noGrp="1"/>
          </p:cNvSpPr>
          <p:nvPr>
            <p:ph type="ctrTitle"/>
          </p:nvPr>
        </p:nvSpPr>
        <p:spPr/>
        <p:txBody>
          <a:bodyPr/>
          <a:lstStyle/>
          <a:p>
            <a:r>
              <a:rPr lang="cs-CZ" b="1" dirty="0"/>
              <a:t>SD 1– </a:t>
            </a:r>
            <a:r>
              <a:rPr lang="cs-CZ" b="1" cap="none" dirty="0"/>
              <a:t>časté chyby v dokladování</a:t>
            </a:r>
            <a:endParaRPr lang="cs-CZ" dirty="0"/>
          </a:p>
        </p:txBody>
      </p:sp>
      <p:sp>
        <p:nvSpPr>
          <p:cNvPr id="5" name="Podnadpis 4">
            <a:extLst>
              <a:ext uri="{FF2B5EF4-FFF2-40B4-BE49-F238E27FC236}">
                <a16:creationId xmlns:a16="http://schemas.microsoft.com/office/drawing/2014/main" id="{44E52889-FE0C-10C5-0EB2-6423201B9188}"/>
              </a:ext>
            </a:extLst>
          </p:cNvPr>
          <p:cNvSpPr>
            <a:spLocks noGrp="1"/>
          </p:cNvSpPr>
          <p:nvPr>
            <p:ph type="subTitle" idx="1"/>
          </p:nvPr>
        </p:nvSpPr>
        <p:spPr/>
        <p:txBody>
          <a:bodyPr/>
          <a:lstStyle/>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Nedoložení průzkumu trhu/zdůvodnění v případě specifických služeb (</a:t>
            </a:r>
            <a:r>
              <a:rPr lang="cs-CZ" sz="2000" dirty="0" err="1">
                <a:latin typeface="Calibri" panose="020F0502020204030204" pitchFamily="34" charset="0"/>
                <a:ea typeface="Calibri" panose="020F0502020204030204" pitchFamily="34" charset="0"/>
                <a:cs typeface="Calibri" panose="020F0502020204030204" pitchFamily="34" charset="0"/>
              </a:rPr>
              <a:t>PpŽP</a:t>
            </a:r>
            <a:r>
              <a:rPr lang="cs-CZ" sz="2000" dirty="0">
                <a:latin typeface="Calibri" panose="020F0502020204030204" pitchFamily="34" charset="0"/>
                <a:ea typeface="Calibri" panose="020F0502020204030204" pitchFamily="34" charset="0"/>
                <a:cs typeface="Calibri" panose="020F0502020204030204" pitchFamily="34" charset="0"/>
              </a:rPr>
              <a:t> obecná část,  8.1.5 způsobilé výdaje dle druhu – dokladování způsobilosti)</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Chaotické dokládání prvotních podkladů – ideálně zazipované v logickém uspořádání (SD1, SD2, SD3)</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Neoznačení dokladů registračním číslem projektu</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Nedoložení potvrzení o uveřejnění v registru smluv (je-li relevantní)</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Chybějící </a:t>
            </a:r>
            <a:r>
              <a:rPr lang="cs-CZ" sz="2000" dirty="0" err="1">
                <a:latin typeface="Calibri" panose="020F0502020204030204" pitchFamily="34" charset="0"/>
                <a:ea typeface="Calibri" panose="020F0502020204030204" pitchFamily="34" charset="0"/>
                <a:cs typeface="Calibri" panose="020F0502020204030204" pitchFamily="34" charset="0"/>
              </a:rPr>
              <a:t>PrtScr</a:t>
            </a:r>
            <a:r>
              <a:rPr lang="cs-CZ" sz="2000" dirty="0">
                <a:latin typeface="Calibri" panose="020F0502020204030204" pitchFamily="34" charset="0"/>
                <a:ea typeface="Calibri" panose="020F0502020204030204" pitchFamily="34" charset="0"/>
                <a:cs typeface="Calibri" panose="020F0502020204030204" pitchFamily="34" charset="0"/>
              </a:rPr>
              <a:t>/potvrzení v případě nárokovaného výdaje za databáze, licence apod.</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Výdaje za nehmotný majetek jsou způsobilé pouze za období realizace projektu (tj. za období využití licencí či jiného nehmotného majetku v době realizace projektu)</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Modul veřejných zakázek – neaktualizované údaje, nedoplnění vazby v soupisce dokladů</a:t>
            </a:r>
          </a:p>
          <a:p>
            <a:pPr marL="342900" indent="-342900" algn="just">
              <a:buFont typeface="Arial" panose="020B0604020202020204" pitchFamily="34" charset="0"/>
              <a:buChar char="•"/>
              <a:defRPr/>
            </a:pPr>
            <a:r>
              <a:rPr lang="cs-CZ" sz="2000" dirty="0">
                <a:latin typeface="Calibri" panose="020F0502020204030204" pitchFamily="34" charset="0"/>
                <a:ea typeface="Calibri" panose="020F0502020204030204" pitchFamily="34" charset="0"/>
                <a:cs typeface="Calibri" panose="020F0502020204030204" pitchFamily="34" charset="0"/>
              </a:rPr>
              <a:t>Nedodržení Seznamu obvyklých cen vybavení, ubytování a stravování</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392233190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4CDE6F-8298-AF79-61B3-2A08D44E339A}"/>
              </a:ext>
            </a:extLst>
          </p:cNvPr>
          <p:cNvSpPr>
            <a:spLocks noGrp="1"/>
          </p:cNvSpPr>
          <p:nvPr>
            <p:ph type="ctrTitle"/>
          </p:nvPr>
        </p:nvSpPr>
        <p:spPr/>
        <p:txBody>
          <a:bodyPr/>
          <a:lstStyle/>
          <a:p>
            <a:r>
              <a:rPr kumimoji="0" lang="cs-CZ" sz="4000" b="1" i="0" u="none" strike="noStrike" kern="1200" cap="all" spc="0" normalizeH="0" baseline="0" noProof="0" dirty="0">
                <a:ln>
                  <a:noFill/>
                </a:ln>
                <a:solidFill>
                  <a:srgbClr val="002060"/>
                </a:solidFill>
                <a:effectLst/>
                <a:uLnTx/>
                <a:uFillTx/>
                <a:latin typeface="Calibri" panose="020F0502020204030204"/>
                <a:ea typeface="+mj-ea"/>
                <a:cs typeface="+mj-cs"/>
              </a:rPr>
              <a:t>SD 1 – </a:t>
            </a:r>
            <a:r>
              <a:rPr kumimoji="0" lang="cs-CZ" sz="4000" b="1" i="0" u="none" strike="noStrike" kern="1200" cap="none" spc="0" normalizeH="0" baseline="0" noProof="0" dirty="0">
                <a:ln>
                  <a:noFill/>
                </a:ln>
                <a:solidFill>
                  <a:srgbClr val="002060"/>
                </a:solidFill>
                <a:effectLst/>
                <a:uLnTx/>
                <a:uFillTx/>
                <a:latin typeface="Calibri" panose="020F0502020204030204"/>
                <a:ea typeface="+mj-ea"/>
                <a:cs typeface="+mj-cs"/>
              </a:rPr>
              <a:t>časté chyby v dokladování</a:t>
            </a:r>
            <a:endParaRPr lang="cs-CZ" dirty="0"/>
          </a:p>
        </p:txBody>
      </p:sp>
      <p:sp>
        <p:nvSpPr>
          <p:cNvPr id="3" name="Podnadpis 2">
            <a:extLst>
              <a:ext uri="{FF2B5EF4-FFF2-40B4-BE49-F238E27FC236}">
                <a16:creationId xmlns:a16="http://schemas.microsoft.com/office/drawing/2014/main" id="{4E456AAE-2EBE-3E96-2461-B0ACAD8C3E32}"/>
              </a:ext>
            </a:extLst>
          </p:cNvPr>
          <p:cNvSpPr>
            <a:spLocks noGrp="1"/>
          </p:cNvSpPr>
          <p:nvPr>
            <p:ph type="subTitle" idx="1"/>
          </p:nvPr>
        </p:nvSpPr>
        <p:spPr/>
        <p:txBody>
          <a:bodyPr/>
          <a:lstStyle/>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002060"/>
                </a:solidFill>
                <a:effectLst/>
                <a:uLnTx/>
                <a:uFillTx/>
                <a:latin typeface="Calibri" panose="020F0502020204030204"/>
                <a:ea typeface="+mn-ea"/>
                <a:cs typeface="+mn-cs"/>
              </a:rPr>
              <a:t>Uvádění </a:t>
            </a:r>
            <a:r>
              <a:rPr kumimoji="0" lang="cs-CZ" sz="2000" b="1" i="0" u="none" strike="noStrike" kern="1200" cap="none" spc="0" normalizeH="0" baseline="0" noProof="0" dirty="0">
                <a:ln>
                  <a:noFill/>
                </a:ln>
                <a:solidFill>
                  <a:srgbClr val="002060"/>
                </a:solidFill>
                <a:effectLst/>
                <a:uLnTx/>
                <a:uFillTx/>
                <a:latin typeface="Calibri" panose="020F0502020204030204"/>
                <a:ea typeface="+mn-ea"/>
                <a:cs typeface="+mn-cs"/>
              </a:rPr>
              <a:t>správné rozpočtové položky a účelová provázanost </a:t>
            </a:r>
            <a:r>
              <a:rPr kumimoji="0" lang="cs-CZ" sz="2000" b="0" i="0" u="none" strike="noStrike" kern="1200" cap="none" spc="0" normalizeH="0" baseline="0" noProof="0" dirty="0">
                <a:ln>
                  <a:noFill/>
                </a:ln>
                <a:solidFill>
                  <a:srgbClr val="002060"/>
                </a:solidFill>
                <a:effectLst/>
                <a:uLnTx/>
                <a:uFillTx/>
                <a:latin typeface="Calibri" panose="020F0502020204030204"/>
                <a:ea typeface="+mn-ea"/>
                <a:cs typeface="+mn-cs"/>
              </a:rPr>
              <a:t>s účetnictvím projektu</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cs-CZ" sz="2000" dirty="0">
                <a:latin typeface="Calibri" panose="020F0502020204030204"/>
              </a:rPr>
              <a:t>Chybné označení subjektu v soupisce SD – rozlišovat příjemce a jednotlivé partnery</a:t>
            </a:r>
          </a:p>
          <a:p>
            <a:pPr marL="342900" indent="-342900" algn="just">
              <a:buFont typeface="Arial" panose="020B0604020202020204" pitchFamily="34" charset="0"/>
              <a:buChar char="•"/>
              <a:defRPr/>
            </a:pPr>
            <a:r>
              <a:rPr lang="cs-CZ" sz="2000" dirty="0">
                <a:solidFill>
                  <a:srgbClr val="173070"/>
                </a:solidFill>
              </a:rPr>
              <a:t>Chybně uváděný výdaj/nezohlednění na soupisce v případě </a:t>
            </a:r>
            <a:r>
              <a:rPr lang="cs-CZ" sz="2000" b="1" dirty="0">
                <a:solidFill>
                  <a:srgbClr val="173070"/>
                </a:solidFill>
              </a:rPr>
              <a:t>zaokrouhlení na faktuře </a:t>
            </a:r>
            <a:r>
              <a:rPr lang="cs-CZ" sz="2000" dirty="0">
                <a:solidFill>
                  <a:srgbClr val="173070"/>
                </a:solidFill>
              </a:rPr>
              <a:t>– zaokrouhlení se </a:t>
            </a:r>
            <a:r>
              <a:rPr lang="cs-CZ" sz="2000" b="1" dirty="0">
                <a:solidFill>
                  <a:srgbClr val="173070"/>
                </a:solidFill>
              </a:rPr>
              <a:t>vždy provádí k základu daně</a:t>
            </a:r>
            <a:r>
              <a:rPr lang="cs-CZ" sz="2000" dirty="0">
                <a:solidFill>
                  <a:srgbClr val="173070"/>
                </a:solidFill>
              </a:rPr>
              <a:t>, nikoliv k DPH</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endParaRPr lang="cs-CZ" dirty="0"/>
          </a:p>
          <a:p>
            <a:endParaRPr lang="cs-CZ" dirty="0"/>
          </a:p>
          <a:p>
            <a:endParaRPr lang="cs-CZ" dirty="0"/>
          </a:p>
        </p:txBody>
      </p:sp>
      <p:pic>
        <p:nvPicPr>
          <p:cNvPr id="4" name="Obrázek 3" descr="Obsah obrázku text, software, Počítačová ikona, Multimediální software&#10;&#10;Popis byl vytvořen automaticky">
            <a:extLst>
              <a:ext uri="{FF2B5EF4-FFF2-40B4-BE49-F238E27FC236}">
                <a16:creationId xmlns:a16="http://schemas.microsoft.com/office/drawing/2014/main" id="{7C71B86E-AFBA-CC93-029E-552BAFFFC85C}"/>
              </a:ext>
            </a:extLst>
          </p:cNvPr>
          <p:cNvPicPr>
            <a:picLocks noChangeAspect="1"/>
          </p:cNvPicPr>
          <p:nvPr/>
        </p:nvPicPr>
        <p:blipFill rotWithShape="1">
          <a:blip r:embed="rId3"/>
          <a:srcRect l="37232" t="63723" r="53511" b="26997"/>
          <a:stretch/>
        </p:blipFill>
        <p:spPr bwMode="auto">
          <a:xfrm>
            <a:off x="832757" y="3643112"/>
            <a:ext cx="4293343" cy="1613810"/>
          </a:xfrm>
          <a:prstGeom prst="rect">
            <a:avLst/>
          </a:prstGeom>
          <a:ln>
            <a:noFill/>
          </a:ln>
          <a:extLst>
            <a:ext uri="{53640926-AAD7-44D8-BBD7-CCE9431645EC}">
              <a14:shadowObscured xmlns:a14="http://schemas.microsoft.com/office/drawing/2010/main"/>
            </a:ext>
          </a:extLst>
        </p:spPr>
      </p:pic>
      <p:pic>
        <p:nvPicPr>
          <p:cNvPr id="5" name="Picture 2">
            <a:extLst>
              <a:ext uri="{FF2B5EF4-FFF2-40B4-BE49-F238E27FC236}">
                <a16:creationId xmlns:a16="http://schemas.microsoft.com/office/drawing/2014/main" id="{8DBC1612-7FBC-C7C9-9FFD-A936414ED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412" y="3257244"/>
            <a:ext cx="441007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30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B39D7-AE4F-E433-90DA-B6E2EC7E60FD}"/>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3455ED1E-2EFF-B956-FDEC-F1CBE62BEAD1}"/>
              </a:ext>
            </a:extLst>
          </p:cNvPr>
          <p:cNvSpPr>
            <a:spLocks noGrp="1"/>
          </p:cNvSpPr>
          <p:nvPr>
            <p:ph type="ctrTitle"/>
          </p:nvPr>
        </p:nvSpPr>
        <p:spPr/>
        <p:txBody>
          <a:bodyPr/>
          <a:lstStyle/>
          <a:p>
            <a:r>
              <a:rPr lang="cs-CZ" b="1" dirty="0"/>
              <a:t>Základní informace k výzvě</a:t>
            </a:r>
          </a:p>
        </p:txBody>
      </p:sp>
      <p:sp>
        <p:nvSpPr>
          <p:cNvPr id="5" name="Podnadpis 4">
            <a:extLst>
              <a:ext uri="{FF2B5EF4-FFF2-40B4-BE49-F238E27FC236}">
                <a16:creationId xmlns:a16="http://schemas.microsoft.com/office/drawing/2014/main" id="{0B566366-F221-45EE-EF96-63B53C72C9D4}"/>
              </a:ext>
            </a:extLst>
          </p:cNvPr>
          <p:cNvSpPr>
            <a:spLocks noGrp="1"/>
          </p:cNvSpPr>
          <p:nvPr>
            <p:ph type="subTitle" idx="1"/>
          </p:nvPr>
        </p:nvSpPr>
        <p:spPr/>
        <p:txBody>
          <a:bodyPr/>
          <a:lstStyle/>
          <a:p>
            <a:r>
              <a:rPr lang="cs-CZ" b="1" dirty="0"/>
              <a:t>Věcné zaměření výzvy</a:t>
            </a:r>
          </a:p>
          <a:p>
            <a:pPr algn="just"/>
            <a:r>
              <a:rPr lang="cs-CZ" dirty="0"/>
              <a:t>Rozvoj aplikačního potenciálu výzkumných organizací (dále jen „VO“), a to zejména prostřednictvím navázání či prohloubení spolupráce se subjekty z aplikační sféry. </a:t>
            </a:r>
          </a:p>
          <a:p>
            <a:pPr algn="just"/>
            <a:r>
              <a:rPr lang="cs-CZ" dirty="0"/>
              <a:t>Cílem takto vytvořené spolupráce je posílení schopnosti zapojených subjektů vytvářet a následně efektivně využívat výsledky výzkumu a vývoje v praxi.</a:t>
            </a:r>
          </a:p>
          <a:p>
            <a:pPr algn="just"/>
            <a:r>
              <a:rPr lang="cs-CZ" dirty="0"/>
              <a:t>Cílem výzvy je podpora spolupráce mezi VO a aplikační sférou s důrazem na konkrétní společné výzkumné záměry, budoucí aplikovatelnost výsledků a budování dlouhodobého partnerství.</a:t>
            </a:r>
          </a:p>
          <a:p>
            <a:endParaRPr lang="cs-CZ" dirty="0"/>
          </a:p>
        </p:txBody>
      </p:sp>
    </p:spTree>
    <p:extLst>
      <p:ext uri="{BB962C8B-B14F-4D97-AF65-F5344CB8AC3E}">
        <p14:creationId xmlns:p14="http://schemas.microsoft.com/office/powerpoint/2010/main" val="28493969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D6B55-C624-25CA-FC2B-08F77CABB9A5}"/>
              </a:ext>
            </a:extLst>
          </p:cNvPr>
          <p:cNvSpPr>
            <a:spLocks noGrp="1"/>
          </p:cNvSpPr>
          <p:nvPr>
            <p:ph type="ctrTitle"/>
          </p:nvPr>
        </p:nvSpPr>
        <p:spPr>
          <a:xfrm>
            <a:off x="832757" y="429636"/>
            <a:ext cx="10564586" cy="918707"/>
          </a:xfrm>
        </p:spPr>
        <p:txBody>
          <a:bodyPr/>
          <a:lstStyle/>
          <a:p>
            <a:r>
              <a:rPr kumimoji="0" lang="cs-CZ" sz="4000" b="1" i="0" u="none" strike="noStrike" kern="1200" cap="all" spc="0" normalizeH="0" baseline="0" noProof="0" dirty="0">
                <a:ln>
                  <a:noFill/>
                </a:ln>
                <a:solidFill>
                  <a:srgbClr val="002060"/>
                </a:solidFill>
                <a:effectLst/>
                <a:uLnTx/>
                <a:uFillTx/>
                <a:latin typeface="Calibri" panose="020F0502020204030204"/>
                <a:ea typeface="+mj-ea"/>
                <a:cs typeface="+mj-cs"/>
              </a:rPr>
              <a:t>SD 1 – </a:t>
            </a:r>
            <a:r>
              <a:rPr kumimoji="0" lang="cs-CZ" sz="4000" b="1" i="0" u="none" strike="noStrike" kern="1200" cap="none" spc="0" normalizeH="0" baseline="0" noProof="0" dirty="0">
                <a:ln>
                  <a:noFill/>
                </a:ln>
                <a:solidFill>
                  <a:srgbClr val="002060"/>
                </a:solidFill>
                <a:effectLst/>
                <a:uLnTx/>
                <a:uFillTx/>
                <a:latin typeface="Calibri" panose="020F0502020204030204"/>
                <a:ea typeface="+mj-ea"/>
                <a:cs typeface="+mj-cs"/>
              </a:rPr>
              <a:t>časté chyby v dokladování</a:t>
            </a:r>
            <a:endParaRPr lang="cs-CZ" b="1" dirty="0"/>
          </a:p>
        </p:txBody>
      </p:sp>
      <p:sp>
        <p:nvSpPr>
          <p:cNvPr id="3" name="Podnadpis 2">
            <a:extLst>
              <a:ext uri="{FF2B5EF4-FFF2-40B4-BE49-F238E27FC236}">
                <a16:creationId xmlns:a16="http://schemas.microsoft.com/office/drawing/2014/main" id="{050ACA7B-B58C-C178-7442-514DD045C2EF}"/>
              </a:ext>
            </a:extLst>
          </p:cNvPr>
          <p:cNvSpPr>
            <a:spLocks noGrp="1"/>
          </p:cNvSpPr>
          <p:nvPr>
            <p:ph type="subTitle" idx="1"/>
          </p:nvPr>
        </p:nvSpPr>
        <p:spPr>
          <a:xfrm>
            <a:off x="700445" y="1485899"/>
            <a:ext cx="10564586" cy="4082143"/>
          </a:xfrm>
        </p:spPr>
        <p:txBody>
          <a:bodyPr/>
          <a:lstStyle/>
          <a:p>
            <a:pPr marL="342900" indent="-342900" algn="just">
              <a:buFont typeface="Arial" panose="020B0604020202020204" pitchFamily="34" charset="0"/>
              <a:buChar char="•"/>
            </a:pPr>
            <a:r>
              <a:rPr lang="cs-CZ" sz="2400" dirty="0"/>
              <a:t>Nedostatečný popis výdajů v soupisce</a:t>
            </a:r>
            <a:endParaRPr lang="cs-CZ" dirty="0"/>
          </a:p>
          <a:p>
            <a:pPr algn="just"/>
            <a:endParaRPr lang="cs-CZ" dirty="0"/>
          </a:p>
          <a:p>
            <a:pPr algn="just"/>
            <a:endParaRPr lang="cs-CZ" dirty="0"/>
          </a:p>
          <a:p>
            <a:pPr algn="just"/>
            <a:endParaRPr lang="cs-CZ" dirty="0"/>
          </a:p>
          <a:p>
            <a:pPr algn="just"/>
            <a:endParaRPr lang="cs-CZ" dirty="0"/>
          </a:p>
          <a:p>
            <a:pPr marL="342900" indent="-342900" algn="just">
              <a:buFont typeface="Arial" panose="020B0604020202020204" pitchFamily="34" charset="0"/>
              <a:buChar char="•"/>
            </a:pPr>
            <a:endParaRPr lang="cs-CZ" sz="2400" dirty="0"/>
          </a:p>
          <a:p>
            <a:pPr marL="342900" indent="-342900" algn="just">
              <a:buFont typeface="Arial" panose="020B0604020202020204" pitchFamily="34" charset="0"/>
              <a:buChar char="•"/>
            </a:pPr>
            <a:r>
              <a:rPr lang="cs-CZ" sz="2400" dirty="0"/>
              <a:t>Do pole objednávka/smlouva (dokládá se </a:t>
            </a:r>
            <a:r>
              <a:rPr lang="cs-CZ" sz="2400" b="1" dirty="0"/>
              <a:t>pouze je-li relevantní</a:t>
            </a:r>
            <a:r>
              <a:rPr lang="cs-CZ" sz="2400" dirty="0"/>
              <a:t>) – dle preferencí příjemce uvede např. NR, pomlčka, křížek apod. – v případě </a:t>
            </a:r>
            <a:r>
              <a:rPr lang="cs-CZ" sz="2400" b="1" dirty="0"/>
              <a:t>existence objednávky uvádí číslo dané objednávky</a:t>
            </a:r>
          </a:p>
          <a:p>
            <a:endParaRPr lang="cs-CZ" dirty="0"/>
          </a:p>
        </p:txBody>
      </p:sp>
      <p:pic>
        <p:nvPicPr>
          <p:cNvPr id="6" name="Obrázek 5">
            <a:extLst>
              <a:ext uri="{FF2B5EF4-FFF2-40B4-BE49-F238E27FC236}">
                <a16:creationId xmlns:a16="http://schemas.microsoft.com/office/drawing/2014/main" id="{7F4EB8DB-068D-6414-EE83-3D2E9898A353}"/>
              </a:ext>
            </a:extLst>
          </p:cNvPr>
          <p:cNvPicPr>
            <a:picLocks noChangeAspect="1"/>
          </p:cNvPicPr>
          <p:nvPr/>
        </p:nvPicPr>
        <p:blipFill>
          <a:blip r:embed="rId2"/>
          <a:stretch>
            <a:fillRect/>
          </a:stretch>
        </p:blipFill>
        <p:spPr>
          <a:xfrm>
            <a:off x="1273902" y="2054943"/>
            <a:ext cx="9991129" cy="1887792"/>
          </a:xfrm>
          <a:prstGeom prst="rect">
            <a:avLst/>
          </a:prstGeom>
        </p:spPr>
      </p:pic>
    </p:spTree>
    <p:extLst>
      <p:ext uri="{BB962C8B-B14F-4D97-AF65-F5344CB8AC3E}">
        <p14:creationId xmlns:p14="http://schemas.microsoft.com/office/powerpoint/2010/main" val="42776323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2AC2E5-C502-17CE-965B-F2953B63E506}"/>
              </a:ext>
            </a:extLst>
          </p:cNvPr>
          <p:cNvSpPr>
            <a:spLocks noGrp="1"/>
          </p:cNvSpPr>
          <p:nvPr>
            <p:ph type="ctrTitle"/>
          </p:nvPr>
        </p:nvSpPr>
        <p:spPr/>
        <p:txBody>
          <a:bodyPr/>
          <a:lstStyle/>
          <a:p>
            <a:r>
              <a:rPr kumimoji="0" lang="cs-CZ" sz="4000" b="1" i="0" u="none" strike="noStrike" kern="1200" cap="all" spc="0" normalizeH="0" baseline="0" noProof="0" dirty="0">
                <a:ln>
                  <a:noFill/>
                </a:ln>
                <a:solidFill>
                  <a:srgbClr val="002060"/>
                </a:solidFill>
                <a:effectLst/>
                <a:uLnTx/>
                <a:uFillTx/>
                <a:latin typeface="Calibri" panose="020F0502020204030204"/>
                <a:ea typeface="+mj-ea"/>
                <a:cs typeface="+mj-cs"/>
              </a:rPr>
              <a:t>SD 1 – </a:t>
            </a:r>
            <a:r>
              <a:rPr kumimoji="0" lang="cs-CZ" sz="4000" b="1" i="0" u="none" strike="noStrike" kern="1200" cap="none" spc="0" normalizeH="0" baseline="0" noProof="0" dirty="0">
                <a:ln>
                  <a:noFill/>
                </a:ln>
                <a:solidFill>
                  <a:srgbClr val="002060"/>
                </a:solidFill>
                <a:effectLst/>
                <a:uLnTx/>
                <a:uFillTx/>
                <a:latin typeface="Calibri" panose="020F0502020204030204"/>
                <a:ea typeface="+mj-ea"/>
                <a:cs typeface="+mj-cs"/>
              </a:rPr>
              <a:t>časté chyby v dokladování</a:t>
            </a:r>
            <a:endParaRPr lang="cs-CZ" b="1" dirty="0"/>
          </a:p>
        </p:txBody>
      </p:sp>
      <p:sp>
        <p:nvSpPr>
          <p:cNvPr id="3" name="Podnadpis 2">
            <a:extLst>
              <a:ext uri="{FF2B5EF4-FFF2-40B4-BE49-F238E27FC236}">
                <a16:creationId xmlns:a16="http://schemas.microsoft.com/office/drawing/2014/main" id="{D5B2F7EF-1826-C58B-CD79-F555FC010F70}"/>
              </a:ext>
            </a:extLst>
          </p:cNvPr>
          <p:cNvSpPr>
            <a:spLocks noGrp="1"/>
          </p:cNvSpPr>
          <p:nvPr>
            <p:ph type="subTitle" idx="1"/>
          </p:nvPr>
        </p:nvSpPr>
        <p:spPr/>
        <p:txBody>
          <a:bodyPr/>
          <a:lstStyle/>
          <a:p>
            <a:pPr marL="342900" indent="-342900" algn="just">
              <a:buFont typeface="Arial" panose="020B0604020202020204" pitchFamily="34" charset="0"/>
              <a:buChar char="•"/>
            </a:pPr>
            <a:r>
              <a:rPr lang="cs-CZ" sz="2400" dirty="0"/>
              <a:t>Správné vyplňování polí „celková částka uvedená na dokladu“ (vždy celá částka </a:t>
            </a:r>
            <a:br>
              <a:rPr lang="cs-CZ" sz="2400" dirty="0"/>
            </a:br>
            <a:r>
              <a:rPr lang="cs-CZ" sz="2400" dirty="0"/>
              <a:t>z faktury) vs. „vykázané výdaje“ (uvádí se nárokovaná z projektu)</a:t>
            </a:r>
          </a:p>
          <a:p>
            <a:pPr algn="just"/>
            <a:endParaRPr lang="cs-CZ" sz="2400" dirty="0"/>
          </a:p>
          <a:p>
            <a:pPr algn="just"/>
            <a:endParaRPr lang="cs-CZ" sz="2400" dirty="0"/>
          </a:p>
          <a:p>
            <a:pPr algn="just"/>
            <a:endParaRPr lang="cs-CZ" sz="2400" dirty="0"/>
          </a:p>
          <a:p>
            <a:pPr algn="just"/>
            <a:endParaRPr lang="cs-CZ" sz="2400" dirty="0"/>
          </a:p>
          <a:p>
            <a:pPr algn="just"/>
            <a:endParaRPr lang="cs-CZ" sz="2400" dirty="0"/>
          </a:p>
          <a:p>
            <a:pPr marL="342900" indent="-342900" algn="just">
              <a:buFont typeface="Arial" panose="020B0604020202020204" pitchFamily="34" charset="0"/>
              <a:buChar char="•"/>
            </a:pPr>
            <a:r>
              <a:rPr lang="cs-CZ" sz="2400" dirty="0"/>
              <a:t>U f</a:t>
            </a:r>
            <a:r>
              <a:rPr lang="cs-CZ" sz="2400" b="1" dirty="0"/>
              <a:t>aktury</a:t>
            </a:r>
            <a:r>
              <a:rPr lang="cs-CZ" sz="2400" dirty="0"/>
              <a:t>, která není nárokována v celé výši nejsou uvedeny </a:t>
            </a:r>
            <a:r>
              <a:rPr lang="cs-CZ" sz="2400" b="1" dirty="0"/>
              <a:t>konkrétní položky </a:t>
            </a:r>
            <a:br>
              <a:rPr lang="cs-CZ" sz="2400" b="1" dirty="0"/>
            </a:br>
            <a:r>
              <a:rPr lang="cs-CZ" sz="2400" b="1" dirty="0"/>
              <a:t>a částky,</a:t>
            </a:r>
            <a:r>
              <a:rPr lang="cs-CZ" sz="2400" dirty="0"/>
              <a:t> které jsou </a:t>
            </a:r>
            <a:r>
              <a:rPr lang="cs-CZ" sz="2400" b="1" dirty="0"/>
              <a:t>nárokovány z projektu</a:t>
            </a:r>
          </a:p>
          <a:p>
            <a:endParaRPr lang="cs-CZ" dirty="0"/>
          </a:p>
        </p:txBody>
      </p:sp>
      <p:pic>
        <p:nvPicPr>
          <p:cNvPr id="4" name="Obrázek 3" descr="Obsah obrázku text, software, Počítačová ikona, Webová stránka&#10;&#10;Popis byl vytvořen automaticky">
            <a:extLst>
              <a:ext uri="{FF2B5EF4-FFF2-40B4-BE49-F238E27FC236}">
                <a16:creationId xmlns:a16="http://schemas.microsoft.com/office/drawing/2014/main" id="{19EE3666-25BF-21DE-4C92-13F552F4D314}"/>
              </a:ext>
            </a:extLst>
          </p:cNvPr>
          <p:cNvPicPr>
            <a:picLocks noChangeAspect="1"/>
          </p:cNvPicPr>
          <p:nvPr/>
        </p:nvPicPr>
        <p:blipFill rotWithShape="1">
          <a:blip r:embed="rId2"/>
          <a:srcRect l="25899" t="15763" r="54009" b="67599"/>
          <a:stretch/>
        </p:blipFill>
        <p:spPr bwMode="auto">
          <a:xfrm>
            <a:off x="1212321" y="2353840"/>
            <a:ext cx="5868160" cy="182223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3">
            <p14:nvContentPartPr>
              <p14:cNvPr id="5" name="Rukopis 4">
                <a:extLst>
                  <a:ext uri="{FF2B5EF4-FFF2-40B4-BE49-F238E27FC236}">
                    <a16:creationId xmlns:a16="http://schemas.microsoft.com/office/drawing/2014/main" id="{0E1B4307-3899-7A46-C515-9C45EED87E81}"/>
                  </a:ext>
                </a:extLst>
              </p14:cNvPr>
              <p14:cNvContentPartPr/>
              <p14:nvPr/>
            </p14:nvContentPartPr>
            <p14:xfrm>
              <a:off x="3761384" y="3502755"/>
              <a:ext cx="391320" cy="23040"/>
            </p14:xfrm>
          </p:contentPart>
        </mc:Choice>
        <mc:Fallback xmlns="">
          <p:pic>
            <p:nvPicPr>
              <p:cNvPr id="5" name="Rukopis 4">
                <a:extLst>
                  <a:ext uri="{FF2B5EF4-FFF2-40B4-BE49-F238E27FC236}">
                    <a16:creationId xmlns:a16="http://schemas.microsoft.com/office/drawing/2014/main" id="{0E1B4307-3899-7A46-C515-9C45EED87E81}"/>
                  </a:ext>
                </a:extLst>
              </p:cNvPr>
              <p:cNvPicPr/>
              <p:nvPr/>
            </p:nvPicPr>
            <p:blipFill>
              <a:blip r:embed="rId4"/>
              <a:stretch>
                <a:fillRect/>
              </a:stretch>
            </p:blipFill>
            <p:spPr>
              <a:xfrm>
                <a:off x="3707384" y="3395115"/>
                <a:ext cx="49896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Rukopis 6">
                <a:extLst>
                  <a:ext uri="{FF2B5EF4-FFF2-40B4-BE49-F238E27FC236}">
                    <a16:creationId xmlns:a16="http://schemas.microsoft.com/office/drawing/2014/main" id="{607C5320-BA97-AB8F-4F90-4468A469C03E}"/>
                  </a:ext>
                </a:extLst>
              </p14:cNvPr>
              <p14:cNvContentPartPr/>
              <p14:nvPr/>
            </p14:nvContentPartPr>
            <p14:xfrm>
              <a:off x="6598544" y="3516075"/>
              <a:ext cx="452880" cy="19080"/>
            </p14:xfrm>
          </p:contentPart>
        </mc:Choice>
        <mc:Fallback xmlns="">
          <p:pic>
            <p:nvPicPr>
              <p:cNvPr id="7" name="Rukopis 6">
                <a:extLst>
                  <a:ext uri="{FF2B5EF4-FFF2-40B4-BE49-F238E27FC236}">
                    <a16:creationId xmlns:a16="http://schemas.microsoft.com/office/drawing/2014/main" id="{607C5320-BA97-AB8F-4F90-4468A469C03E}"/>
                  </a:ext>
                </a:extLst>
              </p:cNvPr>
              <p:cNvPicPr/>
              <p:nvPr/>
            </p:nvPicPr>
            <p:blipFill>
              <a:blip r:embed="rId6"/>
              <a:stretch>
                <a:fillRect/>
              </a:stretch>
            </p:blipFill>
            <p:spPr>
              <a:xfrm>
                <a:off x="6544544" y="3408075"/>
                <a:ext cx="560520" cy="234720"/>
              </a:xfrm>
              <a:prstGeom prst="rect">
                <a:avLst/>
              </a:prstGeom>
            </p:spPr>
          </p:pic>
        </mc:Fallback>
      </mc:AlternateContent>
    </p:spTree>
    <p:extLst>
      <p:ext uri="{BB962C8B-B14F-4D97-AF65-F5344CB8AC3E}">
        <p14:creationId xmlns:p14="http://schemas.microsoft.com/office/powerpoint/2010/main" val="16039889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232457"/>
            <a:ext cx="10564586" cy="918707"/>
          </a:xfrm>
        </p:spPr>
        <p:txBody>
          <a:bodyPr/>
          <a:lstStyle/>
          <a:p>
            <a:r>
              <a:rPr lang="cs-CZ" b="1" dirty="0"/>
              <a:t>Účetnictví, bankovní účet a archivace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813707" y="1151164"/>
            <a:ext cx="10564586" cy="4653643"/>
          </a:xfrm>
        </p:spPr>
        <p:txBody>
          <a:bodyPr/>
          <a:lstStyle/>
          <a:p>
            <a:pPr marL="342900" indent="-342900" algn="just">
              <a:buFont typeface="Arial" panose="020B0604020202020204" pitchFamily="34" charset="0"/>
              <a:buChar char="•"/>
            </a:pPr>
            <a:r>
              <a:rPr lang="cs-CZ" sz="2200" dirty="0"/>
              <a:t>Soulad s vnitrostátními právními předpisy a interními směrnicemi </a:t>
            </a:r>
          </a:p>
          <a:p>
            <a:pPr marL="342900" indent="-342900" algn="just">
              <a:buFont typeface="Arial" panose="020B0604020202020204" pitchFamily="34" charset="0"/>
              <a:buChar char="•"/>
            </a:pPr>
            <a:r>
              <a:rPr lang="cs-CZ" sz="2200" b="1" dirty="0"/>
              <a:t>Povinná oddělená </a:t>
            </a:r>
            <a:r>
              <a:rPr lang="cs-CZ" sz="2200" dirty="0"/>
              <a:t>evidence </a:t>
            </a:r>
            <a:r>
              <a:rPr lang="cs-CZ" sz="2200" b="1" dirty="0"/>
              <a:t>přímo vykazovaných výdajů projektu </a:t>
            </a:r>
            <a:r>
              <a:rPr lang="cs-CZ" sz="2200" dirty="0"/>
              <a:t>(např. formou samostatných účetních středisek/zakázek, analytických účtů atp.)</a:t>
            </a:r>
          </a:p>
          <a:p>
            <a:pPr marL="342900" indent="-342900" algn="just">
              <a:buFont typeface="Arial" panose="020B0604020202020204" pitchFamily="34" charset="0"/>
              <a:buChar char="•"/>
            </a:pPr>
            <a:r>
              <a:rPr lang="cs-CZ" sz="2200" dirty="0">
                <a:solidFill>
                  <a:srgbClr val="163271"/>
                </a:solidFill>
              </a:rPr>
              <a:t>Výdaje ZMV nemusí být účetně přiřazeny ke konkrétnímu projektu</a:t>
            </a:r>
          </a:p>
          <a:p>
            <a:pPr marL="342900" indent="-342900" algn="just">
              <a:buFont typeface="Arial" panose="020B0604020202020204" pitchFamily="34" charset="0"/>
              <a:buChar char="•"/>
            </a:pPr>
            <a:r>
              <a:rPr lang="cs-CZ" sz="2200" dirty="0"/>
              <a:t>Výstupní sestava UCE v každé ŽoP za dané monitorovací období – nutné vysvětlení příp. nesouladů </a:t>
            </a:r>
          </a:p>
          <a:p>
            <a:pPr marL="342900" indent="-342900" algn="just">
              <a:buFont typeface="Arial" panose="020B0604020202020204" pitchFamily="34" charset="0"/>
              <a:buChar char="•"/>
            </a:pPr>
            <a:r>
              <a:rPr lang="cs-CZ" sz="2200" dirty="0"/>
              <a:t>Nejčastějším pochybením je </a:t>
            </a:r>
            <a:r>
              <a:rPr lang="cs-CZ" sz="2200" b="1" dirty="0"/>
              <a:t>nezohlednění kurzových rozdílů* </a:t>
            </a:r>
            <a:r>
              <a:rPr lang="cs-CZ" sz="2200" dirty="0"/>
              <a:t>(dále např. nezohledněné haléřové zaokrouhlování faktur) </a:t>
            </a:r>
          </a:p>
          <a:p>
            <a:pPr marL="342900" indent="-342900" algn="just">
              <a:buFont typeface="Arial" panose="020B0604020202020204" pitchFamily="34" charset="0"/>
              <a:buChar char="•"/>
            </a:pPr>
            <a:r>
              <a:rPr lang="cs-CZ" sz="2200" b="1" dirty="0"/>
              <a:t>Libovolný bankovní účet subjektu </a:t>
            </a:r>
            <a:r>
              <a:rPr lang="cs-CZ" sz="2200" dirty="0"/>
              <a:t>– prokazatelnost při doložení VBÚ</a:t>
            </a:r>
          </a:p>
          <a:p>
            <a:pPr marL="342900" indent="-342900" algn="just">
              <a:buFont typeface="Arial" panose="020B0604020202020204" pitchFamily="34" charset="0"/>
              <a:buChar char="•"/>
            </a:pPr>
            <a:r>
              <a:rPr lang="cs-CZ" sz="2200" b="1" u="sng" dirty="0"/>
              <a:t>Refundace výdajů fin. GBER partnerů </a:t>
            </a:r>
            <a:r>
              <a:rPr lang="cs-CZ" sz="2200" dirty="0"/>
              <a:t>– pravidla a partnerská smlouva</a:t>
            </a:r>
          </a:p>
          <a:p>
            <a:pPr marL="342900" indent="-342900" algn="just">
              <a:buFont typeface="Arial" panose="020B0604020202020204" pitchFamily="34" charset="0"/>
              <a:buChar char="•"/>
            </a:pPr>
            <a:r>
              <a:rPr lang="cs-CZ" sz="2200" dirty="0">
                <a:solidFill>
                  <a:srgbClr val="163271"/>
                </a:solidFill>
              </a:rPr>
              <a:t>Povinnost uchovávat veškeré dokumenty související s realizací projektu v souladu </a:t>
            </a:r>
            <a:br>
              <a:rPr lang="cs-CZ" sz="2200" dirty="0">
                <a:solidFill>
                  <a:srgbClr val="163271"/>
                </a:solidFill>
              </a:rPr>
            </a:br>
            <a:r>
              <a:rPr lang="cs-CZ" sz="2200" dirty="0">
                <a:solidFill>
                  <a:srgbClr val="163271"/>
                </a:solidFill>
              </a:rPr>
              <a:t>s </a:t>
            </a:r>
            <a:r>
              <a:rPr lang="cs-CZ" sz="2200" b="1" dirty="0">
                <a:solidFill>
                  <a:srgbClr val="163271"/>
                </a:solidFill>
              </a:rPr>
              <a:t>platnými právními předpisy ČR a EU a v souladu s </a:t>
            </a:r>
            <a:r>
              <a:rPr lang="cs-CZ" sz="2200" b="1" dirty="0" err="1">
                <a:solidFill>
                  <a:srgbClr val="163271"/>
                </a:solidFill>
              </a:rPr>
              <a:t>PpŽP</a:t>
            </a:r>
            <a:endParaRPr lang="cs-CZ" sz="2200" b="1" dirty="0">
              <a:solidFill>
                <a:srgbClr val="163271"/>
              </a:solidFill>
            </a:endParaRPr>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37025386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32674E88-8AAA-7C51-8D62-9427D4A99359}"/>
              </a:ext>
            </a:extLst>
          </p:cNvPr>
          <p:cNvGraphicFramePr>
            <a:graphicFrameLocks noGrp="1"/>
          </p:cNvGraphicFramePr>
          <p:nvPr/>
        </p:nvGraphicFramePr>
        <p:xfrm>
          <a:off x="1500093" y="298615"/>
          <a:ext cx="9191813" cy="5286397"/>
        </p:xfrm>
        <a:graphic>
          <a:graphicData uri="http://schemas.openxmlformats.org/drawingml/2006/table">
            <a:tbl>
              <a:tblPr firstRow="1" bandRow="1">
                <a:tableStyleId>{5C22544A-7EE6-4342-B048-85BDC9FD1C3A}</a:tableStyleId>
              </a:tblPr>
              <a:tblGrid>
                <a:gridCol w="2297954">
                  <a:extLst>
                    <a:ext uri="{9D8B030D-6E8A-4147-A177-3AD203B41FA5}">
                      <a16:colId xmlns:a16="http://schemas.microsoft.com/office/drawing/2014/main" val="2132911783"/>
                    </a:ext>
                  </a:extLst>
                </a:gridCol>
                <a:gridCol w="2297954">
                  <a:extLst>
                    <a:ext uri="{9D8B030D-6E8A-4147-A177-3AD203B41FA5}">
                      <a16:colId xmlns:a16="http://schemas.microsoft.com/office/drawing/2014/main" val="3973409413"/>
                    </a:ext>
                  </a:extLst>
                </a:gridCol>
                <a:gridCol w="4595905">
                  <a:extLst>
                    <a:ext uri="{9D8B030D-6E8A-4147-A177-3AD203B41FA5}">
                      <a16:colId xmlns:a16="http://schemas.microsoft.com/office/drawing/2014/main" val="1050056816"/>
                    </a:ext>
                  </a:extLst>
                </a:gridCol>
              </a:tblGrid>
              <a:tr h="433454">
                <a:tc>
                  <a:txBody>
                    <a:bodyPr/>
                    <a:lstStyle/>
                    <a:p>
                      <a:pPr algn="ctr"/>
                      <a:r>
                        <a:rPr lang="cs-CZ" dirty="0"/>
                        <a:t>Doklad – měna </a:t>
                      </a:r>
                    </a:p>
                  </a:txBody>
                  <a:tcPr/>
                </a:tc>
                <a:tc>
                  <a:txBody>
                    <a:bodyPr/>
                    <a:lstStyle/>
                    <a:p>
                      <a:pPr algn="ctr"/>
                      <a:r>
                        <a:rPr lang="cs-CZ" dirty="0"/>
                        <a:t>Úhrada – měna</a:t>
                      </a:r>
                    </a:p>
                  </a:txBody>
                  <a:tcPr/>
                </a:tc>
                <a:tc>
                  <a:txBody>
                    <a:bodyPr/>
                    <a:lstStyle/>
                    <a:p>
                      <a:pPr algn="ctr"/>
                      <a:r>
                        <a:rPr lang="cs-CZ" dirty="0"/>
                        <a:t>Způsobilý výdaj </a:t>
                      </a:r>
                    </a:p>
                  </a:txBody>
                  <a:tcPr/>
                </a:tc>
                <a:extLst>
                  <a:ext uri="{0D108BD9-81ED-4DB2-BD59-A6C34878D82A}">
                    <a16:rowId xmlns:a16="http://schemas.microsoft.com/office/drawing/2014/main" val="1575310388"/>
                  </a:ext>
                </a:extLst>
              </a:tr>
              <a:tr h="748153">
                <a:tc>
                  <a:txBody>
                    <a:bodyPr/>
                    <a:lstStyle/>
                    <a:p>
                      <a:pPr algn="ctr"/>
                      <a:r>
                        <a:rPr lang="cs-CZ" b="1" dirty="0"/>
                        <a:t>Kč </a:t>
                      </a:r>
                    </a:p>
                  </a:txBody>
                  <a:tcPr anchor="ctr"/>
                </a:tc>
                <a:tc>
                  <a:txBody>
                    <a:bodyPr/>
                    <a:lstStyle/>
                    <a:p>
                      <a:pPr algn="ctr"/>
                      <a:r>
                        <a:rPr lang="cs-CZ" b="1" dirty="0"/>
                        <a:t>Kč </a:t>
                      </a:r>
                    </a:p>
                  </a:txBody>
                  <a:tcPr anchor="ctr"/>
                </a:tc>
                <a:tc>
                  <a:txBody>
                    <a:bodyPr/>
                    <a:lstStyle/>
                    <a:p>
                      <a:pPr algn="ctr"/>
                      <a:r>
                        <a:rPr lang="cs-CZ" b="1" dirty="0"/>
                        <a:t>Zaplacená částka v Kč </a:t>
                      </a:r>
                      <a:br>
                        <a:rPr lang="cs-CZ" b="1" dirty="0"/>
                      </a:br>
                      <a:r>
                        <a:rPr lang="cs-CZ" b="1" dirty="0"/>
                        <a:t>vč. způsobilé výše DPH</a:t>
                      </a:r>
                    </a:p>
                  </a:txBody>
                  <a:tcPr anchor="ctr"/>
                </a:tc>
                <a:extLst>
                  <a:ext uri="{0D108BD9-81ED-4DB2-BD59-A6C34878D82A}">
                    <a16:rowId xmlns:a16="http://schemas.microsoft.com/office/drawing/2014/main" val="1309629515"/>
                  </a:ext>
                </a:extLst>
              </a:tr>
              <a:tr h="1190704">
                <a:tc>
                  <a:txBody>
                    <a:bodyPr/>
                    <a:lstStyle/>
                    <a:p>
                      <a:pPr algn="ctr"/>
                      <a:r>
                        <a:rPr lang="cs-CZ" dirty="0"/>
                        <a:t>Kč</a:t>
                      </a:r>
                    </a:p>
                  </a:txBody>
                  <a:tcPr anchor="ctr"/>
                </a:tc>
                <a:tc>
                  <a:txBody>
                    <a:bodyPr/>
                    <a:lstStyle/>
                    <a:p>
                      <a:pPr algn="ctr"/>
                      <a:r>
                        <a:rPr lang="cs-CZ" dirty="0"/>
                        <a:t>Cizí</a:t>
                      </a:r>
                    </a:p>
                  </a:txBody>
                  <a:tcPr anchor="ctr"/>
                </a:tc>
                <a:tc>
                  <a:txBody>
                    <a:bodyPr/>
                    <a:lstStyle/>
                    <a:p>
                      <a:pPr algn="ctr"/>
                      <a:r>
                        <a:rPr lang="cs-CZ" dirty="0"/>
                        <a:t>Částka v Kč vypočtená jako součin částky v cizí měně užité k platbě a kurzu ČNB </a:t>
                      </a:r>
                      <a:br>
                        <a:rPr lang="cs-CZ" dirty="0"/>
                      </a:br>
                      <a:r>
                        <a:rPr lang="cs-CZ" dirty="0"/>
                        <a:t>ke dni úhrady </a:t>
                      </a:r>
                      <a:r>
                        <a:rPr lang="cs-CZ" sz="1200" dirty="0"/>
                        <a:t>(Výsledná částka se pak zpravidla liší od fakturované)</a:t>
                      </a:r>
                    </a:p>
                  </a:txBody>
                  <a:tcPr anchor="ctr"/>
                </a:tc>
                <a:extLst>
                  <a:ext uri="{0D108BD9-81ED-4DB2-BD59-A6C34878D82A}">
                    <a16:rowId xmlns:a16="http://schemas.microsoft.com/office/drawing/2014/main" val="524651738"/>
                  </a:ext>
                </a:extLst>
              </a:tr>
              <a:tr h="992253">
                <a:tc>
                  <a:txBody>
                    <a:bodyPr/>
                    <a:lstStyle/>
                    <a:p>
                      <a:pPr algn="ctr"/>
                      <a:r>
                        <a:rPr lang="cs-CZ" b="1" dirty="0"/>
                        <a:t>Cizí </a:t>
                      </a:r>
                    </a:p>
                  </a:txBody>
                  <a:tcPr anchor="ctr"/>
                </a:tc>
                <a:tc>
                  <a:txBody>
                    <a:bodyPr/>
                    <a:lstStyle/>
                    <a:p>
                      <a:pPr algn="ctr"/>
                      <a:r>
                        <a:rPr lang="cs-CZ" b="1" dirty="0"/>
                        <a:t>Cizí </a:t>
                      </a:r>
                    </a:p>
                  </a:txBody>
                  <a:tcPr anchor="ctr"/>
                </a:tc>
                <a:tc>
                  <a:txBody>
                    <a:bodyPr/>
                    <a:lstStyle/>
                    <a:p>
                      <a:pPr algn="ctr"/>
                      <a:r>
                        <a:rPr lang="cs-CZ" b="1" dirty="0"/>
                        <a:t>Částka v Kč vypočtená </a:t>
                      </a:r>
                      <a:r>
                        <a:rPr lang="cs-CZ" b="1" u="sng" dirty="0"/>
                        <a:t>jako součin částky v cizí měně užité</a:t>
                      </a:r>
                      <a:r>
                        <a:rPr lang="cs-CZ" b="1" dirty="0"/>
                        <a:t> k platbě a </a:t>
                      </a:r>
                      <a:r>
                        <a:rPr lang="cs-CZ" b="1" u="sng" dirty="0"/>
                        <a:t>kurzu ČNB </a:t>
                      </a:r>
                      <a:br>
                        <a:rPr lang="cs-CZ" b="1" u="sng" dirty="0"/>
                      </a:br>
                      <a:r>
                        <a:rPr lang="cs-CZ" b="1" u="sng" dirty="0"/>
                        <a:t>ke dni úhrady</a:t>
                      </a:r>
                    </a:p>
                  </a:txBody>
                  <a:tcPr anchor="ctr"/>
                </a:tc>
                <a:extLst>
                  <a:ext uri="{0D108BD9-81ED-4DB2-BD59-A6C34878D82A}">
                    <a16:rowId xmlns:a16="http://schemas.microsoft.com/office/drawing/2014/main" val="3419724608"/>
                  </a:ext>
                </a:extLst>
              </a:tr>
              <a:tr h="1488379">
                <a:tc>
                  <a:txBody>
                    <a:bodyPr/>
                    <a:lstStyle/>
                    <a:p>
                      <a:pPr algn="ctr"/>
                      <a:r>
                        <a:rPr lang="cs-CZ" b="1" dirty="0"/>
                        <a:t>Cizí </a:t>
                      </a:r>
                    </a:p>
                  </a:txBody>
                  <a:tcPr anchor="ctr"/>
                </a:tc>
                <a:tc>
                  <a:txBody>
                    <a:bodyPr/>
                    <a:lstStyle/>
                    <a:p>
                      <a:pPr algn="ctr"/>
                      <a:r>
                        <a:rPr lang="cs-CZ" b="1" dirty="0"/>
                        <a:t>Kč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Celá </a:t>
                      </a:r>
                      <a:r>
                        <a:rPr lang="cs-CZ" b="1" dirty="0"/>
                        <a:t>zaplacená částka v Kč </a:t>
                      </a:r>
                      <a:r>
                        <a:rPr lang="cs-CZ" sz="1200" dirty="0"/>
                        <a:t>(</a:t>
                      </a:r>
                      <a:r>
                        <a:rPr lang="cs-CZ" sz="1200" b="0" i="0" u="none" strike="noStrike" kern="1200" baseline="0" dirty="0">
                          <a:solidFill>
                            <a:schemeClr val="dk1"/>
                          </a:solidFill>
                          <a:latin typeface="+mn-lt"/>
                          <a:ea typeface="+mn-ea"/>
                          <a:cs typeface="+mn-cs"/>
                        </a:rPr>
                        <a:t>V případě, že faktura obsahuje další/nezpůsobilé výdaje, vypočítávají se způsobilé výdaje jako součin způsobilé částky v zahraniční měně a kurzu úhrady dle výpisu z bankovního účtu. Je nutné jasně identifikovat, kolik zahraniční měny bylo placeno.) </a:t>
                      </a:r>
                    </a:p>
                    <a:p>
                      <a:pPr algn="ctr"/>
                      <a:endParaRPr lang="cs-CZ" dirty="0"/>
                    </a:p>
                  </a:txBody>
                  <a:tcPr anchor="ctr"/>
                </a:tc>
                <a:extLst>
                  <a:ext uri="{0D108BD9-81ED-4DB2-BD59-A6C34878D82A}">
                    <a16:rowId xmlns:a16="http://schemas.microsoft.com/office/drawing/2014/main" val="1587685061"/>
                  </a:ext>
                </a:extLst>
              </a:tr>
              <a:tr h="433454">
                <a:tc>
                  <a:txBody>
                    <a:bodyPr/>
                    <a:lstStyle/>
                    <a:p>
                      <a:pPr algn="ctr"/>
                      <a:r>
                        <a:rPr lang="cs-CZ" dirty="0"/>
                        <a:t>Cizí</a:t>
                      </a:r>
                    </a:p>
                  </a:txBody>
                  <a:tcPr anchor="ctr"/>
                </a:tc>
                <a:tc>
                  <a:txBody>
                    <a:bodyPr/>
                    <a:lstStyle/>
                    <a:p>
                      <a:pPr algn="ctr"/>
                      <a:r>
                        <a:rPr lang="cs-CZ" dirty="0"/>
                        <a:t>Část Cizí a Část Kč</a:t>
                      </a:r>
                    </a:p>
                  </a:txBody>
                  <a:tcPr anchor="ctr"/>
                </a:tc>
                <a:tc>
                  <a:txBody>
                    <a:bodyPr/>
                    <a:lstStyle/>
                    <a:p>
                      <a:pPr algn="ctr"/>
                      <a:r>
                        <a:rPr lang="cs-CZ" dirty="0"/>
                        <a:t>Kombinace dvou výše uváděných bodů</a:t>
                      </a:r>
                    </a:p>
                  </a:txBody>
                  <a:tcPr anchor="ctr"/>
                </a:tc>
                <a:extLst>
                  <a:ext uri="{0D108BD9-81ED-4DB2-BD59-A6C34878D82A}">
                    <a16:rowId xmlns:a16="http://schemas.microsoft.com/office/drawing/2014/main" val="2682670612"/>
                  </a:ext>
                </a:extLst>
              </a:tr>
            </a:tbl>
          </a:graphicData>
        </a:graphic>
      </p:graphicFrame>
    </p:spTree>
    <p:extLst>
      <p:ext uri="{BB962C8B-B14F-4D97-AF65-F5344CB8AC3E}">
        <p14:creationId xmlns:p14="http://schemas.microsoft.com/office/powerpoint/2010/main" val="39596613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D0FE-5CC8-B25A-6B22-4FE19927F3F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B0EC9D4-1DE4-6EDF-B312-F7A14D447EE4}"/>
              </a:ext>
            </a:extLst>
          </p:cNvPr>
          <p:cNvSpPr>
            <a:spLocks noGrp="1"/>
          </p:cNvSpPr>
          <p:nvPr>
            <p:ph type="ctrTitle"/>
          </p:nvPr>
        </p:nvSpPr>
        <p:spPr>
          <a:xfrm>
            <a:off x="1099885" y="2172800"/>
            <a:ext cx="7756072" cy="1420585"/>
          </a:xfrm>
        </p:spPr>
        <p:txBody>
          <a:bodyPr/>
          <a:lstStyle/>
          <a:p>
            <a:r>
              <a:rPr lang="cs-CZ" dirty="0"/>
              <a:t>Sd-2 a sd-3</a:t>
            </a:r>
          </a:p>
        </p:txBody>
      </p:sp>
    </p:spTree>
    <p:extLst>
      <p:ext uri="{BB962C8B-B14F-4D97-AF65-F5344CB8AC3E}">
        <p14:creationId xmlns:p14="http://schemas.microsoft.com/office/powerpoint/2010/main" val="141274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F6B15-5D0C-494D-7044-3E1AF98BFF21}"/>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9D1F517-4075-82A4-28D1-69C3850494B2}"/>
              </a:ext>
            </a:extLst>
          </p:cNvPr>
          <p:cNvSpPr>
            <a:spLocks noGrp="1"/>
          </p:cNvSpPr>
          <p:nvPr>
            <p:ph type="ctrTitle"/>
          </p:nvPr>
        </p:nvSpPr>
        <p:spPr/>
        <p:txBody>
          <a:bodyPr/>
          <a:lstStyle/>
          <a:p>
            <a:r>
              <a:rPr lang="cs-CZ" b="1" dirty="0"/>
              <a:t>Osobní výdaje za projektový tým</a:t>
            </a:r>
          </a:p>
        </p:txBody>
      </p:sp>
      <p:sp>
        <p:nvSpPr>
          <p:cNvPr id="5" name="Podnadpis 4">
            <a:extLst>
              <a:ext uri="{FF2B5EF4-FFF2-40B4-BE49-F238E27FC236}">
                <a16:creationId xmlns:a16="http://schemas.microsoft.com/office/drawing/2014/main" id="{2E500FE1-6F64-BD08-07C2-BD54CC49881A}"/>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1800" b="1" kern="100" dirty="0">
                <a:latin typeface="Aptos" panose="020B0004020202020204" pitchFamily="34" charset="0"/>
                <a:ea typeface="Aptos" panose="020B0004020202020204" pitchFamily="34" charset="0"/>
                <a:cs typeface="Times New Roman" panose="02020603050405020304" pitchFamily="18" charset="0"/>
              </a:rPr>
              <a:t>SD-2 Lidské zdroje </a:t>
            </a:r>
            <a:r>
              <a:rPr lang="cs-CZ" sz="1800" kern="100" dirty="0">
                <a:latin typeface="Aptos" panose="020B0004020202020204" pitchFamily="34" charset="0"/>
                <a:ea typeface="Aptos" panose="020B0004020202020204" pitchFamily="34" charset="0"/>
                <a:cs typeface="Times New Roman" panose="02020603050405020304" pitchFamily="18" charset="0"/>
              </a:rPr>
              <a:t>– přímé v</a:t>
            </a:r>
            <a:r>
              <a:rPr lang="cs-CZ" sz="1800" dirty="0">
                <a:latin typeface="Aptos" panose="020B0004020202020204" pitchFamily="34" charset="0"/>
              </a:rPr>
              <a:t>ýdaje za členy </a:t>
            </a:r>
            <a:r>
              <a:rPr lang="cs-CZ" sz="1800" b="1" dirty="0">
                <a:latin typeface="Aptos" panose="020B0004020202020204" pitchFamily="34" charset="0"/>
              </a:rPr>
              <a:t>odborného týmu</a:t>
            </a:r>
            <a:r>
              <a:rPr lang="cs-CZ" sz="1800" dirty="0">
                <a:latin typeface="Aptos" panose="020B0004020202020204" pitchFamily="34" charset="0"/>
              </a:rPr>
              <a:t> z kapitoly rozpočtu </a:t>
            </a:r>
            <a:r>
              <a:rPr lang="cs-CZ" sz="1800" b="1" i="1" dirty="0">
                <a:latin typeface="Aptos" panose="020B0004020202020204" pitchFamily="34" charset="0"/>
              </a:rPr>
              <a:t>1.1.1.1 Přímé výdaje</a:t>
            </a:r>
            <a:r>
              <a:rPr lang="cs-CZ" sz="1800" dirty="0">
                <a:latin typeface="Aptos" panose="020B0004020202020204" pitchFamily="34" charset="0"/>
              </a:rPr>
              <a:t>. </a:t>
            </a:r>
            <a:r>
              <a:rPr lang="cs-CZ" sz="1800" kern="100" dirty="0">
                <a:latin typeface="Aptos" panose="020B0004020202020204" pitchFamily="34" charset="0"/>
                <a:cs typeface="Times New Roman" panose="02020603050405020304" pitchFamily="18" charset="0"/>
              </a:rPr>
              <a:t>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oupiska se vyplňuje jednotlivě za každého pracovníka. </a:t>
            </a:r>
            <a:r>
              <a:rPr lang="cs-CZ" sz="1800" b="1" kern="100" dirty="0">
                <a:effectLst/>
                <a:latin typeface="Aptos" panose="020B0004020202020204" pitchFamily="34" charset="0"/>
                <a:ea typeface="Aptos" panose="020B0004020202020204" pitchFamily="34" charset="0"/>
                <a:cs typeface="Times New Roman" panose="02020603050405020304" pitchFamily="18" charset="0"/>
              </a:rPr>
              <a:t>Výdaje a jejich úhrada se dokládají.</a:t>
            </a:r>
          </a:p>
          <a:p>
            <a:pPr marL="342900" indent="-342900" algn="just">
              <a:lnSpc>
                <a:spcPct val="100000"/>
              </a:lnSpc>
              <a:spcAft>
                <a:spcPts val="1000"/>
              </a:spcAft>
              <a:buFont typeface="Courier New" panose="02070309020205020404" pitchFamily="49" charset="0"/>
              <a:buChar char="o"/>
            </a:pPr>
            <a:r>
              <a:rPr lang="cs-CZ" sz="1800" b="1" kern="100" dirty="0">
                <a:latin typeface="Aptos" panose="020B0004020202020204" pitchFamily="34" charset="0"/>
                <a:cs typeface="Times New Roman" panose="02020603050405020304" pitchFamily="18" charset="0"/>
              </a:rPr>
              <a:t>Soupiska Jednorázové částky</a:t>
            </a:r>
            <a:r>
              <a:rPr lang="cs-CZ" sz="1800" kern="100" dirty="0">
                <a:latin typeface="Aptos" panose="020B0004020202020204" pitchFamily="34" charset="0"/>
                <a:cs typeface="Times New Roman" panose="02020603050405020304" pitchFamily="18" charset="0"/>
              </a:rPr>
              <a:t> – úhrada osobních nákladů členů administrativního týmu v kategorii výdajů </a:t>
            </a:r>
            <a:r>
              <a:rPr lang="cs-CZ" sz="1800" b="1" i="1" kern="100" dirty="0">
                <a:latin typeface="Aptos" panose="020B0004020202020204" pitchFamily="34" charset="0"/>
                <a:cs typeface="Times New Roman" panose="02020603050405020304" pitchFamily="18" charset="0"/>
              </a:rPr>
              <a:t>1.1.1.2</a:t>
            </a:r>
            <a:r>
              <a:rPr lang="cs-CZ" sz="1800" kern="100" dirty="0">
                <a:latin typeface="Aptos" panose="020B0004020202020204" pitchFamily="34" charset="0"/>
                <a:cs typeface="Times New Roman" panose="02020603050405020304" pitchFamily="18" charset="0"/>
              </a:rPr>
              <a:t>. Vyplňuje se souhrnně za všechny pracovníky, jednotlivě za subjekty. </a:t>
            </a:r>
            <a:r>
              <a:rPr lang="cs-CZ" sz="1800" b="1" kern="100" dirty="0">
                <a:latin typeface="Aptos" panose="020B0004020202020204" pitchFamily="34" charset="0"/>
                <a:cs typeface="Times New Roman" panose="02020603050405020304" pitchFamily="18" charset="0"/>
              </a:rPr>
              <a:t>Výdaje a jejich úhrada se nedokládají.</a:t>
            </a:r>
          </a:p>
          <a:p>
            <a:pPr marL="342900" indent="-342900" algn="just">
              <a:lnSpc>
                <a:spcPct val="100000"/>
              </a:lnSpc>
              <a:spcAft>
                <a:spcPts val="1000"/>
              </a:spcAft>
              <a:buFont typeface="Courier New" panose="02070309020205020404" pitchFamily="49" charset="0"/>
              <a:buChar char="o"/>
            </a:pPr>
            <a:r>
              <a:rPr lang="cs-CZ" sz="1800" b="1" kern="100" dirty="0">
                <a:latin typeface="Aptos" panose="020B0004020202020204" pitchFamily="34" charset="0"/>
                <a:cs typeface="Times New Roman" panose="02020603050405020304" pitchFamily="18" charset="0"/>
              </a:rPr>
              <a:t>Soupiska Jednotkové náklady</a:t>
            </a:r>
            <a:r>
              <a:rPr lang="cs-CZ" sz="1800" kern="100" dirty="0">
                <a:latin typeface="Aptos" panose="020B0004020202020204" pitchFamily="34" charset="0"/>
                <a:cs typeface="Times New Roman" panose="02020603050405020304" pitchFamily="18" charset="0"/>
              </a:rPr>
              <a:t> – úhrada osobních nákladů členů odborného týmu v kategorii výdajů </a:t>
            </a:r>
            <a:r>
              <a:rPr lang="cs-CZ" sz="1800" b="1" i="1" kern="100" dirty="0">
                <a:latin typeface="Aptos" panose="020B0004020202020204" pitchFamily="34" charset="0"/>
                <a:cs typeface="Times New Roman" panose="02020603050405020304" pitchFamily="18" charset="0"/>
              </a:rPr>
              <a:t>1.1.1.3 </a:t>
            </a:r>
            <a:r>
              <a:rPr lang="cs-CZ" sz="1800" kern="100" dirty="0">
                <a:latin typeface="Aptos" panose="020B0004020202020204" pitchFamily="34" charset="0"/>
                <a:cs typeface="Times New Roman" panose="02020603050405020304" pitchFamily="18" charset="0"/>
              </a:rPr>
              <a:t>(pouze PS nebo DPČ). Vyplňuje se jednotlivě za jednotkový náklad, souhrnně za celé sledované období (případně rozdělené na subjekty). </a:t>
            </a:r>
            <a:r>
              <a:rPr lang="cs-CZ" sz="1800" b="1" kern="100" dirty="0">
                <a:latin typeface="Aptos" panose="020B0004020202020204" pitchFamily="34" charset="0"/>
                <a:cs typeface="Times New Roman" panose="02020603050405020304" pitchFamily="18" charset="0"/>
              </a:rPr>
              <a:t>Výdaje se dokládají částečně, úhrada se nedokládá.</a:t>
            </a:r>
            <a:endParaRPr lang="cs-CZ" sz="1800" kern="100" dirty="0">
              <a:latin typeface="Aptos" panose="020B0004020202020204" pitchFamily="34" charset="0"/>
              <a:cs typeface="Times New Roman" panose="02020603050405020304" pitchFamily="18" charset="0"/>
            </a:endParaRPr>
          </a:p>
          <a:p>
            <a:pPr marL="342900" indent="-342900" algn="just">
              <a:lnSpc>
                <a:spcPct val="100000"/>
              </a:lnSpc>
              <a:spcAft>
                <a:spcPts val="1000"/>
              </a:spcAft>
              <a:buFont typeface="Courier New" panose="02070309020205020404" pitchFamily="49" charset="0"/>
              <a:buChar char="o"/>
            </a:pPr>
            <a:r>
              <a:rPr lang="cs-CZ" sz="1800" b="1" kern="100" dirty="0">
                <a:latin typeface="Aptos" panose="020B0004020202020204" pitchFamily="34" charset="0"/>
                <a:cs typeface="Times New Roman" panose="02020603050405020304" pitchFamily="18" charset="0"/>
              </a:rPr>
              <a:t>Paušální náklady</a:t>
            </a:r>
            <a:r>
              <a:rPr lang="cs-CZ" sz="1800" kern="100" dirty="0">
                <a:latin typeface="Aptos" panose="020B0004020202020204" pitchFamily="34" charset="0"/>
                <a:cs typeface="Times New Roman" panose="02020603050405020304" pitchFamily="18" charset="0"/>
              </a:rPr>
              <a:t> – </a:t>
            </a:r>
            <a:r>
              <a:rPr lang="cs-CZ" sz="1800" kern="100" dirty="0">
                <a:solidFill>
                  <a:srgbClr val="173070"/>
                </a:solidFill>
                <a:latin typeface="Aptos" panose="020B0004020202020204" pitchFamily="34" charset="0"/>
                <a:cs typeface="Times New Roman" panose="02020603050405020304" pitchFamily="18" charset="0"/>
              </a:rPr>
              <a:t>o</a:t>
            </a:r>
            <a:r>
              <a:rPr lang="cs-CZ" sz="1800" dirty="0">
                <a:solidFill>
                  <a:srgbClr val="173070"/>
                </a:solidFill>
                <a:effectLst/>
                <a:latin typeface="Aptos" panose="020B0004020202020204" pitchFamily="34" charset="0"/>
                <a:ea typeface="Aptos" panose="020B0004020202020204" pitchFamily="34" charset="0"/>
              </a:rPr>
              <a:t>sobní náklady </a:t>
            </a:r>
            <a:r>
              <a:rPr lang="cs-CZ" sz="1800" b="1" dirty="0">
                <a:solidFill>
                  <a:srgbClr val="173070"/>
                </a:solidFill>
                <a:effectLst/>
                <a:latin typeface="Aptos" panose="020B0004020202020204" pitchFamily="34" charset="0"/>
                <a:ea typeface="Aptos" panose="020B0004020202020204" pitchFamily="34" charset="0"/>
              </a:rPr>
              <a:t>podpůrného projektového týmu</a:t>
            </a:r>
            <a:r>
              <a:rPr lang="cs-CZ" sz="1800" dirty="0">
                <a:solidFill>
                  <a:srgbClr val="173070"/>
                </a:solidFill>
                <a:effectLst/>
                <a:latin typeface="Aptos" panose="020B0004020202020204" pitchFamily="34" charset="0"/>
                <a:ea typeface="Aptos" panose="020B0004020202020204" pitchFamily="34" charset="0"/>
              </a:rPr>
              <a:t> (účetnictví, personalistika, úklid, ostraha, údržba majetku apod.) + </a:t>
            </a:r>
            <a:r>
              <a:rPr lang="cs-CZ" sz="1800" dirty="0">
                <a:solidFill>
                  <a:srgbClr val="173070"/>
                </a:solidFill>
                <a:latin typeface="Aptos" panose="020B0004020202020204" pitchFamily="34" charset="0"/>
                <a:ea typeface="Aptos" panose="020B0004020202020204" pitchFamily="34" charset="0"/>
              </a:rPr>
              <a:t>p</a:t>
            </a:r>
            <a:r>
              <a:rPr lang="cs-CZ" sz="1800" dirty="0">
                <a:solidFill>
                  <a:srgbClr val="173070"/>
                </a:solidFill>
                <a:effectLst/>
                <a:latin typeface="Aptos" panose="020B0004020202020204" pitchFamily="34" charset="0"/>
                <a:ea typeface="Aptos" panose="020B0004020202020204" pitchFamily="34" charset="0"/>
              </a:rPr>
              <a:t>říspěvky zaměstnavatele na stravenky/</a:t>
            </a:r>
            <a:r>
              <a:rPr lang="cs-CZ" sz="1800" dirty="0" err="1">
                <a:solidFill>
                  <a:srgbClr val="173070"/>
                </a:solidFill>
                <a:effectLst/>
                <a:latin typeface="Aptos" panose="020B0004020202020204" pitchFamily="34" charset="0"/>
                <a:ea typeface="Aptos" panose="020B0004020202020204" pitchFamily="34" charset="0"/>
              </a:rPr>
              <a:t>stravenkový</a:t>
            </a:r>
            <a:r>
              <a:rPr lang="cs-CZ" sz="1800" dirty="0">
                <a:solidFill>
                  <a:srgbClr val="173070"/>
                </a:solidFill>
                <a:effectLst/>
                <a:latin typeface="Aptos" panose="020B0004020202020204" pitchFamily="34" charset="0"/>
                <a:ea typeface="Aptos" panose="020B0004020202020204" pitchFamily="34" charset="0"/>
              </a:rPr>
              <a:t> paušál pro členy celého projektového týmu. </a:t>
            </a:r>
            <a:r>
              <a:rPr lang="cs-CZ" sz="1800" b="1" dirty="0">
                <a:solidFill>
                  <a:srgbClr val="173070"/>
                </a:solidFill>
                <a:effectLst/>
                <a:latin typeface="Aptos" panose="020B0004020202020204" pitchFamily="34" charset="0"/>
                <a:ea typeface="Aptos" panose="020B0004020202020204" pitchFamily="34" charset="0"/>
              </a:rPr>
              <a:t>Výdaje a jejich úhrada se nedokládají.</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2150668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32EA-E84C-CDAC-02E1-0DBFF4C4BB4D}"/>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3755FA8F-67C9-3D14-A053-299E6066B9A7}"/>
              </a:ext>
            </a:extLst>
          </p:cNvPr>
          <p:cNvSpPr>
            <a:spLocks noGrp="1"/>
          </p:cNvSpPr>
          <p:nvPr>
            <p:ph type="ctrTitle"/>
          </p:nvPr>
        </p:nvSpPr>
        <p:spPr/>
        <p:txBody>
          <a:bodyPr/>
          <a:lstStyle/>
          <a:p>
            <a:r>
              <a:rPr lang="cs-CZ" b="1" dirty="0"/>
              <a:t>Sd-2 Způsobilé přímé výdaje</a:t>
            </a:r>
          </a:p>
        </p:txBody>
      </p:sp>
      <p:sp>
        <p:nvSpPr>
          <p:cNvPr id="5" name="Podnadpis 4">
            <a:extLst>
              <a:ext uri="{FF2B5EF4-FFF2-40B4-BE49-F238E27FC236}">
                <a16:creationId xmlns:a16="http://schemas.microsoft.com/office/drawing/2014/main" id="{071A52A5-CF1A-10C5-3AB3-7A4489BE6AFB}"/>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dirty="0"/>
              <a:t>Způsobilým výdajem se rozumí výdaje na členy odborného týmu projektu, pro něž jsou výdaje vykazovány přímo (osobní výdaje z kapitoly rozpočtu </a:t>
            </a:r>
            <a:r>
              <a:rPr lang="cs-CZ" sz="2000" i="1" dirty="0"/>
              <a:t>1.1.1.1 Přímé výdaje</a:t>
            </a:r>
            <a:r>
              <a:rPr lang="cs-CZ" sz="2000" dirty="0"/>
              <a:t>).</a:t>
            </a:r>
          </a:p>
          <a:p>
            <a:pPr marL="342900" indent="-342900" algn="just">
              <a:lnSpc>
                <a:spcPct val="100000"/>
              </a:lnSpc>
              <a:spcAft>
                <a:spcPts val="1000"/>
              </a:spcAft>
              <a:buFont typeface="Courier New" panose="02070309020205020404" pitchFamily="49" charset="0"/>
              <a:buChar char="o"/>
            </a:pPr>
            <a:r>
              <a:rPr lang="cs-CZ" sz="2000" dirty="0"/>
              <a:t>Mezi způsobilé výdaje projektu lze zahrnout pouze osobní výdaje za činnosti přímo související </a:t>
            </a:r>
            <a:br>
              <a:rPr lang="cs-CZ" sz="2000" dirty="0"/>
            </a:br>
            <a:r>
              <a:rPr lang="cs-CZ" sz="2000" dirty="0"/>
              <a:t>s projektem.</a:t>
            </a:r>
          </a:p>
          <a:p>
            <a:pPr marL="342900" indent="-342900" algn="just">
              <a:lnSpc>
                <a:spcPct val="100000"/>
              </a:lnSpc>
              <a:spcAft>
                <a:spcPts val="1000"/>
              </a:spcAft>
              <a:buFont typeface="Courier New" panose="02070309020205020404" pitchFamily="49" charset="0"/>
              <a:buChar char="o"/>
            </a:pPr>
            <a:r>
              <a:rPr lang="cs-CZ" sz="2000" dirty="0"/>
              <a:t>Výdaje zahrnují:</a:t>
            </a:r>
          </a:p>
          <a:p>
            <a:pPr marL="342900" indent="-342900" algn="just">
              <a:buClr>
                <a:srgbClr val="00B050"/>
              </a:buClr>
              <a:buFont typeface="Wingdings" panose="05000000000000000000" pitchFamily="2" charset="2"/>
              <a:buChar char="ü"/>
            </a:pPr>
            <a:r>
              <a:rPr lang="cs-CZ" sz="2000" dirty="0"/>
              <a:t>hrubou mzdu, plat nebo odměnu z dohod včetně zákonných náhrad a příplatků;</a:t>
            </a:r>
          </a:p>
          <a:p>
            <a:pPr marL="342900" indent="-342900" algn="just">
              <a:buClr>
                <a:srgbClr val="00B050"/>
              </a:buClr>
              <a:buFont typeface="Wingdings" panose="05000000000000000000" pitchFamily="2" charset="2"/>
              <a:buChar char="ü"/>
            </a:pPr>
            <a:r>
              <a:rPr lang="cs-CZ" sz="2000" dirty="0"/>
              <a:t>odvody na SP a ZP hrazené zaměstnavatelem;</a:t>
            </a:r>
          </a:p>
          <a:p>
            <a:pPr marL="342900" indent="-342900" algn="just">
              <a:buClr>
                <a:srgbClr val="00B050"/>
              </a:buClr>
              <a:buFont typeface="Wingdings" panose="05000000000000000000" pitchFamily="2" charset="2"/>
              <a:buChar char="ü"/>
            </a:pPr>
            <a:r>
              <a:rPr lang="cs-CZ" sz="2000" dirty="0"/>
              <a:t>zákonné pojištění odpovědnosti zaměstnavatele;</a:t>
            </a:r>
          </a:p>
          <a:p>
            <a:pPr marL="342900" indent="-342900" algn="just">
              <a:buClr>
                <a:srgbClr val="00B050"/>
              </a:buClr>
              <a:buFont typeface="Wingdings" panose="05000000000000000000" pitchFamily="2" charset="2"/>
              <a:buChar char="ü"/>
            </a:pPr>
            <a:r>
              <a:rPr lang="cs-CZ" sz="2000" dirty="0"/>
              <a:t>příspěvky do fondu kulturních a sociálních potřeb.</a:t>
            </a:r>
            <a:endParaRPr lang="cs-CZ" sz="1600" dirty="0"/>
          </a:p>
        </p:txBody>
      </p:sp>
    </p:spTree>
    <p:extLst>
      <p:ext uri="{BB962C8B-B14F-4D97-AF65-F5344CB8AC3E}">
        <p14:creationId xmlns:p14="http://schemas.microsoft.com/office/powerpoint/2010/main" val="35626368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F5BC-E520-C380-AFC9-A8A795EE75FF}"/>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E775E7DD-B51B-77AC-E9BC-51BBFEC5460B}"/>
              </a:ext>
            </a:extLst>
          </p:cNvPr>
          <p:cNvSpPr>
            <a:spLocks noGrp="1"/>
          </p:cNvSpPr>
          <p:nvPr>
            <p:ph type="ctrTitle"/>
          </p:nvPr>
        </p:nvSpPr>
        <p:spPr/>
        <p:txBody>
          <a:bodyPr/>
          <a:lstStyle/>
          <a:p>
            <a:r>
              <a:rPr lang="cs-CZ" b="1" dirty="0"/>
              <a:t>SD-2 Nezpůsobilé výdaje</a:t>
            </a:r>
          </a:p>
        </p:txBody>
      </p:sp>
      <p:sp>
        <p:nvSpPr>
          <p:cNvPr id="5" name="Podnadpis 4">
            <a:extLst>
              <a:ext uri="{FF2B5EF4-FFF2-40B4-BE49-F238E27FC236}">
                <a16:creationId xmlns:a16="http://schemas.microsoft.com/office/drawing/2014/main" id="{000B67C3-E234-4BF5-FD78-86AD42728DA9}"/>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mzdové výdaje zaměstnanců, kteří se na projektu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nepodílí</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mzdové výdaje členů realizačního týmu, které souvisí s jejich zapojením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do </a:t>
            </a:r>
            <a:r>
              <a:rPr lang="cs-CZ" sz="2000" b="1" kern="100" dirty="0" err="1">
                <a:effectLst/>
                <a:latin typeface="Aptos" panose="020B0004020202020204" pitchFamily="34" charset="0"/>
                <a:ea typeface="Aptos" panose="020B0004020202020204" pitchFamily="34" charset="0"/>
                <a:cs typeface="Times New Roman" panose="02020603050405020304" pitchFamily="18" charset="0"/>
              </a:rPr>
              <a:t>mimoprojektových</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 aktivit</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ostatní výdaje za zaměstnance, ke kterým nejsou zaměstnavatelé povinni, dle zvláštních právních předpisů:</a:t>
            </a:r>
          </a:p>
          <a:p>
            <a:pPr marL="342900" lvl="0" indent="-342900" algn="just">
              <a:lnSpc>
                <a:spcPct val="100000"/>
              </a:lnSpc>
              <a:buClr>
                <a:srgbClr val="FF0000"/>
              </a:buClr>
              <a:buFont typeface="Aptos" panose="020B0004020202020204" pitchFamily="34" charset="0"/>
              <a:buChar char="⮾"/>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odvody na ZP v případě, že zaměstnanec čerpá neplacené volno;</a:t>
            </a:r>
            <a:endParaRPr lang="cs-CZ" sz="18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buClr>
                <a:srgbClr val="FF0000"/>
              </a:buClr>
              <a:buFont typeface="Aptos" panose="020B0004020202020204" pitchFamily="34" charset="0"/>
              <a:buChar char="⮾"/>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náhrady spojené s nezpůsobilou dovolenou;</a:t>
            </a:r>
            <a:endParaRPr lang="cs-CZ" sz="18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buClr>
                <a:srgbClr val="FF0000"/>
              </a:buClr>
              <a:buFont typeface="Aptos" panose="020B0004020202020204" pitchFamily="34" charset="0"/>
              <a:buChar char="⮾"/>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odstupné;</a:t>
            </a:r>
            <a:endParaRPr lang="cs-CZ" sz="18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buClr>
                <a:srgbClr val="FF0000"/>
              </a:buClr>
              <a:buFont typeface="Aptos" panose="020B0004020202020204" pitchFamily="34" charset="0"/>
              <a:buChar char="⮾"/>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příspěvky na penzijní připojištění, dary.</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295713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E04A-3F13-C88F-F9D4-8293C633C059}"/>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00E14E2C-B382-FB1F-8DF8-8893DC16AAFB}"/>
              </a:ext>
            </a:extLst>
          </p:cNvPr>
          <p:cNvSpPr>
            <a:spLocks noGrp="1"/>
          </p:cNvSpPr>
          <p:nvPr>
            <p:ph type="ctrTitle"/>
          </p:nvPr>
        </p:nvSpPr>
        <p:spPr/>
        <p:txBody>
          <a:bodyPr/>
          <a:lstStyle/>
          <a:p>
            <a:r>
              <a:rPr lang="cs-CZ" b="1" dirty="0"/>
              <a:t>Sd-2 dokladování</a:t>
            </a:r>
          </a:p>
        </p:txBody>
      </p:sp>
      <p:sp>
        <p:nvSpPr>
          <p:cNvPr id="5" name="Podnadpis 4">
            <a:extLst>
              <a:ext uri="{FF2B5EF4-FFF2-40B4-BE49-F238E27FC236}">
                <a16:creationId xmlns:a16="http://schemas.microsoft.com/office/drawing/2014/main" id="{68157A95-10C6-6D32-722F-6A88300E951D}"/>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Příjemce nedokládá výdaje, u nichž celková částka vykazovaná jako způsobilá je nižší nebo rovna </a:t>
            </a:r>
            <a:r>
              <a:rPr lang="cs-CZ" sz="2000" b="1" dirty="0">
                <a:effectLst/>
                <a:latin typeface="Aptos" panose="020B0004020202020204" pitchFamily="34" charset="0"/>
                <a:ea typeface="Aptos" panose="020B0004020202020204" pitchFamily="34" charset="0"/>
                <a:cs typeface="Times New Roman" panose="02020603050405020304" pitchFamily="18" charset="0"/>
              </a:rPr>
              <a:t>20 000 Kč </a:t>
            </a:r>
            <a:r>
              <a:rPr lang="cs-CZ" sz="2000" dirty="0">
                <a:effectLst/>
                <a:latin typeface="Aptos" panose="020B0004020202020204" pitchFamily="34" charset="0"/>
                <a:ea typeface="Aptos" panose="020B0004020202020204" pitchFamily="34" charset="0"/>
                <a:cs typeface="Times New Roman" panose="02020603050405020304" pitchFamily="18" charset="0"/>
              </a:rPr>
              <a:t>za jeden účetní doklad.</a:t>
            </a:r>
          </a:p>
          <a:p>
            <a:pPr marL="34290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U vykazování osobních výdajů se za jeden účetní doklad považuje způsobilá část hrubé mzdy/platu/odměny jednotlivého pracovníka, včetně osobních příplatků a zákonného sociálního a zdravotního pojištění.</a:t>
            </a:r>
          </a:p>
          <a:p>
            <a:pPr marL="34290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V případě, že má pracovník více částečných úvazků v rámci jednoho projektu, hodnota účetních dokladů se sčítá.</a:t>
            </a:r>
          </a:p>
          <a:p>
            <a:pPr marL="34290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U ostatních dokladů je rozhodující celková částka nárokovaná do způsobilých výdajů v rámci jednoho účetního dokladu.</a:t>
            </a:r>
          </a:p>
        </p:txBody>
      </p:sp>
    </p:spTree>
    <p:extLst>
      <p:ext uri="{BB962C8B-B14F-4D97-AF65-F5344CB8AC3E}">
        <p14:creationId xmlns:p14="http://schemas.microsoft.com/office/powerpoint/2010/main" val="14808514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8C92-5B0B-FB3E-5EA7-D0C0F91807D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182E61D7-29E5-3B30-96CD-63825561FC21}"/>
              </a:ext>
            </a:extLst>
          </p:cNvPr>
          <p:cNvSpPr>
            <a:spLocks noGrp="1"/>
          </p:cNvSpPr>
          <p:nvPr>
            <p:ph type="ctrTitle"/>
          </p:nvPr>
        </p:nvSpPr>
        <p:spPr/>
        <p:txBody>
          <a:bodyPr/>
          <a:lstStyle/>
          <a:p>
            <a:r>
              <a:rPr lang="cs-CZ" b="1" dirty="0"/>
              <a:t>Sd-2 dokladování</a:t>
            </a:r>
          </a:p>
        </p:txBody>
      </p:sp>
      <p:sp>
        <p:nvSpPr>
          <p:cNvPr id="5" name="Podnadpis 4">
            <a:extLst>
              <a:ext uri="{FF2B5EF4-FFF2-40B4-BE49-F238E27FC236}">
                <a16:creationId xmlns:a16="http://schemas.microsoft.com/office/drawing/2014/main" id="{262C1EAA-DAAA-20C4-AEE2-FA3CAE29FCDC}"/>
              </a:ext>
            </a:extLst>
          </p:cNvPr>
          <p:cNvSpPr>
            <a:spLocks noGrp="1"/>
          </p:cNvSpPr>
          <p:nvPr>
            <p:ph type="subTitle" idx="1"/>
          </p:nvPr>
        </p:nvSpPr>
        <p:spPr/>
        <p:txBody>
          <a:bodyPr/>
          <a:lstStyle/>
          <a:p>
            <a:pPr marL="285750" indent="-285750" algn="just">
              <a:lnSpc>
                <a:spcPct val="100000"/>
              </a:lnSpc>
              <a:spcAft>
                <a:spcPts val="1000"/>
              </a:spcAft>
              <a:buFont typeface="Courier New" panose="02070309020205020404" pitchFamily="49" charset="0"/>
              <a:buChar char="o"/>
            </a:pPr>
            <a:r>
              <a:rPr lang="cs-CZ" sz="2000" dirty="0">
                <a:latin typeface="Aptos" panose="020B0004020202020204" pitchFamily="34" charset="0"/>
                <a:ea typeface="Aptos" panose="020B0004020202020204" pitchFamily="34" charset="0"/>
                <a:cs typeface="Times New Roman" panose="02020603050405020304" pitchFamily="18" charset="0"/>
              </a:rPr>
              <a:t>P</a:t>
            </a:r>
            <a:r>
              <a:rPr lang="cs-CZ" sz="2000" dirty="0">
                <a:effectLst/>
                <a:latin typeface="Aptos" panose="020B0004020202020204" pitchFamily="34" charset="0"/>
                <a:ea typeface="Aptos" panose="020B0004020202020204" pitchFamily="34" charset="0"/>
                <a:cs typeface="Times New Roman" panose="02020603050405020304" pitchFamily="18" charset="0"/>
              </a:rPr>
              <a:t>racovní smlouvy nebo dohody;</a:t>
            </a:r>
          </a:p>
          <a:p>
            <a:pPr marL="285750" indent="-28575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Mzdové rekapitulace (mzdové listy, výplatní lístky, sjetiny ze mzdového systému) </a:t>
            </a:r>
            <a:br>
              <a:rPr lang="cs-CZ" sz="2000" dirty="0">
                <a:effectLst/>
                <a:latin typeface="Aptos" panose="020B0004020202020204" pitchFamily="34" charset="0"/>
                <a:ea typeface="Aptos" panose="020B0004020202020204" pitchFamily="34" charset="0"/>
                <a:cs typeface="Times New Roman" panose="02020603050405020304" pitchFamily="18" charset="0"/>
              </a:rPr>
            </a:br>
            <a:r>
              <a:rPr lang="cs-CZ" sz="2000" dirty="0">
                <a:effectLst/>
                <a:latin typeface="Aptos" panose="020B0004020202020204" pitchFamily="34" charset="0"/>
                <a:ea typeface="Aptos" panose="020B0004020202020204" pitchFamily="34" charset="0"/>
                <a:cs typeface="Times New Roman" panose="02020603050405020304" pitchFamily="18" charset="0"/>
              </a:rPr>
              <a:t>za sledované období;</a:t>
            </a:r>
          </a:p>
          <a:p>
            <a:pPr marL="285750" indent="-28575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Doklady o úhradě nebo odpovídající výstupy z účetního či jiného systému prokazující úhradu.</a:t>
            </a:r>
          </a:p>
          <a:p>
            <a:pPr marL="285750" indent="-28575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Pracovní výkazy;</a:t>
            </a:r>
          </a:p>
          <a:p>
            <a:pPr marL="285750" indent="-28575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Čestné prohlášení o úvazcích členů realizačního týmu, kterých se netýká povinnost vést pracovní výkazy, že jejich úvazek u příjemce a partnerů projektu nepřesáhl 1/1,2 FTE.</a:t>
            </a:r>
          </a:p>
        </p:txBody>
      </p:sp>
    </p:spTree>
    <p:extLst>
      <p:ext uri="{BB962C8B-B14F-4D97-AF65-F5344CB8AC3E}">
        <p14:creationId xmlns:p14="http://schemas.microsoft.com/office/powerpoint/2010/main" val="36893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92701-AC93-8DB4-07BB-5854F727C2BD}"/>
              </a:ext>
            </a:extLst>
          </p:cNvPr>
          <p:cNvSpPr>
            <a:spLocks noGrp="1"/>
          </p:cNvSpPr>
          <p:nvPr>
            <p:ph type="ctrTitle"/>
          </p:nvPr>
        </p:nvSpPr>
        <p:spPr/>
        <p:txBody>
          <a:bodyPr/>
          <a:lstStyle/>
          <a:p>
            <a:r>
              <a:rPr lang="cs-CZ" b="1" dirty="0"/>
              <a:t>Aktivity výzvy</a:t>
            </a:r>
          </a:p>
        </p:txBody>
      </p:sp>
      <p:sp>
        <p:nvSpPr>
          <p:cNvPr id="3" name="Podnadpis 2">
            <a:extLst>
              <a:ext uri="{FF2B5EF4-FFF2-40B4-BE49-F238E27FC236}">
                <a16:creationId xmlns:a16="http://schemas.microsoft.com/office/drawing/2014/main" id="{69B405A4-3425-0E94-8580-ECFF1814D25A}"/>
              </a:ext>
            </a:extLst>
          </p:cNvPr>
          <p:cNvSpPr>
            <a:spLocks noGrp="1"/>
          </p:cNvSpPr>
          <p:nvPr>
            <p:ph type="subTitle" idx="1"/>
          </p:nvPr>
        </p:nvSpPr>
        <p:spPr>
          <a:xfrm>
            <a:off x="832757" y="1387928"/>
            <a:ext cx="10564586" cy="4082143"/>
          </a:xfrm>
        </p:spPr>
        <p:txBody>
          <a:bodyPr/>
          <a:lstStyle/>
          <a:p>
            <a:pPr algn="just">
              <a:lnSpc>
                <a:spcPct val="100000"/>
              </a:lnSpc>
            </a:pPr>
            <a:r>
              <a:rPr lang="cs-CZ" sz="2000" b="1" u="sng" dirty="0"/>
              <a:t>POVINNÉ AKTIVITY</a:t>
            </a:r>
          </a:p>
          <a:p>
            <a:pPr algn="just">
              <a:lnSpc>
                <a:spcPct val="100000"/>
              </a:lnSpc>
              <a:spcAft>
                <a:spcPts val="6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Aktivita 1 	</a:t>
            </a:r>
            <a:r>
              <a:rPr lang="cs-CZ" sz="2000" dirty="0">
                <a:effectLst/>
                <a:latin typeface="Calibri" panose="020F0502020204030204" pitchFamily="34" charset="0"/>
                <a:ea typeface="Calibri" panose="020F0502020204030204" pitchFamily="34" charset="0"/>
                <a:cs typeface="Calibri" panose="020F0502020204030204" pitchFamily="34" charset="0"/>
              </a:rPr>
              <a:t>Řízení projektu</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6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Aktivita 2 	</a:t>
            </a:r>
            <a:r>
              <a:rPr lang="cs-CZ" sz="2000" dirty="0">
                <a:effectLst/>
                <a:latin typeface="Calibri" panose="020F0502020204030204" pitchFamily="34" charset="0"/>
                <a:ea typeface="Calibri" panose="020F0502020204030204" pitchFamily="34" charset="0"/>
                <a:cs typeface="Calibri" panose="020F0502020204030204" pitchFamily="34" charset="0"/>
              </a:rPr>
              <a:t>Vytvoření, realizace, či prohloubení spolupráce mezi VO a aplikační sférou</a:t>
            </a:r>
          </a:p>
          <a:p>
            <a:pPr algn="just">
              <a:lnSpc>
                <a:spcPct val="100000"/>
              </a:lnSpc>
            </a:pPr>
            <a:r>
              <a:rPr lang="cs-CZ" sz="2000" b="1" dirty="0">
                <a:effectLst/>
                <a:latin typeface="Calibri" panose="020F0502020204030204" pitchFamily="34" charset="0"/>
                <a:ea typeface="Calibri" panose="020F0502020204030204" pitchFamily="34" charset="0"/>
                <a:cs typeface="Calibri" panose="020F0502020204030204" pitchFamily="34" charset="0"/>
              </a:rPr>
              <a:t>Aktivita 3 	</a:t>
            </a:r>
            <a:r>
              <a:rPr lang="cs-CZ" sz="2000" dirty="0">
                <a:effectLst/>
                <a:latin typeface="Calibri" panose="020F0502020204030204" pitchFamily="34" charset="0"/>
                <a:ea typeface="Calibri" panose="020F0502020204030204" pitchFamily="34" charset="0"/>
                <a:cs typeface="Calibri" panose="020F0502020204030204" pitchFamily="34" charset="0"/>
              </a:rPr>
              <a:t>Realizace orientovaného výzkumu ve spolupráci se subjekty aplikační sféry</a:t>
            </a:r>
          </a:p>
          <a:p>
            <a:pPr algn="just">
              <a:lnSpc>
                <a:spcPct val="100000"/>
              </a:lnSpc>
            </a:pPr>
            <a:r>
              <a:rPr lang="cs-CZ" sz="2000" b="1" u="sng" dirty="0"/>
              <a:t>VOLITELNÉ AKTIVITY</a:t>
            </a:r>
          </a:p>
          <a:p>
            <a:pPr algn="just">
              <a:lnSpc>
                <a:spcPct val="100000"/>
              </a:lnSpc>
            </a:pPr>
            <a:r>
              <a:rPr lang="cs-CZ" sz="2000" b="1" dirty="0">
                <a:latin typeface="Calibri" panose="020F0502020204030204" pitchFamily="34" charset="0"/>
                <a:cs typeface="Calibri" panose="020F0502020204030204" pitchFamily="34" charset="0"/>
              </a:rPr>
              <a:t>Aktivita 4 	</a:t>
            </a:r>
            <a:r>
              <a:rPr lang="cs-CZ" sz="2000" dirty="0">
                <a:latin typeface="Calibri" panose="020F0502020204030204" pitchFamily="34" charset="0"/>
                <a:cs typeface="Calibri" panose="020F0502020204030204" pitchFamily="34" charset="0"/>
              </a:rPr>
              <a:t>Příprava společně zpracovaných projektových žádostí se subjekty z aplikační sféry 		do národních i mezinárodních grantových schémat souvisejících s aktivitami </a:t>
            </a:r>
            <a:br>
              <a:rPr lang="cs-CZ" sz="2000" dirty="0">
                <a:latin typeface="Calibri" panose="020F0502020204030204" pitchFamily="34" charset="0"/>
                <a:cs typeface="Calibri" panose="020F0502020204030204" pitchFamily="34" charset="0"/>
              </a:rPr>
            </a:br>
            <a:r>
              <a:rPr lang="cs-CZ" sz="2000" dirty="0">
                <a:latin typeface="Calibri" panose="020F0502020204030204" pitchFamily="34" charset="0"/>
                <a:cs typeface="Calibri" panose="020F0502020204030204" pitchFamily="34" charset="0"/>
              </a:rPr>
              <a:t>                                a zaměřením projektu </a:t>
            </a:r>
          </a:p>
          <a:p>
            <a:pPr algn="just">
              <a:lnSpc>
                <a:spcPct val="100000"/>
              </a:lnSpc>
            </a:pPr>
            <a:r>
              <a:rPr lang="cs-CZ" sz="2000" b="1" dirty="0">
                <a:latin typeface="Calibri" panose="020F0502020204030204" pitchFamily="34" charset="0"/>
                <a:cs typeface="Calibri" panose="020F0502020204030204" pitchFamily="34" charset="0"/>
              </a:rPr>
              <a:t>Aktivita 5 	</a:t>
            </a:r>
            <a:r>
              <a:rPr lang="cs-CZ" sz="2000" dirty="0">
                <a:latin typeface="Calibri" panose="020F0502020204030204" pitchFamily="34" charset="0"/>
                <a:cs typeface="Calibri" panose="020F0502020204030204" pitchFamily="34" charset="0"/>
              </a:rPr>
              <a:t>Modernizace infrastruktury a pořízení nezbytného vybavení</a:t>
            </a:r>
          </a:p>
          <a:p>
            <a:pPr algn="just">
              <a:lnSpc>
                <a:spcPct val="100000"/>
              </a:lnSpc>
            </a:pPr>
            <a:r>
              <a:rPr lang="cs-CZ" sz="2000" b="1" dirty="0">
                <a:latin typeface="Calibri" panose="020F0502020204030204" pitchFamily="34" charset="0"/>
                <a:cs typeface="Calibri" panose="020F0502020204030204" pitchFamily="34" charset="0"/>
              </a:rPr>
              <a:t>Aktivita 6 	</a:t>
            </a:r>
            <a:r>
              <a:rPr lang="cs-CZ" sz="2000" dirty="0">
                <a:latin typeface="Calibri" panose="020F0502020204030204" pitchFamily="34" charset="0"/>
                <a:cs typeface="Calibri" panose="020F0502020204030204" pitchFamily="34" charset="0"/>
              </a:rPr>
              <a:t>Zapojení zástupců aplikační sféry do výuky, včetně vedení studentských prací</a:t>
            </a:r>
          </a:p>
          <a:p>
            <a:endParaRPr lang="cs-CZ" dirty="0"/>
          </a:p>
        </p:txBody>
      </p:sp>
    </p:spTree>
    <p:extLst>
      <p:ext uri="{BB962C8B-B14F-4D97-AF65-F5344CB8AC3E}">
        <p14:creationId xmlns:p14="http://schemas.microsoft.com/office/powerpoint/2010/main" val="13848379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AA2F-F7E2-55C8-14DF-09EAE1AEA876}"/>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EB7CAA00-209E-A9FF-B370-158309FFCBE2}"/>
              </a:ext>
            </a:extLst>
          </p:cNvPr>
          <p:cNvSpPr>
            <a:spLocks noGrp="1"/>
          </p:cNvSpPr>
          <p:nvPr>
            <p:ph type="ctrTitle"/>
          </p:nvPr>
        </p:nvSpPr>
        <p:spPr/>
        <p:txBody>
          <a:bodyPr/>
          <a:lstStyle/>
          <a:p>
            <a:r>
              <a:rPr lang="cs-CZ" b="1" dirty="0"/>
              <a:t>Sd-2 dokladování</a:t>
            </a:r>
          </a:p>
        </p:txBody>
      </p:sp>
      <p:sp>
        <p:nvSpPr>
          <p:cNvPr id="5" name="Podnadpis 4">
            <a:extLst>
              <a:ext uri="{FF2B5EF4-FFF2-40B4-BE49-F238E27FC236}">
                <a16:creationId xmlns:a16="http://schemas.microsoft.com/office/drawing/2014/main" id="{8DD1BCFF-18BF-7096-BA78-E2FE31B65386}"/>
              </a:ext>
            </a:extLst>
          </p:cNvPr>
          <p:cNvSpPr>
            <a:spLocks noGrp="1"/>
          </p:cNvSpPr>
          <p:nvPr>
            <p:ph type="subTitle" idx="1"/>
          </p:nvPr>
        </p:nvSpPr>
        <p:spPr/>
        <p:txBody>
          <a:bodyPr/>
          <a:lstStyle/>
          <a:p>
            <a:pPr algn="just">
              <a:lnSpc>
                <a:spcPct val="100000"/>
              </a:lnSpc>
              <a:spcAft>
                <a:spcPts val="1000"/>
              </a:spcAft>
              <a:buNone/>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Pracovní smlouvy a dohody o pracích konaných mimo pracovní poměr, musí obsahovat:</a:t>
            </a:r>
            <a:endParaRPr lang="cs-CZ" sz="20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identifikaci projektu, do kterého je zaměstnanec zapojen;</a:t>
            </a:r>
          </a:p>
          <a:p>
            <a:pPr marL="34290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popis pracovní činnosti (tj. náplň práce) relevantní pro projekt</a:t>
            </a:r>
            <a:r>
              <a:rPr lang="cs-CZ" sz="2000" kern="100" dirty="0">
                <a:latin typeface="Aptos" panose="020B0004020202020204" pitchFamily="34" charset="0"/>
                <a:ea typeface="Aptos" panose="020B0004020202020204" pitchFamily="34" charset="0"/>
                <a:cs typeface="Times New Roman" panose="02020603050405020304" pitchFamily="18" charset="0"/>
              </a:rPr>
              <a:t>;</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rozsah činnosti, tzn. úvazek či počet hodin za časovou jednotku (měsíc, rok apod.)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s uvedením adekvátního poměru pro projekt;</a:t>
            </a:r>
          </a:p>
          <a:p>
            <a:pPr marL="34290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údaj o mzdě/platu (zpravidla mzdový/platový výměr) s uvedením adekvátního poměru mzdy/platu na projekt nebo údaj o odměně z dohody.</a:t>
            </a:r>
          </a:p>
        </p:txBody>
      </p:sp>
    </p:spTree>
    <p:extLst>
      <p:ext uri="{BB962C8B-B14F-4D97-AF65-F5344CB8AC3E}">
        <p14:creationId xmlns:p14="http://schemas.microsoft.com/office/powerpoint/2010/main" val="32230914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B2AE-43CE-E064-A08C-6374EA2C8C00}"/>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E052664-1A88-0789-09FD-A7BA39FDB7EE}"/>
              </a:ext>
            </a:extLst>
          </p:cNvPr>
          <p:cNvSpPr>
            <a:spLocks noGrp="1"/>
          </p:cNvSpPr>
          <p:nvPr>
            <p:ph type="ctrTitle"/>
          </p:nvPr>
        </p:nvSpPr>
        <p:spPr/>
        <p:txBody>
          <a:bodyPr/>
          <a:lstStyle/>
          <a:p>
            <a:r>
              <a:rPr lang="cs-CZ" b="1" dirty="0"/>
              <a:t>Sd-2 první předložení</a:t>
            </a:r>
          </a:p>
        </p:txBody>
      </p:sp>
      <p:sp>
        <p:nvSpPr>
          <p:cNvPr id="5" name="Podnadpis 4">
            <a:extLst>
              <a:ext uri="{FF2B5EF4-FFF2-40B4-BE49-F238E27FC236}">
                <a16:creationId xmlns:a16="http://schemas.microsoft.com/office/drawing/2014/main" id="{45A79FE9-9A5D-29D9-64E4-0493B59D8000}"/>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Vnitřní mzdový/platový předpis zaměstnavatele / kolektivní smlouva / pravidla pro tvorbu sociálního fondu doložte s prvním uplatněním výdaje v projektu a dále s prvním uplatněním výdaje po případných změnách předpisu, které mají vliv na způsobilost výdajů (např. počet týdnů dovolené apod.).</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S prvním uplatněním výdaje vždy předložte pracovní smlouvy </a:t>
            </a:r>
            <a:r>
              <a:rPr lang="cs-CZ" sz="2000" kern="100" dirty="0">
                <a:latin typeface="Aptos" panose="020B0004020202020204" pitchFamily="34" charset="0"/>
                <a:ea typeface="Aptos" panose="020B0004020202020204" pitchFamily="34" charset="0"/>
                <a:cs typeface="Times New Roman" panose="02020603050405020304" pitchFamily="18" charset="0"/>
              </a:rPr>
              <a:t>/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dohody, včetně pracovní náplně, mzdové/platové sazby/odměny z dohody a výší úvazku / počtu hodin pro projekt.</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Při změně pracovní smlouvy nebo dohody doložte dodatek k pracovní smlouvě nebo dohodě nejpozději s prvním uplatněním výdaje po provedení změny.</a:t>
            </a:r>
          </a:p>
        </p:txBody>
      </p:sp>
    </p:spTree>
    <p:extLst>
      <p:ext uri="{BB962C8B-B14F-4D97-AF65-F5344CB8AC3E}">
        <p14:creationId xmlns:p14="http://schemas.microsoft.com/office/powerpoint/2010/main" val="16250319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BD8D-8A73-A84A-0FD6-4757F2F9AE45}"/>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00AA2F8C-B582-5A8F-D615-26BB4BFEA37E}"/>
              </a:ext>
            </a:extLst>
          </p:cNvPr>
          <p:cNvSpPr>
            <a:spLocks noGrp="1"/>
          </p:cNvSpPr>
          <p:nvPr>
            <p:ph type="ctrTitle"/>
          </p:nvPr>
        </p:nvSpPr>
        <p:spPr/>
        <p:txBody>
          <a:bodyPr/>
          <a:lstStyle/>
          <a:p>
            <a:r>
              <a:rPr lang="cs-CZ" b="1" dirty="0"/>
              <a:t>Sd-2 maximální výše úvazku</a:t>
            </a:r>
          </a:p>
        </p:txBody>
      </p:sp>
      <p:sp>
        <p:nvSpPr>
          <p:cNvPr id="5" name="Podnadpis 4">
            <a:extLst>
              <a:ext uri="{FF2B5EF4-FFF2-40B4-BE49-F238E27FC236}">
                <a16:creationId xmlns:a16="http://schemas.microsoft.com/office/drawing/2014/main" id="{F0219161-585F-99AA-A8DE-38F50B7861E2}"/>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Aby byl osobní výdaj zaměstnance, jehož odměňování je i jen částečně hrazeno z přímých výdajů projektu OP JAK, způsobilý, může u všech subjektů (příjemce a partneři) zapojených do realizace projektu odpracovat v každém kalendářním měsíci maximálně počet hodin rovnající se 1,0násobku fondu pracovní doby daného měsíce.</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Při překročení úvazku jsou nezpůsobilými výdaji pouze výdaje související s odpracovanými hodinami nad rámec povoleného úvazku.</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Při jakémkoliv překročení celkového úvazku se má za to, že došlo k překročení úvazku/úvazků v rámci pozice pro projekt. Krátí se vždy hodiny, které byly v daném měsíci odpracovány nejpozději.</a:t>
            </a:r>
          </a:p>
        </p:txBody>
      </p:sp>
    </p:spTree>
    <p:extLst>
      <p:ext uri="{BB962C8B-B14F-4D97-AF65-F5344CB8AC3E}">
        <p14:creationId xmlns:p14="http://schemas.microsoft.com/office/powerpoint/2010/main" val="341834564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9197-BCA2-7FC3-D528-E27674EE4006}"/>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A7E739F-A93A-A4E5-5AF0-27F3F2D86FD3}"/>
              </a:ext>
            </a:extLst>
          </p:cNvPr>
          <p:cNvSpPr>
            <a:spLocks noGrp="1"/>
          </p:cNvSpPr>
          <p:nvPr>
            <p:ph type="ctrTitle"/>
          </p:nvPr>
        </p:nvSpPr>
        <p:spPr/>
        <p:txBody>
          <a:bodyPr/>
          <a:lstStyle/>
          <a:p>
            <a:r>
              <a:rPr lang="cs-CZ" b="1" dirty="0"/>
              <a:t>Sd-2 maximální výše úvazku</a:t>
            </a:r>
          </a:p>
        </p:txBody>
      </p:sp>
      <p:sp>
        <p:nvSpPr>
          <p:cNvPr id="5" name="Podnadpis 4">
            <a:extLst>
              <a:ext uri="{FF2B5EF4-FFF2-40B4-BE49-F238E27FC236}">
                <a16:creationId xmlns:a16="http://schemas.microsoft.com/office/drawing/2014/main" id="{18AD73DB-5577-0A17-7F80-7256817370A6}"/>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Ve výjimečných případech může počet odpracovaných hodin zaměstnance u všech subjektů zapojených do realizace projektu dosahovat v součtu až 1,2násobku fondu pracovní doby daného měsíce.</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Výjimka na tuto výši odpracovaných hodin platí pro členy odborného týmu, kteří jsou současně pedagogickými pracovníky škol a školských zařízení a/nebo akademickými pracovníky.</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 odůvodněných případech je možné výjimku udělit i pro další členy odborného týmu, příjemce žádá o udělení výjimky pro tyto členy odborného týmu prostřednictvím změnového řízení.</a:t>
            </a:r>
          </a:p>
        </p:txBody>
      </p:sp>
    </p:spTree>
    <p:extLst>
      <p:ext uri="{BB962C8B-B14F-4D97-AF65-F5344CB8AC3E}">
        <p14:creationId xmlns:p14="http://schemas.microsoft.com/office/powerpoint/2010/main" val="41007108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C63FE-C14D-B2B5-3A96-AECEC618816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2AAC758-7940-6511-F66E-6F39703F464B}"/>
              </a:ext>
            </a:extLst>
          </p:cNvPr>
          <p:cNvSpPr>
            <a:spLocks noGrp="1"/>
          </p:cNvSpPr>
          <p:nvPr>
            <p:ph type="ctrTitle"/>
          </p:nvPr>
        </p:nvSpPr>
        <p:spPr/>
        <p:txBody>
          <a:bodyPr/>
          <a:lstStyle/>
          <a:p>
            <a:r>
              <a:rPr lang="cs-CZ" b="1" dirty="0"/>
              <a:t>Sd-2 pracovní výkaz</a:t>
            </a:r>
          </a:p>
        </p:txBody>
      </p:sp>
      <p:sp>
        <p:nvSpPr>
          <p:cNvPr id="5" name="Podnadpis 4">
            <a:extLst>
              <a:ext uri="{FF2B5EF4-FFF2-40B4-BE49-F238E27FC236}">
                <a16:creationId xmlns:a16="http://schemas.microsoft.com/office/drawing/2014/main" id="{4A39E493-56DC-7C6D-6A7D-7C1984C803D1}"/>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Pracovní výkazy jsou předkládány za jednotlivé kalendářní měsíce.</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Pracovní výkazy vytváří zaměstnanci projektu v případě, že pro daný kalendářní měsíc mají</a:t>
            </a:r>
            <a:r>
              <a:rPr lang="cs-CZ" sz="2000" kern="100" dirty="0">
                <a:latin typeface="Aptos" panose="020B0004020202020204" pitchFamily="34" charset="0"/>
                <a:ea typeface="Aptos" panose="020B0004020202020204" pitchFamily="34" charset="0"/>
                <a:cs typeface="Times New Roman" panose="02020603050405020304" pitchFamily="18" charset="0"/>
              </a:rPr>
              <a:t> </a:t>
            </a:r>
            <a:br>
              <a:rPr lang="cs-CZ" sz="2000" kern="100" dirty="0">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s příjemcem nebo partnerem projektu uzavřenou:</a:t>
            </a:r>
          </a:p>
          <a:p>
            <a:pPr marL="342900" indent="-342900" algn="just">
              <a:lnSpc>
                <a:spcPct val="100000"/>
              </a:lnSpc>
              <a:spcBef>
                <a:spcPts val="600"/>
              </a:spcBef>
              <a:buFont typeface="Wingdings" panose="05000000000000000000" pitchFamily="2" charset="2"/>
              <a:buChar char="ü"/>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více než jednu pracovní smlouvu, případně pracovní smlouvu </a:t>
            </a:r>
            <a:r>
              <a:rPr lang="cs-CZ" sz="1400" kern="100" dirty="0">
                <a:latin typeface="Aptos" panose="020B0004020202020204" pitchFamily="34" charset="0"/>
                <a:ea typeface="Aptos" panose="020B0004020202020204" pitchFamily="34" charset="0"/>
                <a:cs typeface="Times New Roman" panose="02020603050405020304" pitchFamily="18" charset="0"/>
              </a:rPr>
              <a:t>+</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 DPČ / DPP nebo</a:t>
            </a:r>
          </a:p>
          <a:p>
            <a:pPr marL="342900" indent="-342900" algn="just">
              <a:lnSpc>
                <a:spcPct val="100000"/>
              </a:lnSpc>
              <a:spcBef>
                <a:spcPts val="600"/>
              </a:spcBef>
              <a:buFont typeface="Wingdings" panose="05000000000000000000" pitchFamily="2" charset="2"/>
              <a:buChar char="ü"/>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DPČ nebo DPP nebo</a:t>
            </a:r>
          </a:p>
          <a:p>
            <a:pPr marL="342900" indent="-342900" algn="just">
              <a:lnSpc>
                <a:spcPct val="100000"/>
              </a:lnSpc>
              <a:spcBef>
                <a:spcPts val="600"/>
              </a:spcBef>
              <a:buFont typeface="Wingdings" panose="05000000000000000000" pitchFamily="2" charset="2"/>
              <a:buChar char="ü"/>
            </a:pPr>
            <a:r>
              <a:rPr lang="cs-CZ" sz="1400" kern="100" dirty="0">
                <a:effectLst/>
                <a:latin typeface="Aptos" panose="020B0004020202020204" pitchFamily="34" charset="0"/>
                <a:ea typeface="Aptos" panose="020B0004020202020204" pitchFamily="34" charset="0"/>
                <a:cs typeface="Times New Roman" panose="02020603050405020304" pitchFamily="18" charset="0"/>
              </a:rPr>
              <a:t>jednu pracovní smlouvu, avšak na základě této smlouvy zastává zaměstnanec i pozici nehrazenou z přímých výdajů nebo další pozici hrazenou z přímých výdajů, avšak s odlišnou výší jednotkové sazby (pro projekty výzev </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MeS</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a:t>
            </a:r>
            <a:r>
              <a:rPr lang="cs-CZ" sz="1400" kern="100" dirty="0" err="1">
                <a:effectLst/>
                <a:latin typeface="Aptos" panose="020B0004020202020204" pitchFamily="34" charset="0"/>
                <a:ea typeface="Aptos" panose="020B0004020202020204" pitchFamily="34" charset="0"/>
                <a:cs typeface="Times New Roman" panose="02020603050405020304" pitchFamily="18" charset="0"/>
              </a:rPr>
              <a:t>MeS</a:t>
            </a:r>
            <a:r>
              <a:rPr lang="cs-CZ" sz="1400" kern="100" dirty="0">
                <a:effectLst/>
                <a:latin typeface="Aptos" panose="020B0004020202020204" pitchFamily="34" charset="0"/>
                <a:ea typeface="Aptos" panose="020B0004020202020204" pitchFamily="34" charset="0"/>
                <a:cs typeface="Times New Roman" panose="02020603050405020304" pitchFamily="18" charset="0"/>
              </a:rPr>
              <a:t> pro ITI platí, že pracovní výkazy vytváří též ti zaměstnanci projektu, kteří pracují pro projekt na základě jedné pracovní smlouvy, avšak v témže kalendářním měsíci vykonávají činnost na více pracovních pozicích, z nichž některá je hrazena z přímých výdajů).</a:t>
            </a:r>
          </a:p>
          <a:p>
            <a:pPr marL="342900" indent="-342900" algn="just">
              <a:lnSpc>
                <a:spcPct val="100000"/>
              </a:lnSpc>
              <a:spcBef>
                <a:spcPts val="600"/>
              </a:spcBef>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Pracovní výkaz musí obsahovat údaje o úvazcích zaměstnance v režimu přímých výdajů, celkovém úvazku pro zaměstnavatele a celkovém úvazku u všech subjektů zapojených do realizace projektu.</a:t>
            </a:r>
          </a:p>
        </p:txBody>
      </p:sp>
    </p:spTree>
    <p:extLst>
      <p:ext uri="{BB962C8B-B14F-4D97-AF65-F5344CB8AC3E}">
        <p14:creationId xmlns:p14="http://schemas.microsoft.com/office/powerpoint/2010/main" val="8279241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C539-9C0A-F267-D355-0BCD14DF860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476CEBD-0C8B-8B6E-EAA2-9B9B5DD86023}"/>
              </a:ext>
            </a:extLst>
          </p:cNvPr>
          <p:cNvSpPr>
            <a:spLocks noGrp="1"/>
          </p:cNvSpPr>
          <p:nvPr>
            <p:ph type="ctrTitle"/>
          </p:nvPr>
        </p:nvSpPr>
        <p:spPr/>
        <p:txBody>
          <a:bodyPr/>
          <a:lstStyle/>
          <a:p>
            <a:r>
              <a:rPr lang="cs-CZ" b="1" dirty="0"/>
              <a:t>Sd-2 pracovní výkaz</a:t>
            </a:r>
          </a:p>
        </p:txBody>
      </p:sp>
      <p:sp>
        <p:nvSpPr>
          <p:cNvPr id="5" name="Podnadpis 4">
            <a:extLst>
              <a:ext uri="{FF2B5EF4-FFF2-40B4-BE49-F238E27FC236}">
                <a16:creationId xmlns:a16="http://schemas.microsoft.com/office/drawing/2014/main" id="{24E90241-58DE-5C82-BC58-EC3E81D4521E}"/>
              </a:ext>
            </a:extLst>
          </p:cNvPr>
          <p:cNvSpPr>
            <a:spLocks noGrp="1"/>
          </p:cNvSpPr>
          <p:nvPr>
            <p:ph type="subTitle" idx="1"/>
          </p:nvPr>
        </p:nvSpPr>
        <p:spPr/>
        <p:txBody>
          <a:bodyPr/>
          <a:lstStyle/>
          <a:p>
            <a:pPr lvl="0" algn="r">
              <a:lnSpc>
                <a:spcPct val="100000"/>
              </a:lnSpc>
              <a:spcAft>
                <a:spcPts val="1000"/>
              </a:spcAft>
            </a:pPr>
            <a:endParaRPr lang="cs-CZ"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lvl="0" algn="r">
              <a:lnSpc>
                <a:spcPct val="100000"/>
              </a:lnSpc>
              <a:spcAft>
                <a:spcPts val="1000"/>
              </a:spcAft>
            </a:pPr>
            <a:endParaRPr lang="cs-CZ"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lvl="0" algn="r">
              <a:lnSpc>
                <a:spcPct val="100000"/>
              </a:lnSpc>
              <a:spcAft>
                <a:spcPts val="1000"/>
              </a:spcAft>
            </a:pPr>
            <a:r>
              <a:rPr lang="cs-CZ"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cs-CZ"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Nesprávně vyplněný pracovní výkaz</a:t>
            </a:r>
          </a:p>
          <a:p>
            <a:pPr lvl="0" algn="r">
              <a:lnSpc>
                <a:spcPct val="100000"/>
              </a:lnSpc>
              <a:spcAft>
                <a:spcPts val="1000"/>
              </a:spcAft>
            </a:pPr>
            <a:endParaRPr lang="cs-CZ"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lvl="0" algn="ctr">
              <a:lnSpc>
                <a:spcPct val="100000"/>
              </a:lnSpc>
              <a:spcAft>
                <a:spcPts val="1000"/>
              </a:spcAft>
            </a:pPr>
            <a:endParaRPr lang="cs-CZ" sz="20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lvl="0">
              <a:lnSpc>
                <a:spcPct val="100000"/>
              </a:lnSpc>
              <a:spcAft>
                <a:spcPts val="1000"/>
              </a:spcAft>
            </a:pPr>
            <a:r>
              <a:rPr lang="cs-CZ" sz="1800" dirty="0">
                <a:latin typeface="Aptos" panose="020B0004020202020204" pitchFamily="34" charset="0"/>
                <a:ea typeface="Aptos" panose="020B0004020202020204" pitchFamily="34" charset="0"/>
                <a:cs typeface="Times New Roman" panose="02020603050405020304" pitchFamily="18" charset="0"/>
              </a:rPr>
              <a:t>P</a:t>
            </a:r>
            <a:r>
              <a:rPr lang="cs-CZ" sz="1800" dirty="0">
                <a:effectLst/>
                <a:latin typeface="Aptos" panose="020B0004020202020204" pitchFamily="34" charset="0"/>
                <a:ea typeface="Aptos" panose="020B0004020202020204" pitchFamily="34" charset="0"/>
                <a:cs typeface="Times New Roman" panose="02020603050405020304" pitchFamily="18" charset="0"/>
              </a:rPr>
              <a:t>okud příjemce na základě výzvy k nápravě opravuje údaje uvedené v pracovním výkazu, </a:t>
            </a:r>
            <a:r>
              <a:rPr lang="cs-CZ" sz="1800" b="1" dirty="0">
                <a:effectLst/>
                <a:latin typeface="Aptos" panose="020B0004020202020204" pitchFamily="34" charset="0"/>
                <a:ea typeface="Aptos" panose="020B0004020202020204" pitchFamily="34" charset="0"/>
                <a:cs typeface="Times New Roman" panose="02020603050405020304" pitchFamily="18" charset="0"/>
              </a:rPr>
              <a:t>musí být možné </a:t>
            </a:r>
            <a:r>
              <a:rPr lang="cs-CZ" sz="1800" dirty="0">
                <a:effectLst/>
                <a:latin typeface="Aptos" panose="020B0004020202020204" pitchFamily="34" charset="0"/>
                <a:ea typeface="Aptos" panose="020B0004020202020204" pitchFamily="34" charset="0"/>
                <a:cs typeface="Times New Roman" panose="02020603050405020304" pitchFamily="18" charset="0"/>
              </a:rPr>
              <a:t>určit osobu odpovědnou za provedení opravy, okamžik jejího provedení a </a:t>
            </a:r>
            <a:r>
              <a:rPr lang="cs-CZ" sz="1800" b="1" dirty="0">
                <a:effectLst/>
                <a:latin typeface="Aptos" panose="020B0004020202020204" pitchFamily="34" charset="0"/>
                <a:ea typeface="Aptos" panose="020B0004020202020204" pitchFamily="34" charset="0"/>
                <a:cs typeface="Times New Roman" panose="02020603050405020304" pitchFamily="18" charset="0"/>
              </a:rPr>
              <a:t>zjistit obsah pracovního výkazu jak před opravou, tak po opravě</a:t>
            </a:r>
            <a:r>
              <a:rPr lang="cs-CZ" sz="1800" b="1" dirty="0">
                <a:latin typeface="Aptos" panose="020B0004020202020204" pitchFamily="34" charset="0"/>
                <a:ea typeface="Aptos" panose="020B0004020202020204" pitchFamily="34" charset="0"/>
                <a:cs typeface="Times New Roman" panose="02020603050405020304" pitchFamily="18" charset="0"/>
              </a:rPr>
              <a:t> </a:t>
            </a:r>
            <a:r>
              <a:rPr lang="cs-CZ" sz="1800" dirty="0">
                <a:latin typeface="Aptos" panose="020B0004020202020204" pitchFamily="34" charset="0"/>
                <a:ea typeface="Aptos" panose="020B0004020202020204" pitchFamily="34" charset="0"/>
                <a:cs typeface="Times New Roman" panose="02020603050405020304" pitchFamily="18" charset="0"/>
              </a:rPr>
              <a:t>(</a:t>
            </a:r>
            <a:r>
              <a:rPr lang="cs-CZ" sz="1800" dirty="0">
                <a:effectLst/>
                <a:latin typeface="Aptos" panose="020B0004020202020204" pitchFamily="34" charset="0"/>
                <a:ea typeface="Aptos" panose="020B0004020202020204" pitchFamily="34" charset="0"/>
                <a:cs typeface="Times New Roman" panose="02020603050405020304" pitchFamily="18" charset="0"/>
              </a:rPr>
              <a:t>účetní oprava).</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Obrázek 1" descr="Obsah obrázku text, snímek obrazovky, číslo, řada/pruh&#10;&#10;Obsah vygenerovaný umělou inteligencí může být nesprávný.">
            <a:extLst>
              <a:ext uri="{FF2B5EF4-FFF2-40B4-BE49-F238E27FC236}">
                <a16:creationId xmlns:a16="http://schemas.microsoft.com/office/drawing/2014/main" id="{F505C455-E8FF-506F-5A55-D3DD0BAD3BFF}"/>
              </a:ext>
            </a:extLst>
          </p:cNvPr>
          <p:cNvPicPr>
            <a:picLocks noChangeAspect="1"/>
          </p:cNvPicPr>
          <p:nvPr/>
        </p:nvPicPr>
        <p:blipFill>
          <a:blip r:embed="rId3"/>
          <a:stretch>
            <a:fillRect/>
          </a:stretch>
        </p:blipFill>
        <p:spPr>
          <a:xfrm>
            <a:off x="832756" y="1485899"/>
            <a:ext cx="6043299" cy="2611968"/>
          </a:xfrm>
          <a:prstGeom prst="rect">
            <a:avLst/>
          </a:prstGeom>
        </p:spPr>
      </p:pic>
    </p:spTree>
    <p:extLst>
      <p:ext uri="{BB962C8B-B14F-4D97-AF65-F5344CB8AC3E}">
        <p14:creationId xmlns:p14="http://schemas.microsoft.com/office/powerpoint/2010/main" val="7427034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C9C4-302B-9726-FA1F-6A73FBD71CA7}"/>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24AA77D9-CD83-406E-16D9-A55D085CC5A6}"/>
              </a:ext>
            </a:extLst>
          </p:cNvPr>
          <p:cNvSpPr>
            <a:spLocks noGrp="1"/>
          </p:cNvSpPr>
          <p:nvPr>
            <p:ph type="ctrTitle"/>
          </p:nvPr>
        </p:nvSpPr>
        <p:spPr/>
        <p:txBody>
          <a:bodyPr/>
          <a:lstStyle/>
          <a:p>
            <a:r>
              <a:rPr lang="cs-CZ" b="1" dirty="0"/>
              <a:t>Sd-2 pracovní výkaz</a:t>
            </a:r>
          </a:p>
        </p:txBody>
      </p:sp>
      <p:sp>
        <p:nvSpPr>
          <p:cNvPr id="5" name="Podnadpis 4">
            <a:extLst>
              <a:ext uri="{FF2B5EF4-FFF2-40B4-BE49-F238E27FC236}">
                <a16:creationId xmlns:a16="http://schemas.microsoft.com/office/drawing/2014/main" id="{29374DFC-980B-B758-D101-E9D1615ECC87}"/>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 rámci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ZoR</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příjemce předkládá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nejlépe v jednom souboru</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všechny pracovní výkazy.</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Vlastnoruční nebo elektronický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podpis </a:t>
            </a:r>
            <a:r>
              <a:rPr lang="cs-CZ" sz="2000" b="1" kern="100" dirty="0">
                <a:latin typeface="Aptos" panose="020B0004020202020204" pitchFamily="34" charset="0"/>
                <a:ea typeface="Aptos" panose="020B0004020202020204" pitchFamily="34" charset="0"/>
                <a:cs typeface="Times New Roman" panose="02020603050405020304" pitchFamily="18" charset="0"/>
              </a:rPr>
              <a:t>zaměstnance a osoby oprávněné</a:t>
            </a:r>
            <a:r>
              <a:rPr lang="cs-CZ" sz="2000" kern="100" dirty="0">
                <a:latin typeface="Aptos" panose="020B0004020202020204" pitchFamily="34" charset="0"/>
                <a:ea typeface="Aptos" panose="020B0004020202020204" pitchFamily="34" charset="0"/>
                <a:cs typeface="Times New Roman" panose="02020603050405020304" pitchFamily="18" charset="0"/>
              </a:rPr>
              <a:t> pravdivost výkazu potvrdit,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datum </a:t>
            </a:r>
            <a:r>
              <a:rPr lang="cs-CZ" sz="2000" kern="100" dirty="0">
                <a:latin typeface="Aptos" panose="020B0004020202020204" pitchFamily="34" charset="0"/>
                <a:ea typeface="Aptos" panose="020B0004020202020204" pitchFamily="34" charset="0"/>
                <a:cs typeface="Times New Roman" panose="02020603050405020304" pitchFamily="18" charset="0"/>
              </a:rPr>
              <a:t>podpisu a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jméno a příjmení podepisujících. Pracovní výkaz nemá vypracovat </a:t>
            </a:r>
            <a:r>
              <a:rPr lang="cs-CZ" sz="2000" kern="100" dirty="0">
                <a:latin typeface="Aptos" panose="020B0004020202020204" pitchFamily="34" charset="0"/>
                <a:ea typeface="Aptos" panose="020B0004020202020204" pitchFamily="34" charset="0"/>
                <a:cs typeface="Times New Roman" panose="02020603050405020304" pitchFamily="18" charset="0"/>
              </a:rPr>
              <a:t>a schválit jedna a táž osoba.</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U členů realizačního týmu, kterých se netýká povinnost vést pracovní výkazy</a:t>
            </a:r>
            <a:r>
              <a:rPr lang="cs-CZ" sz="2000" kern="100" dirty="0">
                <a:latin typeface="Aptos" panose="020B0004020202020204" pitchFamily="34" charset="0"/>
                <a:ea typeface="Aptos" panose="020B0004020202020204" pitchFamily="34" charset="0"/>
                <a:cs typeface="Times New Roman" panose="02020603050405020304" pitchFamily="18" charset="0"/>
              </a:rPr>
              <a:t>, </a:t>
            </a:r>
            <a:r>
              <a:rPr lang="cs-CZ" sz="2000" b="1" kern="100" dirty="0">
                <a:latin typeface="Aptos" panose="020B0004020202020204" pitchFamily="34" charset="0"/>
                <a:ea typeface="Aptos" panose="020B0004020202020204" pitchFamily="34" charset="0"/>
                <a:cs typeface="Times New Roman" panose="02020603050405020304" pitchFamily="18" charset="0"/>
              </a:rPr>
              <a:t>čestné prohlášení</a:t>
            </a:r>
            <a:r>
              <a:rPr lang="cs-CZ" sz="2000" kern="100" dirty="0">
                <a:latin typeface="Aptos" panose="020B0004020202020204" pitchFamily="34" charset="0"/>
                <a:ea typeface="Aptos" panose="020B0004020202020204" pitchFamily="34" charset="0"/>
                <a:cs typeface="Times New Roman" panose="02020603050405020304" pitchFamily="18" charset="0"/>
              </a:rPr>
              <a:t>, že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jejich úvazek u příjemce a partnerů projektu nepřesáhl 1/1,2 FTE (v případě většího počtu členů realizačního týmu doporučujeme doložit formou souhrnného čestného prohlášení s podpisy členů realizačního týmu nebo oprávněné osoby za příjemce/partnera).</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U zaměstnanců pracujících na základě DPP </a:t>
            </a:r>
            <a:r>
              <a:rPr lang="cs-CZ" sz="2000" kern="100" dirty="0">
                <a:latin typeface="Aptos" panose="020B0004020202020204" pitchFamily="34" charset="0"/>
                <a:ea typeface="Aptos" panose="020B0004020202020204" pitchFamily="34" charset="0"/>
                <a:cs typeface="Times New Roman" panose="02020603050405020304" pitchFamily="18" charset="0"/>
              </a:rPr>
              <a:t>se v pracovním výkazu neeviduje dovolená</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71894828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06CC-EAD4-883D-5C88-3AECF5C8F0B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419C42E2-E0BE-4B48-751B-E9A3017EA09D}"/>
              </a:ext>
            </a:extLst>
          </p:cNvPr>
          <p:cNvSpPr>
            <a:spLocks noGrp="1"/>
          </p:cNvSpPr>
          <p:nvPr>
            <p:ph type="ctrTitle"/>
          </p:nvPr>
        </p:nvSpPr>
        <p:spPr/>
        <p:txBody>
          <a:bodyPr/>
          <a:lstStyle/>
          <a:p>
            <a:r>
              <a:rPr lang="cs-CZ" b="1" dirty="0"/>
              <a:t>Sd-2 jednotkové sazby</a:t>
            </a:r>
          </a:p>
        </p:txBody>
      </p:sp>
      <p:sp>
        <p:nvSpPr>
          <p:cNvPr id="5" name="Podnadpis 4">
            <a:extLst>
              <a:ext uri="{FF2B5EF4-FFF2-40B4-BE49-F238E27FC236}">
                <a16:creationId xmlns:a16="http://schemas.microsoft.com/office/drawing/2014/main" id="{F5BB22F4-6418-2B41-CCCD-C09D6F35FC7E}"/>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Jednotkové sazby mezd / platů / odměn z dohod, které jsou stanoveny v rozpočtu jsou průměrovými ukazateli. To znamená, že jednotkové sazby nemusí být dodrženy v každém jednotlivém měsíci realizace nebo u každého jednotlivého zaměstnance na dané pracovní pozici, avšak musí být dodrženy v průměru za celou dobu realizace projektu za danou pracovní pozici.</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 případě, že je v průběhu realizace projektu změněna jednotková sazba, sleduje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se dodržení jednotkových sazeb odděleně.</a:t>
            </a:r>
            <a:endParaRPr lang="cs-CZ" sz="20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Kontrola jednotkových sazeb vyúčtovaných v </a:t>
            </a:r>
            <a:r>
              <a:rPr lang="cs-CZ" sz="20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dirty="0">
                <a:effectLst/>
                <a:latin typeface="Aptos" panose="020B0004020202020204" pitchFamily="34" charset="0"/>
                <a:ea typeface="Aptos" panose="020B0004020202020204" pitchFamily="34" charset="0"/>
                <a:cs typeface="Times New Roman" panose="02020603050405020304" pitchFamily="18" charset="0"/>
              </a:rPr>
              <a:t> je prováděna ŘO u jednotlivých pracovních pozic při kontrole </a:t>
            </a:r>
            <a:r>
              <a:rPr lang="cs-CZ" sz="20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dirty="0">
                <a:effectLst/>
                <a:latin typeface="Aptos" panose="020B0004020202020204" pitchFamily="34" charset="0"/>
                <a:ea typeface="Aptos" panose="020B0004020202020204" pitchFamily="34" charset="0"/>
                <a:cs typeface="Times New Roman" panose="02020603050405020304" pitchFamily="18" charset="0"/>
              </a:rPr>
              <a:t> obsahující osobní výdaje za dané pracovní pozice, a to kumulativně</a:t>
            </a:r>
            <a:r>
              <a:rPr lang="cs-CZ"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0992725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6874-3794-1175-8188-E12FBC719FC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C95EC6DA-144F-CF68-1598-508E14D9F736}"/>
              </a:ext>
            </a:extLst>
          </p:cNvPr>
          <p:cNvSpPr>
            <a:spLocks noGrp="1"/>
          </p:cNvSpPr>
          <p:nvPr>
            <p:ph type="ctrTitle"/>
          </p:nvPr>
        </p:nvSpPr>
        <p:spPr/>
        <p:txBody>
          <a:bodyPr/>
          <a:lstStyle/>
          <a:p>
            <a:r>
              <a:rPr lang="cs-CZ" b="1" dirty="0"/>
              <a:t>Sd-2 jednotkové sazby</a:t>
            </a:r>
          </a:p>
        </p:txBody>
      </p:sp>
      <p:sp>
        <p:nvSpPr>
          <p:cNvPr id="5" name="Podnadpis 4">
            <a:extLst>
              <a:ext uri="{FF2B5EF4-FFF2-40B4-BE49-F238E27FC236}">
                <a16:creationId xmlns:a16="http://schemas.microsoft.com/office/drawing/2014/main" id="{8C53A12A-F91A-81B8-9AFE-90FC275A5DF3}"/>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Kontrola dodržení jednotkových sazeb bude provedena ŘO u všech pracovních pozic finálně v rámci administrativního ověření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ZZoR</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Překročení jednotkové sazby max. do výše 2 % schválené jednotkové sazby se nekrátí. Takové výdaje nebudou považované za nezpůsobilé.</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převyšující jednotkovou sazbu o více než 2 %, jsou nezpůsobilé. Lze je hradit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z vlastních zdrojů, nikoliv však jako součást vlastního spolufinancování projektu.</a:t>
            </a:r>
          </a:p>
          <a:p>
            <a:pPr marL="342900" indent="-342900" algn="just">
              <a:lnSpc>
                <a:spcPct val="100000"/>
              </a:lnSpc>
              <a:spcAft>
                <a:spcPts val="1000"/>
              </a:spcAft>
              <a:buClr>
                <a:srgbClr val="FF0000"/>
              </a:buClr>
              <a:buFont typeface="Aptos" panose="020B0004020202020204" pitchFamily="34" charset="0"/>
              <a:buChar char="!"/>
            </a:pPr>
            <a:r>
              <a:rPr lang="cs-CZ" sz="2000" b="1" kern="100" dirty="0">
                <a:latin typeface="Aptos" panose="020B0004020202020204" pitchFamily="34" charset="0"/>
                <a:ea typeface="Aptos" panose="020B0004020202020204" pitchFamily="34" charset="0"/>
                <a:cs typeface="Times New Roman" panose="02020603050405020304" pitchFamily="18" charset="0"/>
              </a:rPr>
              <a:t>V případě překročení schválené jednotkové sazby v průběžných </a:t>
            </a:r>
            <a:r>
              <a:rPr lang="cs-CZ" sz="2000" b="1" kern="100" dirty="0" err="1">
                <a:latin typeface="Aptos" panose="020B0004020202020204" pitchFamily="34" charset="0"/>
                <a:ea typeface="Aptos" panose="020B0004020202020204" pitchFamily="34" charset="0"/>
                <a:cs typeface="Times New Roman" panose="02020603050405020304" pitchFamily="18" charset="0"/>
              </a:rPr>
              <a:t>ŽoP</a:t>
            </a:r>
            <a:r>
              <a:rPr lang="cs-CZ" sz="2000" b="1" kern="100" dirty="0">
                <a:latin typeface="Aptos" panose="020B0004020202020204" pitchFamily="34" charset="0"/>
                <a:ea typeface="Aptos" panose="020B0004020202020204" pitchFamily="34" charset="0"/>
                <a:cs typeface="Times New Roman" panose="02020603050405020304" pitchFamily="18" charset="0"/>
              </a:rPr>
              <a:t> o více než 20 %, budou výdaje nad rámec 120 % schválené jednotkové sazby zkráceny. Tyto výdaje jsou považovány za nezpůsobilý výdaj. O takto zkrácenou částku nemůže příjemce znovu požádat.</a:t>
            </a:r>
          </a:p>
          <a:p>
            <a:pPr marL="342900" lvl="0" indent="-342900">
              <a:lnSpc>
                <a:spcPct val="100000"/>
              </a:lnSpc>
              <a:spcAft>
                <a:spcPts val="1000"/>
              </a:spcAft>
              <a:buFont typeface="Courier New" panose="02070309020205020404" pitchFamily="49" charset="0"/>
              <a:buChar char="o"/>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8259553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E548-2B45-4677-9889-C2094973935A}"/>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137DCCD8-D28D-7BF4-3E9B-3E8F1E990C4C}"/>
              </a:ext>
            </a:extLst>
          </p:cNvPr>
          <p:cNvSpPr>
            <a:spLocks noGrp="1"/>
          </p:cNvSpPr>
          <p:nvPr>
            <p:ph type="ctrTitle"/>
          </p:nvPr>
        </p:nvSpPr>
        <p:spPr/>
        <p:txBody>
          <a:bodyPr/>
          <a:lstStyle/>
          <a:p>
            <a:r>
              <a:rPr lang="cs-CZ" b="1" dirty="0"/>
              <a:t>změny jednotkových sazeb</a:t>
            </a:r>
          </a:p>
        </p:txBody>
      </p:sp>
      <p:sp>
        <p:nvSpPr>
          <p:cNvPr id="5" name="Podnadpis 4">
            <a:extLst>
              <a:ext uri="{FF2B5EF4-FFF2-40B4-BE49-F238E27FC236}">
                <a16:creationId xmlns:a16="http://schemas.microsoft.com/office/drawing/2014/main" id="{DB830E71-3B79-BE0B-A2CD-962F9D7E29CC}"/>
              </a:ext>
            </a:extLst>
          </p:cNvPr>
          <p:cNvSpPr>
            <a:spLocks noGrp="1"/>
          </p:cNvSpPr>
          <p:nvPr>
            <p:ph type="subTitle" idx="1"/>
          </p:nvPr>
        </p:nvSpPr>
        <p:spPr/>
        <p:txBody>
          <a:bodyPr/>
          <a:lstStyle/>
          <a:p>
            <a:pPr lvl="0">
              <a:lnSpc>
                <a:spcPct val="100000"/>
              </a:lnSpc>
              <a:spcAft>
                <a:spcPts val="1000"/>
              </a:spcAft>
            </a:pPr>
            <a:r>
              <a:rPr lang="cs-CZ" sz="2000" b="1" u="sng" kern="100" dirty="0">
                <a:effectLst/>
                <a:latin typeface="Aptos" panose="020B0004020202020204" pitchFamily="34" charset="0"/>
                <a:ea typeface="Aptos" panose="020B0004020202020204" pitchFamily="34" charset="0"/>
                <a:cs typeface="Times New Roman" panose="02020603050405020304" pitchFamily="18" charset="0"/>
              </a:rPr>
              <a:t>Přímé vykazování osobních výdajů</a:t>
            </a:r>
          </a:p>
          <a:p>
            <a:pPr lvl="0">
              <a:lnSpc>
                <a:spcPct val="100000"/>
              </a:lnSpc>
              <a:spcBef>
                <a:spcPts val="0"/>
              </a:spcBef>
              <a:spcAft>
                <a:spcPts val="1000"/>
              </a:spcAft>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a1) Stanovení jednotkové sazby pomocí ISPV</a:t>
            </a:r>
            <a:r>
              <a:rPr lang="cs-CZ" sz="1600" kern="100" dirty="0">
                <a:latin typeface="Aptos" panose="020B0004020202020204" pitchFamily="34" charset="0"/>
                <a:ea typeface="Aptos" panose="020B0004020202020204" pitchFamily="34" charset="0"/>
                <a:cs typeface="Times New Roman" panose="02020603050405020304" pitchFamily="18" charset="0"/>
              </a:rPr>
              <a:t> (</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600" kern="100" dirty="0">
                <a:latin typeface="Aptos" panose="020B0004020202020204" pitchFamily="34" charset="0"/>
                <a:ea typeface="Aptos" panose="020B0004020202020204" pitchFamily="34" charset="0"/>
                <a:cs typeface="Times New Roman" panose="02020603050405020304" pitchFamily="18" charset="0"/>
              </a:rPr>
              <a:t>NPZ, ↑ PZ, nová položka rozpočtu, při ↑</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dodržená JS s tolerancí 2 %);</a:t>
            </a:r>
          </a:p>
          <a:p>
            <a:pPr lvl="0">
              <a:lnSpc>
                <a:spcPct val="100000"/>
              </a:lnSpc>
              <a:spcBef>
                <a:spcPts val="0"/>
              </a:spcBef>
              <a:spcAft>
                <a:spcPts val="1000"/>
              </a:spcAft>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a2) Individuální stanovení jednotkové sazby</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 NPZ, ↑ PZ, nová položka rozpočtu, při ↑ dodržená JS s tolerancí 2 %);</a:t>
            </a:r>
          </a:p>
          <a:p>
            <a:pPr>
              <a:lnSpc>
                <a:spcPct val="100000"/>
              </a:lnSpc>
              <a:spcBef>
                <a:spcPts val="0"/>
              </a:spcBef>
              <a:spcAft>
                <a:spcPts val="1000"/>
              </a:spcAft>
            </a:pPr>
            <a:r>
              <a:rPr lang="cs-CZ" sz="1600" dirty="0">
                <a:effectLst/>
                <a:latin typeface="Aptos" panose="020B0004020202020204" pitchFamily="34" charset="0"/>
                <a:ea typeface="Aptos" panose="020B0004020202020204" pitchFamily="34" charset="0"/>
                <a:cs typeface="Times New Roman" panose="02020603050405020304" pitchFamily="18" charset="0"/>
              </a:rPr>
              <a:t>Provádí-li příjemce změny jednotkových sazeb u nových pozic v době realizace projektu, použije nejaktuálnější sazby ISPV zveřejněné na </a:t>
            </a:r>
            <a:r>
              <a:rPr lang="cs-CZ" sz="1600" dirty="0">
                <a:effectLst/>
                <a:latin typeface="Aptos" panose="020B0004020202020204" pitchFamily="34" charset="0"/>
                <a:ea typeface="Aptos" panose="020B0004020202020204" pitchFamily="34" charset="0"/>
                <a:cs typeface="Times New Roman" panose="02020603050405020304" pitchFamily="18" charset="0"/>
                <a:hlinkClick r:id="rId3"/>
              </a:rPr>
              <a:t>www.ispv.cz</a:t>
            </a:r>
            <a:r>
              <a:rPr lang="cs-CZ" sz="16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0000"/>
              </a:lnSpc>
              <a:spcBef>
                <a:spcPts val="0"/>
              </a:spcBef>
            </a:pPr>
            <a:endParaRPr lang="cs-CZ" sz="1600" b="1"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0000"/>
              </a:lnSpc>
              <a:spcAft>
                <a:spcPts val="1000"/>
              </a:spcAft>
            </a:pPr>
            <a:r>
              <a:rPr lang="cs-CZ" sz="2000" b="1" u="sng" kern="100" dirty="0">
                <a:effectLst/>
                <a:latin typeface="Aptos" panose="020B0004020202020204" pitchFamily="34" charset="0"/>
                <a:ea typeface="Aptos" panose="020B0004020202020204" pitchFamily="34" charset="0"/>
                <a:cs typeface="Times New Roman" panose="02020603050405020304" pitchFamily="18" charset="0"/>
              </a:rPr>
              <a:t>Zjednodušené vykazování osobních výdajů</a:t>
            </a:r>
          </a:p>
          <a:p>
            <a:pPr lvl="0">
              <a:lnSpc>
                <a:spcPct val="100000"/>
              </a:lnSpc>
              <a:spcBef>
                <a:spcPts val="0"/>
              </a:spcBef>
              <a:spcAft>
                <a:spcPts val="1000"/>
              </a:spcAft>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b1) Jednorázové částky – administrativní tým</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(pouze ↑ PZ, v případě aktualizace Kalkulačky jednorázové částky (b1), nová položka rozpočtu);</a:t>
            </a:r>
          </a:p>
          <a:p>
            <a:pPr lvl="0">
              <a:lnSpc>
                <a:spcPct val="100000"/>
              </a:lnSpc>
              <a:spcBef>
                <a:spcPts val="0"/>
              </a:spcBef>
              <a:spcAft>
                <a:spcPts val="1000"/>
              </a:spcAft>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b2) Jednotkové náklady – odborný tým</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 NPZ, ↑ PZ, v souladu se zveřejněným koeficientem);</a:t>
            </a:r>
          </a:p>
        </p:txBody>
      </p:sp>
    </p:spTree>
    <p:extLst>
      <p:ext uri="{BB962C8B-B14F-4D97-AF65-F5344CB8AC3E}">
        <p14:creationId xmlns:p14="http://schemas.microsoft.com/office/powerpoint/2010/main" val="208978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8807750-BFA0-226A-8F1B-EEFF038F7A3E}"/>
              </a:ext>
            </a:extLst>
          </p:cNvPr>
          <p:cNvSpPr>
            <a:spLocks noGrp="1"/>
          </p:cNvSpPr>
          <p:nvPr>
            <p:ph type="ctrTitle"/>
          </p:nvPr>
        </p:nvSpPr>
        <p:spPr/>
        <p:txBody>
          <a:bodyPr/>
          <a:lstStyle/>
          <a:p>
            <a:r>
              <a:rPr lang="cs-CZ" b="1" dirty="0"/>
              <a:t>Základní informace k aktivitám I</a:t>
            </a:r>
          </a:p>
        </p:txBody>
      </p:sp>
      <p:sp>
        <p:nvSpPr>
          <p:cNvPr id="5" name="Podnadpis 4">
            <a:extLst>
              <a:ext uri="{FF2B5EF4-FFF2-40B4-BE49-F238E27FC236}">
                <a16:creationId xmlns:a16="http://schemas.microsoft.com/office/drawing/2014/main" id="{44E52889-FE0C-10C5-0EB2-6423201B9188}"/>
              </a:ext>
            </a:extLst>
          </p:cNvPr>
          <p:cNvSpPr>
            <a:spLocks noGrp="1"/>
          </p:cNvSpPr>
          <p:nvPr>
            <p:ph type="subTitle" idx="1"/>
          </p:nvPr>
        </p:nvSpPr>
        <p:spPr/>
        <p:txBody>
          <a:bodyPr/>
          <a:lstStyle/>
          <a:p>
            <a:r>
              <a:rPr lang="cs-CZ" sz="2000" b="1" dirty="0"/>
              <a:t>Cílové skupiny: </a:t>
            </a:r>
          </a:p>
          <a:p>
            <a:pPr marL="342900" indent="-342900">
              <a:buFont typeface="Arial" panose="020B0604020202020204" pitchFamily="34" charset="0"/>
              <a:buChar char="•"/>
            </a:pPr>
            <a:r>
              <a:rPr lang="cs-CZ" sz="2000" dirty="0"/>
              <a:t>Pracovníci výzkumných organizací, studenti VŠ, pracovníci aplikačního sektoru, výzkumní pracovníci v soukromém sektoru</a:t>
            </a:r>
          </a:p>
          <a:p>
            <a:r>
              <a:rPr lang="cs-CZ" sz="2000" b="1" dirty="0"/>
              <a:t>Územní způsobilost: </a:t>
            </a:r>
          </a:p>
          <a:p>
            <a:pPr marL="342900" indent="-342900" algn="just">
              <a:buFont typeface="Arial" panose="020B0604020202020204" pitchFamily="34" charset="0"/>
              <a:buChar char="•"/>
            </a:pPr>
            <a:r>
              <a:rPr lang="cs-CZ" sz="2000" dirty="0"/>
              <a:t>Přípustným místem realizace je </a:t>
            </a:r>
            <a:r>
              <a:rPr lang="cs-CZ" sz="2000" b="1" dirty="0"/>
              <a:t>území České republiky </a:t>
            </a:r>
            <a:r>
              <a:rPr lang="cs-CZ" sz="2000" dirty="0"/>
              <a:t> </a:t>
            </a:r>
          </a:p>
          <a:p>
            <a:pPr marL="342900" indent="-342900" algn="just">
              <a:buFont typeface="Arial" panose="020B0604020202020204" pitchFamily="34" charset="0"/>
              <a:buChar char="•"/>
            </a:pPr>
            <a:r>
              <a:rPr lang="cs-CZ" sz="2000" dirty="0"/>
              <a:t>Aktivity projektu </a:t>
            </a:r>
            <a:r>
              <a:rPr lang="cs-CZ" sz="2000" b="1" dirty="0"/>
              <a:t>č. 2, 3, 4 a 6 </a:t>
            </a:r>
            <a:r>
              <a:rPr lang="cs-CZ" sz="2000" dirty="0"/>
              <a:t>mohou být realizovány </a:t>
            </a:r>
            <a:r>
              <a:rPr lang="cs-CZ" sz="2000" b="1" dirty="0"/>
              <a:t>i mimo území České republiky, a to na území EU, dále na území států, které jsou součástí skupiny zemí přidružených k účasti v programu Horizont Evropa</a:t>
            </a:r>
            <a:r>
              <a:rPr lang="cs-CZ" sz="2000" dirty="0"/>
              <a:t> a na území Spojeného království </a:t>
            </a:r>
            <a:r>
              <a:rPr lang="cs-CZ" sz="2000" b="1" dirty="0"/>
              <a:t>Velké Británie a Severního Irska</a:t>
            </a:r>
          </a:p>
          <a:p>
            <a:pPr marL="342900" indent="-342900" algn="just">
              <a:buFont typeface="Arial" panose="020B0604020202020204" pitchFamily="34" charset="0"/>
              <a:buChar char="•"/>
            </a:pPr>
            <a:r>
              <a:rPr lang="cs-CZ" sz="2000" dirty="0"/>
              <a:t>Vybrané dílčí části aktivit projektu č. 2, 3, 4 a 6 je možné realizovat i mimo území ČR (EU i mimo EU). Mezi takovéto dílčí činnosti lze například uvést krátkodobé výjezdy na konference, workshopy, networking, sběr vzorků v zahraničí apod.</a:t>
            </a:r>
          </a:p>
          <a:p>
            <a:endParaRPr lang="cs-CZ" dirty="0"/>
          </a:p>
        </p:txBody>
      </p:sp>
    </p:spTree>
    <p:extLst>
      <p:ext uri="{BB962C8B-B14F-4D97-AF65-F5344CB8AC3E}">
        <p14:creationId xmlns:p14="http://schemas.microsoft.com/office/powerpoint/2010/main" val="20763328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54AC-8B41-2D20-F3D6-098E22361C44}"/>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4A4B7C7B-D786-FE50-93C8-64EC09CDEAF5}"/>
              </a:ext>
            </a:extLst>
          </p:cNvPr>
          <p:cNvSpPr>
            <a:spLocks noGrp="1"/>
          </p:cNvSpPr>
          <p:nvPr>
            <p:ph type="ctrTitle"/>
          </p:nvPr>
        </p:nvSpPr>
        <p:spPr/>
        <p:txBody>
          <a:bodyPr/>
          <a:lstStyle/>
          <a:p>
            <a:r>
              <a:rPr lang="cs-CZ" b="1" dirty="0"/>
              <a:t>změny jednotkových nákladů</a:t>
            </a:r>
          </a:p>
        </p:txBody>
      </p:sp>
      <p:sp>
        <p:nvSpPr>
          <p:cNvPr id="5" name="Podnadpis 4">
            <a:extLst>
              <a:ext uri="{FF2B5EF4-FFF2-40B4-BE49-F238E27FC236}">
                <a16:creationId xmlns:a16="http://schemas.microsoft.com/office/drawing/2014/main" id="{257EC0EA-BF34-E4E0-387C-CCD410A0F7EF}"/>
              </a:ext>
            </a:extLst>
          </p:cNvPr>
          <p:cNvSpPr>
            <a:spLocks noGrp="1"/>
          </p:cNvSpPr>
          <p:nvPr>
            <p:ph type="subTitle" idx="1"/>
          </p:nvPr>
        </p:nvSpPr>
        <p:spPr/>
        <p:txBody>
          <a:bodyPr/>
          <a:lstStyle/>
          <a:p>
            <a:pPr marL="342900" lvl="0" indent="-342900">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Jednotkový náklad člena odborného týmu je možné stanovit pouze jako „hodinovou sazbu“.</a:t>
            </a:r>
          </a:p>
          <a:p>
            <a:pPr marL="342900" lvl="0" indent="-342900">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Výši sazby je příjemce oprávněn v průběhu realizace projektu upravit za použití koeficientu.</a:t>
            </a:r>
          </a:p>
          <a:p>
            <a:pPr marL="342900" lvl="0" indent="-342900">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ŘO zveřejní 1 x ročně koeficient pro jednotkové náklady ve mzdové i platové sféře.</a:t>
            </a:r>
          </a:p>
          <a:p>
            <a:pPr marL="342900" lvl="0" indent="-342900">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Příjemce je oprávněn upravit výši jednotkového nákladu tak, že jej vynásobí koeficientem.</a:t>
            </a:r>
          </a:p>
          <a:p>
            <a:pPr marL="342900" lvl="0" indent="-342900">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Úprava výše jednotkového nákladu je administrována prostřednictvím podstatné změny významné.</a:t>
            </a:r>
          </a:p>
          <a:p>
            <a:pPr lvl="0" algn="just">
              <a:lnSpc>
                <a:spcPct val="100000"/>
              </a:lnSpc>
            </a:pPr>
            <a:r>
              <a:rPr lang="cs-CZ" sz="1600" i="1" kern="100" dirty="0">
                <a:effectLst/>
                <a:latin typeface="Aptos" panose="020B0004020202020204" pitchFamily="34" charset="0"/>
                <a:ea typeface="Aptos" panose="020B0004020202020204" pitchFamily="34" charset="0"/>
                <a:cs typeface="Times New Roman" panose="02020603050405020304" pitchFamily="18" charset="0"/>
              </a:rPr>
              <a:t>Příklad: Příjemce stanovil jednotkový náklad ve výši 302 Kč/hod. za období od 1. 4. 2021 do 31. 3. 2022. ŘO zveřejnil koeficient ve výši 1,068, jež demonstruje změnu výše mediánu hrubé mzdy za rok 2023 vůči předchozímu roku (2022). Upravená výše jednotkového nákladu činí 302,00 * 1,068 = 322,536 = 322,00 Kč/hod.</a:t>
            </a:r>
          </a:p>
        </p:txBody>
      </p:sp>
    </p:spTree>
    <p:extLst>
      <p:ext uri="{BB962C8B-B14F-4D97-AF65-F5344CB8AC3E}">
        <p14:creationId xmlns:p14="http://schemas.microsoft.com/office/powerpoint/2010/main" val="1801114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B8C88-A365-6D20-C7B8-315066C7FB61}"/>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D48A9629-49CE-52F0-016F-85369BF958CE}"/>
              </a:ext>
            </a:extLst>
          </p:cNvPr>
          <p:cNvSpPr>
            <a:spLocks noGrp="1"/>
          </p:cNvSpPr>
          <p:nvPr>
            <p:ph type="ctrTitle"/>
          </p:nvPr>
        </p:nvSpPr>
        <p:spPr/>
        <p:txBody>
          <a:bodyPr/>
          <a:lstStyle/>
          <a:p>
            <a:r>
              <a:rPr lang="cs-CZ" b="1" dirty="0"/>
              <a:t>rezerva pro osobní výdaje</a:t>
            </a:r>
          </a:p>
        </p:txBody>
      </p:sp>
      <p:sp>
        <p:nvSpPr>
          <p:cNvPr id="5" name="Podnadpis 4">
            <a:extLst>
              <a:ext uri="{FF2B5EF4-FFF2-40B4-BE49-F238E27FC236}">
                <a16:creationId xmlns:a16="http://schemas.microsoft.com/office/drawing/2014/main" id="{B086E1AB-48C9-E401-1E22-539AC28F674A}"/>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rojekty s dobou realizace delší než 24 měsíců mají možnost alokovat v rozpočtu projektu prostředky do položky „Rezerva pro osobní výdaje“.</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Prostředky v této položce slouží výhradně pro navyšování jednotkové sazby u osobních nákladů v době realizace projektu, přičemž použít prostředky na navyšování jednotkových sazeb / jednorázových částek osobních nákladů je možné až od 25. měsíce realizace (včetně), a to pouze v souladu s kap. 7.4.2 Podstatné změny v projektu.</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Pokud příjemce v průběhu realizace projektu navyšuje/snižuje prostřednictvím žádosti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o změnu výši finančních prostředků v kapitole „Osobní výdaje“, prostředky alokované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v položce „Rezerva pro osobní výdaje“ se touto změnou nemění.</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Způsob výpočtu max. částky rezervy pro osobní výdaje je upraven v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PpŽP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 obecná část.</a:t>
            </a:r>
          </a:p>
        </p:txBody>
      </p:sp>
    </p:spTree>
    <p:extLst>
      <p:ext uri="{BB962C8B-B14F-4D97-AF65-F5344CB8AC3E}">
        <p14:creationId xmlns:p14="http://schemas.microsoft.com/office/powerpoint/2010/main" val="37830022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36AA2-F61D-1E5B-85A7-97F7B1626897}"/>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95DCF81-736A-9EB5-91E6-1AB2B3E6CA96}"/>
              </a:ext>
            </a:extLst>
          </p:cNvPr>
          <p:cNvSpPr>
            <a:spLocks noGrp="1"/>
          </p:cNvSpPr>
          <p:nvPr>
            <p:ph type="ctrTitle"/>
          </p:nvPr>
        </p:nvSpPr>
        <p:spPr/>
        <p:txBody>
          <a:bodyPr/>
          <a:lstStyle/>
          <a:p>
            <a:r>
              <a:rPr lang="cs-CZ" b="1" dirty="0"/>
              <a:t>Sd-2 náhrady za dovolenou</a:t>
            </a:r>
          </a:p>
        </p:txBody>
      </p:sp>
      <p:sp>
        <p:nvSpPr>
          <p:cNvPr id="5" name="Podnadpis 4">
            <a:extLst>
              <a:ext uri="{FF2B5EF4-FFF2-40B4-BE49-F238E27FC236}">
                <a16:creationId xmlns:a16="http://schemas.microsoft.com/office/drawing/2014/main" id="{6EF7118B-8215-BC44-3CC6-435D62D52B10}"/>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Náhrada za dovolenou je způsobilá v rozsahu stanoveném § 212 zákoníku práce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nebo v rozsahu stanoveném kolektivní smlouvou nebo interní směrnicí příjemce, nejvýše však v rozsahu 8 týdnů v roce.</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Náhrada za dovolenou je způsobilá, pakliže současně platí:</a:t>
            </a:r>
          </a:p>
          <a:p>
            <a:pPr marL="285750" indent="-285750" algn="just">
              <a:lnSpc>
                <a:spcPct val="100000"/>
              </a:lnSpc>
              <a:buClr>
                <a:srgbClr val="00B050"/>
              </a:buClr>
              <a:buFont typeface="Wingdings" panose="05000000000000000000" pitchFamily="2" charset="2"/>
              <a:buChar char="ü"/>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je součástí hrubé mzdy/platu/odměny zaměstnance v období způsobilosti výdajů;</a:t>
            </a:r>
          </a:p>
          <a:p>
            <a:pPr marL="285750" indent="-285750" algn="just">
              <a:lnSpc>
                <a:spcPct val="100000"/>
              </a:lnSpc>
              <a:buClr>
                <a:srgbClr val="00B050"/>
              </a:buClr>
              <a:buFont typeface="Wingdings" panose="05000000000000000000" pitchFamily="2" charset="2"/>
              <a:buChar char="ü"/>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přísluší k období realizace projektu,</a:t>
            </a:r>
          </a:p>
          <a:p>
            <a:pPr marL="285750" indent="-285750" algn="just">
              <a:lnSpc>
                <a:spcPct val="100000"/>
              </a:lnSpc>
              <a:buClr>
                <a:srgbClr val="00B050"/>
              </a:buClr>
              <a:buFont typeface="Wingdings" panose="05000000000000000000" pitchFamily="2" charset="2"/>
              <a:buChar char="ü"/>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je způsobilá dle výše úvazku zaměstnance na daném projektu;</a:t>
            </a:r>
          </a:p>
          <a:p>
            <a:pPr marL="285750" indent="-285750" algn="just">
              <a:lnSpc>
                <a:spcPct val="100000"/>
              </a:lnSpc>
              <a:buClr>
                <a:srgbClr val="00B050"/>
              </a:buClr>
              <a:buFont typeface="Wingdings" panose="05000000000000000000" pitchFamily="2" charset="2"/>
              <a:buChar char="ü"/>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je závazným výdajem příjemce dle zákoníku práce;</a:t>
            </a:r>
          </a:p>
          <a:p>
            <a:pPr marL="285750" indent="-285750" algn="just">
              <a:lnSpc>
                <a:spcPct val="100000"/>
              </a:lnSpc>
              <a:buClr>
                <a:srgbClr val="00B050"/>
              </a:buClr>
              <a:buFont typeface="Wingdings" panose="05000000000000000000" pitchFamily="2" charset="2"/>
              <a:buChar char="ü"/>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jedná se o náhrady za čerpanou dovolenou, případně za nevyčerpanou dovolenou, pokud nárok na dovolenou vzniknul v souvislosti s projektem a proplacení bude v souladu se zákoníkem práce.</a:t>
            </a:r>
          </a:p>
        </p:txBody>
      </p:sp>
    </p:spTree>
    <p:extLst>
      <p:ext uri="{BB962C8B-B14F-4D97-AF65-F5344CB8AC3E}">
        <p14:creationId xmlns:p14="http://schemas.microsoft.com/office/powerpoint/2010/main" val="23342660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611D-C81D-1555-7410-C038416242D7}"/>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42DA00C2-FAE9-B9DB-ABA0-85FB525E48F9}"/>
              </a:ext>
            </a:extLst>
          </p:cNvPr>
          <p:cNvSpPr>
            <a:spLocks noGrp="1"/>
          </p:cNvSpPr>
          <p:nvPr>
            <p:ph type="ctrTitle"/>
          </p:nvPr>
        </p:nvSpPr>
        <p:spPr/>
        <p:txBody>
          <a:bodyPr/>
          <a:lstStyle/>
          <a:p>
            <a:r>
              <a:rPr lang="cs-CZ" b="1" dirty="0"/>
              <a:t>Sd-2 přehled vyčerpané dovolené</a:t>
            </a:r>
          </a:p>
        </p:txBody>
      </p:sp>
      <p:sp>
        <p:nvSpPr>
          <p:cNvPr id="5" name="Podnadpis 4">
            <a:extLst>
              <a:ext uri="{FF2B5EF4-FFF2-40B4-BE49-F238E27FC236}">
                <a16:creationId xmlns:a16="http://schemas.microsoft.com/office/drawing/2014/main" id="{19FF8366-58FB-B40A-8909-C4479E16BA5F}"/>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 OP JAK je výše nároku na dovolenou sledována vždy pro každý kalendářní rok zvlášť.</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Přehled vyčerpané dovolené je povinná příloha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v případě přímého vykazování osobních nákladů na odborný tým po ukončení každého kalendářního roku realizace projektu a v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Příjemce doloží přehled vyčerpané dovolené za každého zaměstnance, včetně případných hodin nevyčerpané dovolené, které budou převedeny do roku následujícího.</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Příloha obsahuje instrukce k vyplnění a je ke stažení na webu </a:t>
            </a:r>
            <a:r>
              <a:rPr lang="cs-CZ" sz="2000" kern="100" dirty="0">
                <a:latin typeface="Aptos" panose="020B0004020202020204" pitchFamily="34" charset="0"/>
                <a:ea typeface="Aptos" panose="020B0004020202020204" pitchFamily="34" charset="0"/>
                <a:cs typeface="Times New Roman" panose="02020603050405020304" pitchFamily="18" charset="0"/>
                <a:hlinkClick r:id="rId3"/>
              </a:rPr>
              <a:t>opjak.cz/dokumenty/</a:t>
            </a:r>
            <a:r>
              <a:rPr lang="cs-CZ" sz="2000" kern="100" dirty="0">
                <a:latin typeface="Aptos" panose="020B0004020202020204" pitchFamily="34" charset="0"/>
                <a:ea typeface="Aptos" panose="020B0004020202020204" pitchFamily="34" charset="0"/>
                <a:cs typeface="Times New Roman" panose="02020603050405020304" pitchFamily="18" charset="0"/>
              </a:rPr>
              <a:t> </a:t>
            </a:r>
            <a:br>
              <a:rPr lang="cs-CZ" sz="2000" kern="100" dirty="0">
                <a:latin typeface="Aptos" panose="020B0004020202020204" pitchFamily="34" charset="0"/>
                <a:ea typeface="Aptos" panose="020B0004020202020204" pitchFamily="34" charset="0"/>
                <a:cs typeface="Times New Roman" panose="02020603050405020304" pitchFamily="18" charset="0"/>
              </a:rPr>
            </a:br>
            <a:r>
              <a:rPr lang="cs-CZ" sz="2000" kern="100" dirty="0">
                <a:latin typeface="Aptos" panose="020B0004020202020204" pitchFamily="34" charset="0"/>
                <a:ea typeface="Aptos" panose="020B0004020202020204" pitchFamily="34" charset="0"/>
                <a:cs typeface="Times New Roman" panose="02020603050405020304" pitchFamily="18" charset="0"/>
              </a:rPr>
              <a:t>(Vzory příloh </a:t>
            </a:r>
            <a:r>
              <a:rPr lang="cs-CZ" sz="2000" kern="100" dirty="0" err="1">
                <a:latin typeface="Aptos" panose="020B0004020202020204" pitchFamily="34" charset="0"/>
                <a:ea typeface="Aptos" panose="020B0004020202020204" pitchFamily="34" charset="0"/>
                <a:cs typeface="Times New Roman" panose="02020603050405020304" pitchFamily="18" charset="0"/>
              </a:rPr>
              <a:t>ZoR</a:t>
            </a:r>
            <a:r>
              <a:rPr lang="cs-CZ" sz="2000" kern="100" dirty="0">
                <a:latin typeface="Aptos" panose="020B0004020202020204" pitchFamily="34" charset="0"/>
                <a:ea typeface="Aptos" panose="020B0004020202020204" pitchFamily="34" charset="0"/>
                <a:cs typeface="Times New Roman" panose="02020603050405020304" pitchFamily="18" charset="0"/>
              </a:rPr>
              <a:t>/</a:t>
            </a:r>
            <a:r>
              <a:rPr lang="cs-CZ" sz="2000" kern="100" dirty="0" err="1">
                <a:latin typeface="Aptos" panose="020B0004020202020204" pitchFamily="34" charset="0"/>
                <a:ea typeface="Aptos" panose="020B0004020202020204" pitchFamily="34" charset="0"/>
                <a:cs typeface="Times New Roman" panose="02020603050405020304" pitchFamily="18" charset="0"/>
              </a:rPr>
              <a:t>ŽoP</a:t>
            </a:r>
            <a:r>
              <a:rPr lang="cs-CZ" sz="2000" kern="100" dirty="0">
                <a:latin typeface="Aptos" panose="020B0004020202020204" pitchFamily="34" charset="0"/>
                <a:ea typeface="Aptos" panose="020B0004020202020204" pitchFamily="34" charset="0"/>
                <a:cs typeface="Times New Roman" panose="02020603050405020304" pitchFamily="18" charset="0"/>
              </a:rPr>
              <a:t>) ve verzi pro pracovní smlouvy a pro DPČ/DPP.</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82145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7FBEE-942A-920F-B2F7-C9F6DA8875B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2BCFB009-36D3-FEE0-3377-618EB8918BB0}"/>
              </a:ext>
            </a:extLst>
          </p:cNvPr>
          <p:cNvSpPr>
            <a:spLocks noGrp="1"/>
          </p:cNvSpPr>
          <p:nvPr>
            <p:ph type="ctrTitle"/>
          </p:nvPr>
        </p:nvSpPr>
        <p:spPr/>
        <p:txBody>
          <a:bodyPr/>
          <a:lstStyle/>
          <a:p>
            <a:r>
              <a:rPr lang="cs-CZ" b="1" dirty="0"/>
              <a:t>Sd-2 přečerpání dovolené</a:t>
            </a:r>
          </a:p>
        </p:txBody>
      </p:sp>
      <p:sp>
        <p:nvSpPr>
          <p:cNvPr id="5" name="Podnadpis 4">
            <a:extLst>
              <a:ext uri="{FF2B5EF4-FFF2-40B4-BE49-F238E27FC236}">
                <a16:creationId xmlns:a16="http://schemas.microsoft.com/office/drawing/2014/main" id="{EFA82D7A-548A-66CB-032F-BC91F0642F10}"/>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 případě, že by zaměstnanec v jednom roce čerpal více dovolené, než na kterou mu v rámci projektu vznikl nárok, budou tyto výdaje považovány za nezpůsobilé.</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Příjemce je může odečíst ze soupisky dokladů v </a:t>
            </a:r>
            <a:r>
              <a:rPr lang="cs-CZ" sz="2000" kern="100" dirty="0" err="1">
                <a:latin typeface="Aptos" panose="020B0004020202020204" pitchFamily="34" charset="0"/>
                <a:ea typeface="Aptos" panose="020B0004020202020204" pitchFamily="34" charset="0"/>
                <a:cs typeface="Times New Roman" panose="02020603050405020304" pitchFamily="18" charset="0"/>
              </a:rPr>
              <a:t>ŽoP</a:t>
            </a:r>
            <a:r>
              <a:rPr lang="cs-CZ" sz="2000" kern="100" dirty="0">
                <a:latin typeface="Aptos" panose="020B0004020202020204" pitchFamily="34" charset="0"/>
                <a:ea typeface="Aptos" panose="020B0004020202020204" pitchFamily="34" charset="0"/>
                <a:cs typeface="Times New Roman" panose="02020603050405020304" pitchFamily="18" charset="0"/>
              </a:rPr>
              <a:t> obsahující výdaje za prosinec daného roku.</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Pokud příjemce v rámci přehledu za předchozí kalendářní rok uváděl nevyčerpanou dovolenou, která byla převedena do následujícího roku, pak je o tuto převedenou dovolenou možné navýšit čerpání dovolené v aktuálním roce.</a:t>
            </a:r>
          </a:p>
        </p:txBody>
      </p:sp>
    </p:spTree>
    <p:extLst>
      <p:ext uri="{BB962C8B-B14F-4D97-AF65-F5344CB8AC3E}">
        <p14:creationId xmlns:p14="http://schemas.microsoft.com/office/powerpoint/2010/main" val="6359955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0037C-8B91-D364-8C04-E346A1400E5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8B6A328-DAEB-B07E-1FAE-CE9CE4CBF0A0}"/>
              </a:ext>
            </a:extLst>
          </p:cNvPr>
          <p:cNvSpPr>
            <a:spLocks noGrp="1"/>
          </p:cNvSpPr>
          <p:nvPr>
            <p:ph type="ctrTitle"/>
          </p:nvPr>
        </p:nvSpPr>
        <p:spPr/>
        <p:txBody>
          <a:bodyPr/>
          <a:lstStyle/>
          <a:p>
            <a:r>
              <a:rPr lang="cs-CZ" b="1" dirty="0"/>
              <a:t>Soupiska jednorázových částek</a:t>
            </a:r>
          </a:p>
        </p:txBody>
      </p:sp>
      <p:sp>
        <p:nvSpPr>
          <p:cNvPr id="5" name="Podnadpis 4">
            <a:extLst>
              <a:ext uri="{FF2B5EF4-FFF2-40B4-BE49-F238E27FC236}">
                <a16:creationId xmlns:a16="http://schemas.microsoft.com/office/drawing/2014/main" id="{091F58D5-E10F-CA8F-F2C4-DE25D8F0E644}"/>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Příjemce vykazuje jednorázovou částku v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kern="100" dirty="0">
                <a:latin typeface="Aptos" panose="020B0004020202020204" pitchFamily="34" charset="0"/>
                <a:ea typeface="Aptos" panose="020B0004020202020204" pitchFamily="34" charset="0"/>
                <a:cs typeface="Times New Roman" panose="02020603050405020304" pitchFamily="18" charset="0"/>
              </a:rPr>
              <a:t>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vypočtenou na základě počtu kalendářních měsíců ve sledovaném období, za které příjemce předkládá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ZoR</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Příjemce může zahrnout do </a:t>
            </a:r>
            <a:r>
              <a:rPr lang="cs-CZ" sz="2000" kern="100" dirty="0" err="1">
                <a:latin typeface="Aptos" panose="020B0004020202020204" pitchFamily="34" charset="0"/>
                <a:ea typeface="Aptos" panose="020B0004020202020204" pitchFamily="34" charset="0"/>
                <a:cs typeface="Times New Roman" panose="02020603050405020304" pitchFamily="18" charset="0"/>
              </a:rPr>
              <a:t>ŽoP</a:t>
            </a:r>
            <a:r>
              <a:rPr lang="cs-CZ" sz="2000" kern="100" dirty="0">
                <a:latin typeface="Aptos" panose="020B0004020202020204" pitchFamily="34" charset="0"/>
                <a:ea typeface="Aptos" panose="020B0004020202020204" pitchFamily="34" charset="0"/>
                <a:cs typeface="Times New Roman" panose="02020603050405020304" pitchFamily="18" charset="0"/>
              </a:rPr>
              <a:t> dílčí plnění jednorázové částky, do něhož např. za šestiměsíční sledované období zahrne osobní náklady na administrativní tým za méně </a:t>
            </a:r>
            <a:br>
              <a:rPr lang="cs-CZ" sz="2000" kern="100" dirty="0">
                <a:latin typeface="Aptos" panose="020B0004020202020204" pitchFamily="34" charset="0"/>
                <a:ea typeface="Aptos" panose="020B0004020202020204" pitchFamily="34" charset="0"/>
                <a:cs typeface="Times New Roman" panose="02020603050405020304" pitchFamily="18" charset="0"/>
              </a:rPr>
            </a:br>
            <a:r>
              <a:rPr lang="cs-CZ" sz="2000" kern="100" dirty="0">
                <a:latin typeface="Aptos" panose="020B0004020202020204" pitchFamily="34" charset="0"/>
                <a:ea typeface="Aptos" panose="020B0004020202020204" pitchFamily="34" charset="0"/>
                <a:cs typeface="Times New Roman" panose="02020603050405020304" pitchFamily="18" charset="0"/>
              </a:rPr>
              <a:t>než 6 měsíců. V takovém případě může nenárokovanou část dílčího plnění jednorázové částky zahrnout do některé z dalších </a:t>
            </a:r>
            <a:r>
              <a:rPr lang="cs-CZ" sz="2000" kern="100" dirty="0" err="1">
                <a:latin typeface="Aptos" panose="020B0004020202020204" pitchFamily="34" charset="0"/>
                <a:ea typeface="Aptos" panose="020B0004020202020204" pitchFamily="34" charset="0"/>
                <a:cs typeface="Times New Roman" panose="02020603050405020304" pitchFamily="18" charset="0"/>
              </a:rPr>
              <a:t>ŽoP</a:t>
            </a:r>
            <a:r>
              <a:rPr lang="cs-CZ" sz="2000" kern="100" dirty="0">
                <a:latin typeface="Aptos" panose="020B0004020202020204" pitchFamily="34" charset="0"/>
                <a:ea typeface="Aptos" panose="020B0004020202020204" pitchFamily="34" charset="0"/>
                <a:cs typeface="Times New Roman" panose="02020603050405020304" pitchFamily="18" charset="0"/>
              </a:rPr>
              <a:t>, nejpozději však do </a:t>
            </a:r>
            <a:r>
              <a:rPr lang="cs-CZ" sz="2000" kern="100" dirty="0" err="1">
                <a:latin typeface="Aptos" panose="020B0004020202020204" pitchFamily="34" charset="0"/>
                <a:ea typeface="Aptos" panose="020B0004020202020204" pitchFamily="34" charset="0"/>
                <a:cs typeface="Times New Roman" panose="02020603050405020304" pitchFamily="18" charset="0"/>
              </a:rPr>
              <a:t>ZŽoP</a:t>
            </a:r>
            <a:r>
              <a:rPr lang="cs-CZ" sz="2000" kern="100" dirty="0">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Osobní náklady se nijak nedokládají.</a:t>
            </a:r>
            <a:endParaRPr lang="cs-CZ" sz="20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J</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ednorázové částky zahrnuté do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jsou považované za způsobilé, pokud dojde ze strany ŘO ke schválení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ZoR</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resp.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ZZoR</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ZŽoP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0301384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7EC20-9A51-D94A-D916-670587709FCF}"/>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33A6A60-C9E4-5D6A-9EAE-378179EDA256}"/>
              </a:ext>
            </a:extLst>
          </p:cNvPr>
          <p:cNvSpPr>
            <a:spLocks noGrp="1"/>
          </p:cNvSpPr>
          <p:nvPr>
            <p:ph type="ctrTitle"/>
          </p:nvPr>
        </p:nvSpPr>
        <p:spPr/>
        <p:txBody>
          <a:bodyPr/>
          <a:lstStyle/>
          <a:p>
            <a:r>
              <a:rPr lang="cs-CZ" b="1" dirty="0"/>
              <a:t>Soupiska jednotek</a:t>
            </a:r>
          </a:p>
        </p:txBody>
      </p:sp>
      <p:sp>
        <p:nvSpPr>
          <p:cNvPr id="5" name="Podnadpis 4">
            <a:extLst>
              <a:ext uri="{FF2B5EF4-FFF2-40B4-BE49-F238E27FC236}">
                <a16:creationId xmlns:a16="http://schemas.microsoft.com/office/drawing/2014/main" id="{24BC7372-147C-0F30-CDC5-9898570AD436}"/>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Příjemce zahrnuje jednotkové náklady – produktivní hodiny na soupisku jednotek. Celkové měsíční náklady na zaměstnance se vypočtou jako součin jednotkového nákladu – hodinové sazby nákladů na zaměstnance a počtu produktivních hodin (jednotek) za daný měsíc.</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Příjemce dokládá k nákladům na zaměstnance zařazeným na soupisku jednotek tyto dokumenty:</a:t>
            </a:r>
          </a:p>
          <a:p>
            <a:pPr marL="342900" lvl="0" indent="-342900" algn="just">
              <a:lnSpc>
                <a:spcPct val="100000"/>
              </a:lnSpc>
              <a:spcBef>
                <a:spcPts val="0"/>
              </a:spcBef>
              <a:spcAft>
                <a:spcPts val="1000"/>
              </a:spcAft>
              <a:buFont typeface="Wingdings" panose="05000000000000000000" pitchFamily="2" charset="2"/>
              <a:buChar char="ü"/>
            </a:pPr>
            <a:r>
              <a:rPr lang="cs-CZ" sz="1800" kern="100" dirty="0">
                <a:latin typeface="Aptos" panose="020B0004020202020204" pitchFamily="34" charset="0"/>
                <a:ea typeface="Aptos" panose="020B0004020202020204" pitchFamily="34" charset="0"/>
                <a:cs typeface="Times New Roman" panose="02020603050405020304" pitchFamily="18" charset="0"/>
              </a:rPr>
              <a:t>k</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opii pracovní smlouvy / dohody o pracovní činnosti (pouze </a:t>
            </a:r>
            <a:r>
              <a:rPr lang="pl-PL" sz="1800" kern="100" dirty="0">
                <a:effectLst/>
                <a:latin typeface="Aptos" panose="020B0004020202020204" pitchFamily="34" charset="0"/>
                <a:ea typeface="Aptos" panose="020B0004020202020204" pitchFamily="34" charset="0"/>
                <a:cs typeface="Times New Roman" panose="02020603050405020304" pitchFamily="18" charset="0"/>
              </a:rPr>
              <a:t>s prvním uplatněním výdaje v projektu)</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gn="just">
              <a:lnSpc>
                <a:spcPct val="100000"/>
              </a:lnSpc>
              <a:spcBef>
                <a:spcPts val="0"/>
              </a:spcBef>
              <a:spcAft>
                <a:spcPts val="1000"/>
              </a:spcAft>
              <a:buFont typeface="Wingdings" panose="05000000000000000000" pitchFamily="2" charset="2"/>
              <a:buChar char="ü"/>
            </a:pPr>
            <a:r>
              <a:rPr lang="cs-CZ" sz="1800" kern="100" dirty="0">
                <a:latin typeface="Aptos" panose="020B0004020202020204" pitchFamily="34" charset="0"/>
                <a:ea typeface="Aptos" panose="020B0004020202020204" pitchFamily="34" charset="0"/>
                <a:cs typeface="Times New Roman" panose="02020603050405020304" pitchFamily="18" charset="0"/>
              </a:rPr>
              <a:t>p</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řílohu „Evidence produktivních hodin zaměstnanců – jednotkové náklady“;</a:t>
            </a:r>
          </a:p>
          <a:p>
            <a:pPr marL="342900" lvl="0" indent="-342900" algn="just">
              <a:lnSpc>
                <a:spcPct val="100000"/>
              </a:lnSpc>
              <a:spcBef>
                <a:spcPts val="0"/>
              </a:spcBef>
              <a:spcAft>
                <a:spcPts val="1000"/>
              </a:spcAft>
              <a:buFont typeface="Wingdings" panose="05000000000000000000" pitchFamily="2" charset="2"/>
              <a:buChar char="ü"/>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dokument obsahující informace o počtu dosažených produktivních hodin zaměstnance v daném kalendářním měsíci </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a:t>
            </a:r>
            <a:r>
              <a:rPr lang="cs-CZ" sz="1600" b="1" kern="100" dirty="0">
                <a:effectLst/>
                <a:latin typeface="Aptos" panose="020B0004020202020204" pitchFamily="34" charset="0"/>
                <a:ea typeface="Aptos" panose="020B0004020202020204" pitchFamily="34" charset="0"/>
                <a:cs typeface="Times New Roman" panose="02020603050405020304" pitchFamily="18" charset="0"/>
              </a:rPr>
              <a:t>výstup z docházkového systému</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na němž jsou uvedeny počty odpracovaných hodin, počty hodin náhrad, počty hodin dovolené, počty hodin státních svátků za daný kalendářní měsíc nebo </a:t>
            </a:r>
            <a:r>
              <a:rPr lang="cs-CZ" sz="1600" b="1" kern="100" dirty="0">
                <a:effectLst/>
                <a:latin typeface="Aptos" panose="020B0004020202020204" pitchFamily="34" charset="0"/>
                <a:ea typeface="Aptos" panose="020B0004020202020204" pitchFamily="34" charset="0"/>
                <a:cs typeface="Times New Roman" panose="02020603050405020304" pitchFamily="18" charset="0"/>
              </a:rPr>
              <a:t>přehled vykonaných činností </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 ke stažení z webu </a:t>
            </a:r>
            <a:r>
              <a:rPr lang="cs-CZ" sz="1600" kern="100" dirty="0">
                <a:effectLst/>
                <a:latin typeface="Aptos" panose="020B0004020202020204" pitchFamily="34" charset="0"/>
                <a:ea typeface="Aptos" panose="020B0004020202020204" pitchFamily="34" charset="0"/>
                <a:cs typeface="Times New Roman" panose="02020603050405020304" pitchFamily="18" charset="0"/>
                <a:hlinkClick r:id="rId3"/>
              </a:rPr>
              <a:t>opjak.cz/dokumenty/</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a:t>
            </a:r>
            <a:r>
              <a:rPr lang="cs-CZ" sz="1600" kern="100" dirty="0">
                <a:latin typeface="Aptos" panose="020B0004020202020204" pitchFamily="34" charset="0"/>
                <a:ea typeface="Aptos" panose="020B0004020202020204" pitchFamily="34" charset="0"/>
                <a:cs typeface="Times New Roman" panose="02020603050405020304" pitchFamily="18" charset="0"/>
              </a:rPr>
              <a:t>.</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18264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4773C-2620-97E7-ECDC-2C18431DC4FA}"/>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9E168F88-A460-3411-8C08-A3DE0483F1D2}"/>
              </a:ext>
            </a:extLst>
          </p:cNvPr>
          <p:cNvSpPr>
            <a:spLocks noGrp="1"/>
          </p:cNvSpPr>
          <p:nvPr>
            <p:ph type="ctrTitle"/>
          </p:nvPr>
        </p:nvSpPr>
        <p:spPr/>
        <p:txBody>
          <a:bodyPr/>
          <a:lstStyle/>
          <a:p>
            <a:r>
              <a:rPr lang="cs-CZ" b="1" dirty="0"/>
              <a:t>Evidence produktivních hodin</a:t>
            </a:r>
          </a:p>
        </p:txBody>
      </p:sp>
      <p:sp>
        <p:nvSpPr>
          <p:cNvPr id="5" name="Podnadpis 4">
            <a:extLst>
              <a:ext uri="{FF2B5EF4-FFF2-40B4-BE49-F238E27FC236}">
                <a16:creationId xmlns:a16="http://schemas.microsoft.com/office/drawing/2014/main" id="{BE2B85E7-9E98-5836-F1F3-47567C45F340}"/>
              </a:ext>
            </a:extLst>
          </p:cNvPr>
          <p:cNvSpPr>
            <a:spLocks noGrp="1"/>
          </p:cNvSpPr>
          <p:nvPr>
            <p:ph type="subTitle" idx="1"/>
          </p:nvPr>
        </p:nvSpPr>
        <p:spPr/>
        <p:txBody>
          <a:bodyPr/>
          <a:lstStyle/>
          <a:p>
            <a:pPr lvl="0" algn="just">
              <a:lnSpc>
                <a:spcPct val="100000"/>
              </a:lnSpc>
            </a:pPr>
            <a:r>
              <a:rPr lang="cs-CZ" sz="1800" kern="100" dirty="0">
                <a:latin typeface="Aptos" panose="020B0004020202020204" pitchFamily="34" charset="0"/>
                <a:ea typeface="Aptos" panose="020B0004020202020204" pitchFamily="34" charset="0"/>
                <a:cs typeface="Times New Roman" panose="02020603050405020304" pitchFamily="18" charset="0"/>
              </a:rPr>
              <a:t>Povinná příloha </a:t>
            </a:r>
            <a:r>
              <a:rPr lang="cs-CZ" sz="1800" kern="100" dirty="0" err="1">
                <a:latin typeface="Aptos" panose="020B0004020202020204" pitchFamily="34" charset="0"/>
                <a:ea typeface="Aptos" panose="020B0004020202020204" pitchFamily="34" charset="0"/>
                <a:cs typeface="Times New Roman" panose="02020603050405020304" pitchFamily="18" charset="0"/>
              </a:rPr>
              <a:t>ZoR</a:t>
            </a:r>
            <a:r>
              <a:rPr lang="cs-CZ" sz="1800" kern="100" dirty="0">
                <a:latin typeface="Aptos" panose="020B0004020202020204" pitchFamily="34" charset="0"/>
                <a:ea typeface="Aptos" panose="020B0004020202020204" pitchFamily="34" charset="0"/>
                <a:cs typeface="Times New Roman" panose="02020603050405020304" pitchFamily="18" charset="0"/>
              </a:rPr>
              <a:t> projektu v případě zjednodušeného vykazování osobních nákladů na odborný tým formou jednotkových nákladů (b2).</a:t>
            </a:r>
          </a:p>
          <a:p>
            <a:pPr lvl="0" algn="just">
              <a:lnSpc>
                <a:spcPct val="100000"/>
              </a:lnSpc>
            </a:pPr>
            <a:r>
              <a:rPr lang="cs-CZ" sz="1800" kern="100" dirty="0">
                <a:latin typeface="Aptos" panose="020B0004020202020204" pitchFamily="34" charset="0"/>
                <a:ea typeface="Aptos" panose="020B0004020202020204" pitchFamily="34" charset="0"/>
                <a:cs typeface="Times New Roman" panose="02020603050405020304" pitchFamily="18" charset="0"/>
              </a:rPr>
              <a:t>Nárok do </a:t>
            </a:r>
            <a:r>
              <a:rPr lang="cs-CZ" sz="1800" kern="100" dirty="0" err="1">
                <a:latin typeface="Aptos" panose="020B0004020202020204" pitchFamily="34" charset="0"/>
                <a:ea typeface="Aptos" panose="020B0004020202020204" pitchFamily="34" charset="0"/>
                <a:cs typeface="Times New Roman" panose="02020603050405020304" pitchFamily="18" charset="0"/>
              </a:rPr>
              <a:t>ŽoP</a:t>
            </a:r>
            <a:r>
              <a:rPr lang="cs-CZ" sz="1800" kern="100" dirty="0">
                <a:latin typeface="Aptos" panose="020B0004020202020204" pitchFamily="34" charset="0"/>
                <a:ea typeface="Aptos" panose="020B0004020202020204" pitchFamily="34" charset="0"/>
                <a:cs typeface="Times New Roman" panose="02020603050405020304" pitchFamily="18" charset="0"/>
              </a:rPr>
              <a:t> dle řádku „Počet produktivních hodin, které lze vykázat v </a:t>
            </a:r>
            <a:r>
              <a:rPr lang="cs-CZ" sz="1800" kern="100" dirty="0" err="1">
                <a:latin typeface="Aptos" panose="020B0004020202020204" pitchFamily="34" charset="0"/>
                <a:ea typeface="Aptos" panose="020B0004020202020204" pitchFamily="34" charset="0"/>
                <a:cs typeface="Times New Roman" panose="02020603050405020304" pitchFamily="18" charset="0"/>
              </a:rPr>
              <a:t>ŽoP</a:t>
            </a:r>
            <a:r>
              <a:rPr lang="cs-CZ" sz="1800" kern="100" dirty="0">
                <a:latin typeface="Aptos" panose="020B0004020202020204" pitchFamily="34" charset="0"/>
                <a:ea typeface="Aptos" panose="020B0004020202020204" pitchFamily="34" charset="0"/>
                <a:cs typeface="Times New Roman" panose="02020603050405020304" pitchFamily="18" charset="0"/>
              </a:rPr>
              <a:t>“:</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Obrázek 2">
            <a:extLst>
              <a:ext uri="{FF2B5EF4-FFF2-40B4-BE49-F238E27FC236}">
                <a16:creationId xmlns:a16="http://schemas.microsoft.com/office/drawing/2014/main" id="{0DEF6AEB-8DE6-FC2A-828A-18D8AECCE8FD}"/>
              </a:ext>
            </a:extLst>
          </p:cNvPr>
          <p:cNvPicPr>
            <a:picLocks noChangeAspect="1"/>
          </p:cNvPicPr>
          <p:nvPr/>
        </p:nvPicPr>
        <p:blipFill>
          <a:blip r:embed="rId3"/>
          <a:stretch>
            <a:fillRect/>
          </a:stretch>
        </p:blipFill>
        <p:spPr>
          <a:xfrm>
            <a:off x="832757" y="2520842"/>
            <a:ext cx="10564586" cy="3047200"/>
          </a:xfrm>
          <a:prstGeom prst="rect">
            <a:avLst/>
          </a:prstGeom>
        </p:spPr>
      </p:pic>
      <p:sp>
        <p:nvSpPr>
          <p:cNvPr id="6" name="Šipka: doprava 5">
            <a:extLst>
              <a:ext uri="{FF2B5EF4-FFF2-40B4-BE49-F238E27FC236}">
                <a16:creationId xmlns:a16="http://schemas.microsoft.com/office/drawing/2014/main" id="{EC8F577F-C66C-323A-7EE3-70424A0CEBD2}"/>
              </a:ext>
            </a:extLst>
          </p:cNvPr>
          <p:cNvSpPr/>
          <p:nvPr/>
        </p:nvSpPr>
        <p:spPr>
          <a:xfrm rot="18858990">
            <a:off x="6103197" y="5700502"/>
            <a:ext cx="474134" cy="20342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8771593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FDB4C-DE68-E1AA-96AF-C4B4A3B8102A}"/>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CF6DF101-20A8-E69F-3B84-7A00F94157BF}"/>
              </a:ext>
            </a:extLst>
          </p:cNvPr>
          <p:cNvSpPr>
            <a:spLocks noGrp="1"/>
          </p:cNvSpPr>
          <p:nvPr>
            <p:ph type="ctrTitle"/>
          </p:nvPr>
        </p:nvSpPr>
        <p:spPr/>
        <p:txBody>
          <a:bodyPr/>
          <a:lstStyle/>
          <a:p>
            <a:r>
              <a:rPr lang="cs-CZ" b="1" dirty="0"/>
              <a:t>SD-2 tipy</a:t>
            </a:r>
          </a:p>
        </p:txBody>
      </p:sp>
      <p:sp>
        <p:nvSpPr>
          <p:cNvPr id="5" name="Podnadpis 4">
            <a:extLst>
              <a:ext uri="{FF2B5EF4-FFF2-40B4-BE49-F238E27FC236}">
                <a16:creationId xmlns:a16="http://schemas.microsoft.com/office/drawing/2014/main" id="{D8CEC335-26D3-2312-3F7E-100BBFCD3FDC}"/>
              </a:ext>
            </a:extLst>
          </p:cNvPr>
          <p:cNvSpPr>
            <a:spLocks noGrp="1"/>
          </p:cNvSpPr>
          <p:nvPr>
            <p:ph type="subTitle" idx="1"/>
          </p:nvPr>
        </p:nvSpPr>
        <p:spPr/>
        <p:txBody>
          <a:bodyPr/>
          <a:lstStyle/>
          <a:p>
            <a:pPr marL="342900" lvl="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na výpisech z bankovních účtů identifikujte v souladu s identifikací na soupisce SD-2.</a:t>
            </a:r>
          </a:p>
          <a:p>
            <a:pPr marL="342900" lvl="0" indent="-342900" algn="just">
              <a:lnSpc>
                <a:spcPct val="100000"/>
              </a:lnSpc>
              <a:spcAft>
                <a:spcPts val="1000"/>
              </a:spcAft>
              <a:buFont typeface="Wingdings" panose="05000000000000000000" pitchFamily="2" charset="2"/>
              <a:buChar char="ü"/>
            </a:pPr>
            <a:r>
              <a:rPr lang="cs-CZ" sz="2000" kern="100" dirty="0">
                <a:latin typeface="Aptos" panose="020B0004020202020204" pitchFamily="34" charset="0"/>
                <a:ea typeface="Aptos" panose="020B0004020202020204" pitchFamily="34" charset="0"/>
                <a:cs typeface="Times New Roman" panose="02020603050405020304" pitchFamily="18" charset="0"/>
              </a:rPr>
              <a:t>Při krácení hrubé mzdy / platu nezapomínejte krátit alikvotní podíl SP, ZP, FKSP, pojištění odpovědnosti.</a:t>
            </a:r>
          </a:p>
          <a:p>
            <a:pPr marL="342900" lvl="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Nezapomínejte dokládat zdůvodnění mimořádných odměn – seznam za koho, za jaké období, důvod udělení odměny jednotlivě, výše odměny pro projekt.</a:t>
            </a:r>
            <a:endParaRPr lang="cs-CZ" sz="20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spcAft>
                <a:spcPts val="1000"/>
              </a:spcAft>
              <a:buFont typeface="Wingdings" panose="05000000000000000000" pitchFamily="2" charset="2"/>
              <a:buChar char="ü"/>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Identifikaci kalendářního roku a měsíce, k němuž se vztahují osobní náklady uvádějte vždy ve formátu DD.MM.RRRR a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vždy k 1. v měsíci</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např. 01.06.2025.</a:t>
            </a:r>
          </a:p>
          <a:p>
            <a:pPr marL="342900" lvl="0" indent="-342900" algn="just">
              <a:lnSpc>
                <a:spcPct val="100000"/>
              </a:lnSpc>
              <a:spcAft>
                <a:spcPts val="1000"/>
              </a:spcAft>
              <a:buFont typeface="Courier New" panose="02070309020205020404" pitchFamily="49" charset="0"/>
              <a:buChar char="o"/>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0087955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EE559-C9CB-10B2-AB74-F6C9A17F5F4E}"/>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5A07E3A-B131-9AB6-33D2-BCCABE2B3790}"/>
              </a:ext>
            </a:extLst>
          </p:cNvPr>
          <p:cNvSpPr>
            <a:spLocks noGrp="1"/>
          </p:cNvSpPr>
          <p:nvPr>
            <p:ph type="title"/>
          </p:nvPr>
        </p:nvSpPr>
        <p:spPr/>
        <p:txBody>
          <a:bodyPr/>
          <a:lstStyle/>
          <a:p>
            <a:r>
              <a:rPr lang="cs-CZ" b="1" dirty="0"/>
              <a:t>SD-2 tipy</a:t>
            </a:r>
          </a:p>
        </p:txBody>
      </p:sp>
      <p:sp>
        <p:nvSpPr>
          <p:cNvPr id="2" name="Zástupný obsah 1">
            <a:extLst>
              <a:ext uri="{FF2B5EF4-FFF2-40B4-BE49-F238E27FC236}">
                <a16:creationId xmlns:a16="http://schemas.microsoft.com/office/drawing/2014/main" id="{416E0010-2E03-C596-B86A-4F59B9A4DA48}"/>
              </a:ext>
            </a:extLst>
          </p:cNvPr>
          <p:cNvSpPr>
            <a:spLocks noGrp="1"/>
          </p:cNvSpPr>
          <p:nvPr>
            <p:ph sz="half" idx="2"/>
          </p:nvPr>
        </p:nvSpPr>
        <p:spPr/>
        <p:txBody>
          <a:bodyPr/>
          <a:lstStyle/>
          <a:p>
            <a:pPr marL="0" indent="0" algn="just">
              <a:lnSpc>
                <a:spcPct val="107000"/>
              </a:lnSpc>
              <a:spcAft>
                <a:spcPts val="800"/>
              </a:spcAft>
              <a:buNone/>
            </a:pPr>
            <a:r>
              <a:rPr lang="cs-CZ" sz="1600" kern="100" dirty="0">
                <a:latin typeface="Aptos" panose="020B0004020202020204" pitchFamily="34" charset="0"/>
                <a:ea typeface="Aptos" panose="020B0004020202020204" pitchFamily="34" charset="0"/>
                <a:cs typeface="Times New Roman" panose="02020603050405020304" pitchFamily="18" charset="0"/>
              </a:rPr>
              <a:t>Ú</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daj v poli „Počet odpracovaných hodin na projektu“ zadávejte shodný s údajem v poli „Fond pracovní doby pracovníka u zaměstnavatele v daném měsíci </a:t>
            </a:r>
            <a:br>
              <a:rPr lang="cs-CZ" sz="1600" kern="100" dirty="0">
                <a:effectLst/>
                <a:latin typeface="Aptos" panose="020B0004020202020204" pitchFamily="34" charset="0"/>
                <a:ea typeface="Aptos" panose="020B0004020202020204" pitchFamily="34" charset="0"/>
                <a:cs typeface="Times New Roman" panose="02020603050405020304" pitchFamily="18" charset="0"/>
              </a:rPr>
            </a:br>
            <a:r>
              <a:rPr lang="cs-CZ" sz="1600" kern="100" dirty="0">
                <a:effectLst/>
                <a:latin typeface="Aptos" panose="020B0004020202020204" pitchFamily="34" charset="0"/>
                <a:ea typeface="Aptos" panose="020B0004020202020204" pitchFamily="34" charset="0"/>
                <a:cs typeface="Times New Roman" panose="02020603050405020304" pitchFamily="18" charset="0"/>
              </a:rPr>
              <a:t>v hodinách“.</a:t>
            </a:r>
          </a:p>
          <a:p>
            <a:pPr marL="0" indent="0" algn="just">
              <a:lnSpc>
                <a:spcPct val="107000"/>
              </a:lnSpc>
              <a:spcAft>
                <a:spcPts val="800"/>
              </a:spcAft>
              <a:buNone/>
            </a:pPr>
            <a:r>
              <a:rPr lang="cs-CZ" sz="16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Do polí neuvádějte např. pro usnadnění hodnotu „1“.</a:t>
            </a:r>
          </a:p>
        </p:txBody>
      </p:sp>
      <p:pic>
        <p:nvPicPr>
          <p:cNvPr id="9" name="Zástupný obsah 8" descr="Obsah obrázku text, snímek obrazovky, Písmo, číslo">
            <a:extLst>
              <a:ext uri="{FF2B5EF4-FFF2-40B4-BE49-F238E27FC236}">
                <a16:creationId xmlns:a16="http://schemas.microsoft.com/office/drawing/2014/main" id="{FF0D5146-573C-F130-04D2-906BC98799A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6313" y="1221718"/>
            <a:ext cx="5221287" cy="2207282"/>
          </a:xfrm>
        </p:spPr>
      </p:pic>
      <p:graphicFrame>
        <p:nvGraphicFramePr>
          <p:cNvPr id="10" name="Tabulka 9">
            <a:extLst>
              <a:ext uri="{FF2B5EF4-FFF2-40B4-BE49-F238E27FC236}">
                <a16:creationId xmlns:a16="http://schemas.microsoft.com/office/drawing/2014/main" id="{5052AB79-6907-3D10-1BE8-AF3650084B18}"/>
              </a:ext>
            </a:extLst>
          </p:cNvPr>
          <p:cNvGraphicFramePr>
            <a:graphicFrameLocks noGrp="1"/>
          </p:cNvGraphicFramePr>
          <p:nvPr/>
        </p:nvGraphicFramePr>
        <p:xfrm>
          <a:off x="831600" y="3649133"/>
          <a:ext cx="10566003" cy="1671320"/>
        </p:xfrm>
        <a:graphic>
          <a:graphicData uri="http://schemas.openxmlformats.org/drawingml/2006/table">
            <a:tbl>
              <a:tblPr firstRow="1" bandRow="1">
                <a:tableStyleId>{5C22544A-7EE6-4342-B048-85BDC9FD1C3A}</a:tableStyleId>
              </a:tblPr>
              <a:tblGrid>
                <a:gridCol w="1509429">
                  <a:extLst>
                    <a:ext uri="{9D8B030D-6E8A-4147-A177-3AD203B41FA5}">
                      <a16:colId xmlns:a16="http://schemas.microsoft.com/office/drawing/2014/main" val="1671060288"/>
                    </a:ext>
                  </a:extLst>
                </a:gridCol>
                <a:gridCol w="1509429">
                  <a:extLst>
                    <a:ext uri="{9D8B030D-6E8A-4147-A177-3AD203B41FA5}">
                      <a16:colId xmlns:a16="http://schemas.microsoft.com/office/drawing/2014/main" val="2590568382"/>
                    </a:ext>
                  </a:extLst>
                </a:gridCol>
                <a:gridCol w="2152409">
                  <a:extLst>
                    <a:ext uri="{9D8B030D-6E8A-4147-A177-3AD203B41FA5}">
                      <a16:colId xmlns:a16="http://schemas.microsoft.com/office/drawing/2014/main" val="1058365302"/>
                    </a:ext>
                  </a:extLst>
                </a:gridCol>
                <a:gridCol w="220133">
                  <a:extLst>
                    <a:ext uri="{9D8B030D-6E8A-4147-A177-3AD203B41FA5}">
                      <a16:colId xmlns:a16="http://schemas.microsoft.com/office/drawing/2014/main" val="3815504171"/>
                    </a:ext>
                  </a:extLst>
                </a:gridCol>
                <a:gridCol w="2155745">
                  <a:extLst>
                    <a:ext uri="{9D8B030D-6E8A-4147-A177-3AD203B41FA5}">
                      <a16:colId xmlns:a16="http://schemas.microsoft.com/office/drawing/2014/main" val="1770875377"/>
                    </a:ext>
                  </a:extLst>
                </a:gridCol>
                <a:gridCol w="1509429">
                  <a:extLst>
                    <a:ext uri="{9D8B030D-6E8A-4147-A177-3AD203B41FA5}">
                      <a16:colId xmlns:a16="http://schemas.microsoft.com/office/drawing/2014/main" val="1476227602"/>
                    </a:ext>
                  </a:extLst>
                </a:gridCol>
                <a:gridCol w="1509429">
                  <a:extLst>
                    <a:ext uri="{9D8B030D-6E8A-4147-A177-3AD203B41FA5}">
                      <a16:colId xmlns:a16="http://schemas.microsoft.com/office/drawing/2014/main" val="2640114546"/>
                    </a:ext>
                  </a:extLst>
                </a:gridCol>
              </a:tblGrid>
              <a:tr h="370840">
                <a:tc>
                  <a:txBody>
                    <a:bodyPr/>
                    <a:lstStyle/>
                    <a:p>
                      <a:r>
                        <a:rPr lang="cs-CZ" sz="1100" b="0" dirty="0">
                          <a:latin typeface="Aptos" panose="020B0004020202020204" pitchFamily="34" charset="0"/>
                        </a:rPr>
                        <a:t>Příjmení pracovníka</a:t>
                      </a:r>
                    </a:p>
                  </a:txBody>
                  <a:tcPr/>
                </a:tc>
                <a:tc>
                  <a:txBody>
                    <a:bodyPr/>
                    <a:lstStyle/>
                    <a:p>
                      <a:r>
                        <a:rPr lang="cs-CZ" sz="1100" b="0" dirty="0">
                          <a:latin typeface="Aptos" panose="020B0004020202020204" pitchFamily="34" charset="0"/>
                        </a:rPr>
                        <a:t>Fond pracovní doby </a:t>
                      </a:r>
                    </a:p>
                    <a:p>
                      <a:r>
                        <a:rPr lang="cs-CZ" sz="1100" b="0" dirty="0">
                          <a:latin typeface="Aptos" panose="020B0004020202020204" pitchFamily="34" charset="0"/>
                        </a:rPr>
                        <a:t>pracovníka u zaměstnavatele </a:t>
                      </a:r>
                    </a:p>
                    <a:p>
                      <a:r>
                        <a:rPr lang="cs-CZ" sz="1100" b="0" dirty="0">
                          <a:latin typeface="Aptos" panose="020B0004020202020204" pitchFamily="34" charset="0"/>
                        </a:rPr>
                        <a:t>v daném měsíci v hodinách</a:t>
                      </a:r>
                    </a:p>
                  </a:txBody>
                  <a:tcPr/>
                </a:tc>
                <a:tc>
                  <a:txBody>
                    <a:bodyPr/>
                    <a:lstStyle/>
                    <a:p>
                      <a:r>
                        <a:rPr lang="pl-PL" sz="1100" b="0" dirty="0">
                          <a:latin typeface="Aptos" panose="020B0004020202020204" pitchFamily="34" charset="0"/>
                        </a:rPr>
                        <a:t>Počet odpracovaných hodin </a:t>
                      </a:r>
                    </a:p>
                    <a:p>
                      <a:r>
                        <a:rPr lang="pl-PL" sz="1100" b="0" dirty="0">
                          <a:latin typeface="Aptos" panose="020B0004020202020204" pitchFamily="34" charset="0"/>
                        </a:rPr>
                        <a:t>na projektu</a:t>
                      </a:r>
                      <a:endParaRPr lang="cs-CZ" sz="1100" b="0" dirty="0">
                        <a:latin typeface="Aptos" panose="020B0004020202020204" pitchFamily="34" charset="0"/>
                      </a:endParaRPr>
                    </a:p>
                  </a:txBody>
                  <a:tcPr/>
                </a:tc>
                <a:tc>
                  <a:txBody>
                    <a:bodyPr/>
                    <a:lstStyle/>
                    <a:p>
                      <a:endParaRPr lang="cs-CZ" dirty="0"/>
                    </a:p>
                  </a:txBody>
                  <a:tcPr/>
                </a:tc>
                <a:tc>
                  <a:txBody>
                    <a:bodyPr/>
                    <a:lstStyle/>
                    <a:p>
                      <a:r>
                        <a:rPr lang="cs-CZ" sz="1100" b="0" dirty="0">
                          <a:latin typeface="Aptos" panose="020B0004020202020204" pitchFamily="34" charset="0"/>
                        </a:rPr>
                        <a:t>Příjmení pracovníka</a:t>
                      </a:r>
                    </a:p>
                  </a:txBody>
                  <a:tcPr/>
                </a:tc>
                <a:tc>
                  <a:txBody>
                    <a:bodyPr/>
                    <a:lstStyle/>
                    <a:p>
                      <a:r>
                        <a:rPr lang="cs-CZ" sz="1100" b="0" dirty="0">
                          <a:latin typeface="Aptos" panose="020B0004020202020204" pitchFamily="34" charset="0"/>
                        </a:rPr>
                        <a:t>Fond pracovní doby </a:t>
                      </a:r>
                    </a:p>
                    <a:p>
                      <a:r>
                        <a:rPr lang="cs-CZ" sz="1100" b="0" dirty="0">
                          <a:latin typeface="Aptos" panose="020B0004020202020204" pitchFamily="34" charset="0"/>
                        </a:rPr>
                        <a:t>pracovníka u zaměstnavatele </a:t>
                      </a:r>
                    </a:p>
                    <a:p>
                      <a:r>
                        <a:rPr lang="cs-CZ" sz="1100" b="0" dirty="0">
                          <a:latin typeface="Aptos" panose="020B0004020202020204" pitchFamily="34" charset="0"/>
                        </a:rPr>
                        <a:t>v daném měsíci v hodinách</a:t>
                      </a:r>
                    </a:p>
                  </a:txBody>
                  <a:tcPr/>
                </a:tc>
                <a:tc>
                  <a:txBody>
                    <a:bodyPr/>
                    <a:lstStyle/>
                    <a:p>
                      <a:r>
                        <a:rPr lang="pl-PL" sz="1100" b="0" dirty="0">
                          <a:latin typeface="Aptos" panose="020B0004020202020204" pitchFamily="34" charset="0"/>
                        </a:rPr>
                        <a:t>Počet odpracovaných hodin </a:t>
                      </a:r>
                    </a:p>
                    <a:p>
                      <a:r>
                        <a:rPr lang="pl-PL" sz="1100" b="0" dirty="0">
                          <a:latin typeface="Aptos" panose="020B0004020202020204" pitchFamily="34" charset="0"/>
                        </a:rPr>
                        <a:t>na projektu</a:t>
                      </a:r>
                      <a:endParaRPr lang="cs-CZ" sz="1100" b="0" dirty="0">
                        <a:latin typeface="Aptos" panose="020B0004020202020204" pitchFamily="34" charset="0"/>
                      </a:endParaRPr>
                    </a:p>
                  </a:txBody>
                  <a:tcPr/>
                </a:tc>
                <a:extLst>
                  <a:ext uri="{0D108BD9-81ED-4DB2-BD59-A6C34878D82A}">
                    <a16:rowId xmlns:a16="http://schemas.microsoft.com/office/drawing/2014/main" val="744829725"/>
                  </a:ext>
                </a:extLst>
              </a:tr>
              <a:tr h="370840">
                <a:tc>
                  <a:txBody>
                    <a:bodyPr/>
                    <a:lstStyle/>
                    <a:p>
                      <a:r>
                        <a:rPr lang="cs-CZ" sz="1600" dirty="0">
                          <a:latin typeface="Aptos" panose="020B0004020202020204" pitchFamily="34" charset="0"/>
                        </a:rPr>
                        <a:t>Nováková</a:t>
                      </a:r>
                    </a:p>
                  </a:txBody>
                  <a:tcPr/>
                </a:tc>
                <a:tc>
                  <a:txBody>
                    <a:bodyPr/>
                    <a:lstStyle/>
                    <a:p>
                      <a:r>
                        <a:rPr lang="cs-CZ" sz="1600" b="1" dirty="0">
                          <a:latin typeface="Aptos" panose="020B0004020202020204" pitchFamily="34" charset="0"/>
                        </a:rPr>
                        <a:t>176</a:t>
                      </a:r>
                    </a:p>
                  </a:txBody>
                  <a:tcPr>
                    <a:solidFill>
                      <a:srgbClr val="FF0000"/>
                    </a:solidFill>
                  </a:tcPr>
                </a:tc>
                <a:tc>
                  <a:txBody>
                    <a:bodyPr/>
                    <a:lstStyle/>
                    <a:p>
                      <a:r>
                        <a:rPr lang="cs-CZ" sz="1600" b="1" dirty="0">
                          <a:latin typeface="Aptos" panose="020B0004020202020204" pitchFamily="34" charset="0"/>
                        </a:rPr>
                        <a:t>88</a:t>
                      </a:r>
                    </a:p>
                  </a:txBody>
                  <a:tcPr>
                    <a:solidFill>
                      <a:srgbClr val="FF0000"/>
                    </a:solidFill>
                  </a:tcPr>
                </a:tc>
                <a:tc>
                  <a:txBody>
                    <a:bodyPr/>
                    <a:lstStyle/>
                    <a:p>
                      <a:endParaRPr lang="cs-CZ"/>
                    </a:p>
                  </a:txBody>
                  <a:tcPr/>
                </a:tc>
                <a:tc>
                  <a:txBody>
                    <a:bodyPr/>
                    <a:lstStyle/>
                    <a:p>
                      <a:r>
                        <a:rPr lang="cs-CZ" sz="1600" dirty="0">
                          <a:latin typeface="Aptos" panose="020B0004020202020204" pitchFamily="34" charset="0"/>
                        </a:rPr>
                        <a:t>Nováková</a:t>
                      </a:r>
                    </a:p>
                  </a:txBody>
                  <a:tcPr/>
                </a:tc>
                <a:tc>
                  <a:txBody>
                    <a:bodyPr/>
                    <a:lstStyle/>
                    <a:p>
                      <a:r>
                        <a:rPr lang="cs-CZ" sz="1600" b="1" dirty="0">
                          <a:latin typeface="Aptos" panose="020B0004020202020204" pitchFamily="34" charset="0"/>
                        </a:rPr>
                        <a:t>176</a:t>
                      </a:r>
                    </a:p>
                  </a:txBody>
                  <a:tcPr/>
                </a:tc>
                <a:tc>
                  <a:txBody>
                    <a:bodyPr/>
                    <a:lstStyle/>
                    <a:p>
                      <a:r>
                        <a:rPr lang="cs-CZ" sz="1600" b="1" dirty="0">
                          <a:latin typeface="Aptos" panose="020B0004020202020204" pitchFamily="34" charset="0"/>
                        </a:rPr>
                        <a:t>176</a:t>
                      </a:r>
                    </a:p>
                  </a:txBody>
                  <a:tcPr/>
                </a:tc>
                <a:extLst>
                  <a:ext uri="{0D108BD9-81ED-4DB2-BD59-A6C34878D82A}">
                    <a16:rowId xmlns:a16="http://schemas.microsoft.com/office/drawing/2014/main" val="279946721"/>
                  </a:ext>
                </a:extLst>
              </a:tr>
              <a:tr h="370840">
                <a:tc>
                  <a:txBody>
                    <a:bodyPr/>
                    <a:lstStyle/>
                    <a:p>
                      <a:r>
                        <a:rPr lang="cs-CZ" sz="1600" dirty="0">
                          <a:latin typeface="Aptos" panose="020B0004020202020204" pitchFamily="34" charset="0"/>
                        </a:rPr>
                        <a:t>Kovář</a:t>
                      </a:r>
                    </a:p>
                  </a:txBody>
                  <a:tcPr/>
                </a:tc>
                <a:tc>
                  <a:txBody>
                    <a:bodyPr/>
                    <a:lstStyle/>
                    <a:p>
                      <a:r>
                        <a:rPr lang="cs-CZ" sz="1600" b="1" dirty="0">
                          <a:latin typeface="Aptos" panose="020B0004020202020204" pitchFamily="34" charset="0"/>
                        </a:rPr>
                        <a:t>1</a:t>
                      </a:r>
                    </a:p>
                  </a:txBody>
                  <a:tcPr>
                    <a:solidFill>
                      <a:srgbClr val="FF0000"/>
                    </a:solidFill>
                  </a:tcPr>
                </a:tc>
                <a:tc>
                  <a:txBody>
                    <a:bodyPr/>
                    <a:lstStyle/>
                    <a:p>
                      <a:r>
                        <a:rPr lang="cs-CZ" sz="1600" b="1" dirty="0">
                          <a:latin typeface="Aptos" panose="020B0004020202020204" pitchFamily="34" charset="0"/>
                        </a:rPr>
                        <a:t>1</a:t>
                      </a:r>
                    </a:p>
                  </a:txBody>
                  <a:tcPr>
                    <a:solidFill>
                      <a:srgbClr val="FF0000"/>
                    </a:solidFill>
                  </a:tcPr>
                </a:tc>
                <a:tc>
                  <a:txBody>
                    <a:bodyPr/>
                    <a:lstStyle/>
                    <a:p>
                      <a:endParaRPr lang="cs-CZ" dirty="0"/>
                    </a:p>
                  </a:txBody>
                  <a:tcPr/>
                </a:tc>
                <a:tc>
                  <a:txBody>
                    <a:bodyPr/>
                    <a:lstStyle/>
                    <a:p>
                      <a:r>
                        <a:rPr lang="cs-CZ" sz="1600" dirty="0">
                          <a:latin typeface="Aptos" panose="020B0004020202020204" pitchFamily="34" charset="0"/>
                        </a:rPr>
                        <a:t>Kovář</a:t>
                      </a:r>
                    </a:p>
                  </a:txBody>
                  <a:tcPr/>
                </a:tc>
                <a:tc>
                  <a:txBody>
                    <a:bodyPr/>
                    <a:lstStyle/>
                    <a:p>
                      <a:r>
                        <a:rPr lang="cs-CZ" sz="1600" b="1" dirty="0">
                          <a:latin typeface="Aptos" panose="020B0004020202020204" pitchFamily="34" charset="0"/>
                        </a:rPr>
                        <a:t>88</a:t>
                      </a:r>
                    </a:p>
                  </a:txBody>
                  <a:tcPr/>
                </a:tc>
                <a:tc>
                  <a:txBody>
                    <a:bodyPr/>
                    <a:lstStyle/>
                    <a:p>
                      <a:r>
                        <a:rPr lang="cs-CZ" sz="1600" b="1" dirty="0">
                          <a:latin typeface="Aptos" panose="020B0004020202020204" pitchFamily="34" charset="0"/>
                        </a:rPr>
                        <a:t>88</a:t>
                      </a:r>
                    </a:p>
                  </a:txBody>
                  <a:tcPr/>
                </a:tc>
                <a:extLst>
                  <a:ext uri="{0D108BD9-81ED-4DB2-BD59-A6C34878D82A}">
                    <a16:rowId xmlns:a16="http://schemas.microsoft.com/office/drawing/2014/main" val="1280482487"/>
                  </a:ext>
                </a:extLst>
              </a:tr>
            </a:tbl>
          </a:graphicData>
        </a:graphic>
      </p:graphicFrame>
    </p:spTree>
    <p:extLst>
      <p:ext uri="{BB962C8B-B14F-4D97-AF65-F5344CB8AC3E}">
        <p14:creationId xmlns:p14="http://schemas.microsoft.com/office/powerpoint/2010/main" val="299374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7C980-73FD-253B-3AAC-C7D7A7DE4C46}"/>
              </a:ext>
            </a:extLst>
          </p:cNvPr>
          <p:cNvSpPr>
            <a:spLocks noGrp="1"/>
          </p:cNvSpPr>
          <p:nvPr>
            <p:ph type="ctrTitle"/>
          </p:nvPr>
        </p:nvSpPr>
        <p:spPr>
          <a:xfrm>
            <a:off x="650891" y="270865"/>
            <a:ext cx="10564586" cy="918707"/>
          </a:xfrm>
        </p:spPr>
        <p:txBody>
          <a:bodyPr/>
          <a:lstStyle/>
          <a:p>
            <a:r>
              <a:rPr lang="cs-CZ" b="1" dirty="0"/>
              <a:t>pROGRAM</a:t>
            </a:r>
          </a:p>
        </p:txBody>
      </p:sp>
      <p:sp>
        <p:nvSpPr>
          <p:cNvPr id="3" name="Podnadpis 2">
            <a:extLst>
              <a:ext uri="{FF2B5EF4-FFF2-40B4-BE49-F238E27FC236}">
                <a16:creationId xmlns:a16="http://schemas.microsoft.com/office/drawing/2014/main" id="{5075B9E6-293C-2025-BD5A-AF678FB8B110}"/>
              </a:ext>
            </a:extLst>
          </p:cNvPr>
          <p:cNvSpPr>
            <a:spLocks noGrp="1"/>
          </p:cNvSpPr>
          <p:nvPr>
            <p:ph type="subTitle" idx="1"/>
          </p:nvPr>
        </p:nvSpPr>
        <p:spPr>
          <a:xfrm>
            <a:off x="587829" y="1252634"/>
            <a:ext cx="10564586" cy="4639099"/>
          </a:xfrm>
        </p:spPr>
        <p:txBody>
          <a:bodyPr/>
          <a:lstStyle/>
          <a:p>
            <a:pPr marL="342900" indent="-342900">
              <a:buFont typeface="Arial" panose="020B0604020202020204" pitchFamily="34" charset="0"/>
              <a:buChar char="•"/>
            </a:pPr>
            <a:r>
              <a:rPr lang="cs-CZ" sz="2800" dirty="0"/>
              <a:t>9:00 – 9:30 – Úvodní slovo – Základní informace k administraci  </a:t>
            </a:r>
          </a:p>
          <a:p>
            <a:pPr marL="342900" indent="-342900">
              <a:buFont typeface="Arial" panose="020B0604020202020204" pitchFamily="34" charset="0"/>
              <a:buChar char="•"/>
            </a:pPr>
            <a:r>
              <a:rPr lang="cs-CZ" sz="2800" dirty="0"/>
              <a:t>9:30 – 10:30 – Věcná stránka výzev </a:t>
            </a:r>
          </a:p>
          <a:p>
            <a:pPr marL="342900" indent="-342900">
              <a:buFont typeface="Arial" panose="020B0604020202020204" pitchFamily="34" charset="0"/>
              <a:buChar char="•"/>
            </a:pPr>
            <a:r>
              <a:rPr lang="cs-CZ" sz="2800" dirty="0"/>
              <a:t>10:30 – 10:40 – Přestávka</a:t>
            </a:r>
          </a:p>
          <a:p>
            <a:pPr marL="342900" indent="-342900">
              <a:buFont typeface="Arial" panose="020B0604020202020204" pitchFamily="34" charset="0"/>
              <a:buChar char="•"/>
            </a:pPr>
            <a:r>
              <a:rPr lang="cs-CZ" sz="2800" dirty="0"/>
              <a:t>10:40 – 12:10 – Uplatňování postupů otevřené vědy </a:t>
            </a:r>
          </a:p>
          <a:p>
            <a:pPr marL="342900" indent="-342900">
              <a:buFont typeface="Arial" panose="020B0604020202020204" pitchFamily="34" charset="0"/>
              <a:buChar char="•"/>
            </a:pPr>
            <a:r>
              <a:rPr lang="cs-CZ" sz="2800" dirty="0"/>
              <a:t>12:10 – 13:00 – Obědová pauza </a:t>
            </a:r>
          </a:p>
          <a:p>
            <a:pPr marL="342900" indent="-342900">
              <a:buFont typeface="Arial" panose="020B0604020202020204" pitchFamily="34" charset="0"/>
              <a:buChar char="•"/>
            </a:pPr>
            <a:r>
              <a:rPr lang="cs-CZ" sz="2800" dirty="0"/>
              <a:t>13:00 – 13:30 – Administrace </a:t>
            </a:r>
            <a:r>
              <a:rPr lang="cs-CZ" sz="2800" dirty="0" err="1"/>
              <a:t>ZoR</a:t>
            </a:r>
            <a:endParaRPr lang="cs-CZ" sz="2800" dirty="0"/>
          </a:p>
          <a:p>
            <a:pPr marL="342900" indent="-342900">
              <a:buFont typeface="Arial" panose="020B0604020202020204" pitchFamily="34" charset="0"/>
              <a:buChar char="•"/>
            </a:pPr>
            <a:r>
              <a:rPr lang="cs-CZ" sz="2800" dirty="0"/>
              <a:t>13:30 – 15:00 – Administrace </a:t>
            </a:r>
            <a:r>
              <a:rPr lang="cs-CZ" sz="2800" dirty="0" err="1"/>
              <a:t>ŽoP</a:t>
            </a:r>
            <a:endParaRPr lang="cs-CZ" sz="2800" dirty="0"/>
          </a:p>
          <a:p>
            <a:pPr marL="342900" indent="-342900">
              <a:buFont typeface="Arial" panose="020B0604020202020204" pitchFamily="34" charset="0"/>
              <a:buChar char="•"/>
            </a:pPr>
            <a:r>
              <a:rPr lang="cs-CZ" sz="2800" dirty="0"/>
              <a:t>15:00 – 15:10 – Přestávka</a:t>
            </a:r>
          </a:p>
          <a:p>
            <a:pPr marL="342900" indent="-342900">
              <a:buFont typeface="Arial" panose="020B0604020202020204" pitchFamily="34" charset="0"/>
              <a:buChar char="•"/>
            </a:pPr>
            <a:r>
              <a:rPr lang="cs-CZ" sz="2800" dirty="0"/>
              <a:t>15:10 – 16:00 – Administrace </a:t>
            </a:r>
            <a:r>
              <a:rPr lang="cs-CZ" sz="2800" dirty="0" err="1"/>
              <a:t>ŽoZ</a:t>
            </a:r>
            <a:r>
              <a:rPr lang="cs-CZ" sz="2800" dirty="0"/>
              <a:t> </a:t>
            </a:r>
          </a:p>
        </p:txBody>
      </p:sp>
    </p:spTree>
    <p:extLst>
      <p:ext uri="{BB962C8B-B14F-4D97-AF65-F5344CB8AC3E}">
        <p14:creationId xmlns:p14="http://schemas.microsoft.com/office/powerpoint/2010/main" val="194340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59C11A-0026-5AFB-6881-CD289C2CAADF}"/>
              </a:ext>
            </a:extLst>
          </p:cNvPr>
          <p:cNvSpPr>
            <a:spLocks noGrp="1"/>
          </p:cNvSpPr>
          <p:nvPr>
            <p:ph type="ctrTitle"/>
          </p:nvPr>
        </p:nvSpPr>
        <p:spPr/>
        <p:txBody>
          <a:bodyPr/>
          <a:lstStyle/>
          <a:p>
            <a:r>
              <a:rPr lang="cs-CZ" b="1" dirty="0"/>
              <a:t>Základní informace k aktivitám II </a:t>
            </a:r>
          </a:p>
        </p:txBody>
      </p:sp>
      <p:sp>
        <p:nvSpPr>
          <p:cNvPr id="3" name="Podnadpis 2">
            <a:extLst>
              <a:ext uri="{FF2B5EF4-FFF2-40B4-BE49-F238E27FC236}">
                <a16:creationId xmlns:a16="http://schemas.microsoft.com/office/drawing/2014/main" id="{A51E7D72-1EC0-E9BB-A505-258C581FEE92}"/>
              </a:ext>
            </a:extLst>
          </p:cNvPr>
          <p:cNvSpPr>
            <a:spLocks noGrp="1"/>
          </p:cNvSpPr>
          <p:nvPr>
            <p:ph type="subTitle" idx="1"/>
          </p:nvPr>
        </p:nvSpPr>
        <p:spPr/>
        <p:txBody>
          <a:bodyPr/>
          <a:lstStyle/>
          <a:p>
            <a:pPr algn="just"/>
            <a:r>
              <a:rPr lang="cs-CZ" sz="2000" b="1" dirty="0"/>
              <a:t>Zapojení subjektu dle GBER pouze </a:t>
            </a:r>
            <a:r>
              <a:rPr lang="cs-CZ" sz="2000" dirty="0"/>
              <a:t>v rámci </a:t>
            </a:r>
            <a:r>
              <a:rPr lang="cs-CZ" sz="2000" b="1" dirty="0"/>
              <a:t>aktivity 1 </a:t>
            </a:r>
            <a:r>
              <a:rPr lang="cs-CZ" sz="2000" u="sng" dirty="0"/>
              <a:t>Řízení projektu </a:t>
            </a:r>
            <a:r>
              <a:rPr lang="cs-CZ" sz="2000" dirty="0"/>
              <a:t>a </a:t>
            </a:r>
            <a:r>
              <a:rPr lang="cs-CZ" sz="2000" b="1" dirty="0"/>
              <a:t>3 </a:t>
            </a:r>
            <a:r>
              <a:rPr lang="cs-CZ" sz="2000" u="sng" dirty="0"/>
              <a:t>Realizace orientovaného výzkumu ve spolupráci se subjekty aplikační sféry</a:t>
            </a:r>
            <a:r>
              <a:rPr lang="cs-CZ" sz="2000" dirty="0"/>
              <a:t> </a:t>
            </a:r>
            <a:endParaRPr lang="cs-CZ" sz="2000" b="1" u="sng" dirty="0"/>
          </a:p>
          <a:p>
            <a:pPr algn="just"/>
            <a:endParaRPr lang="cs-CZ" sz="2000" b="1" u="sng" dirty="0"/>
          </a:p>
          <a:p>
            <a:pPr algn="just"/>
            <a:r>
              <a:rPr lang="cs-CZ" sz="2000" b="1" u="sng" dirty="0"/>
              <a:t>Pro zahraniční partnery, kteří jsou VO, tj. jsou subjekty podpořenými mimo režim veřejné podpory, platí: </a:t>
            </a:r>
          </a:p>
          <a:p>
            <a:pPr marL="342900" indent="-342900" algn="just">
              <a:buFont typeface="Arial" panose="020B0604020202020204" pitchFamily="34" charset="0"/>
              <a:buChar char="•"/>
            </a:pPr>
            <a:r>
              <a:rPr lang="cs-CZ" sz="2000" dirty="0"/>
              <a:t>Subjektům budou hrazeny způsobilé výdaje spojené s jejich zapojením do realizace aktivit 1, 2, 3, 4 a 6. </a:t>
            </a:r>
          </a:p>
          <a:p>
            <a:pPr marL="342900" indent="-342900" algn="just">
              <a:buFont typeface="Arial" panose="020B0604020202020204" pitchFamily="34" charset="0"/>
              <a:buChar char="•"/>
            </a:pPr>
            <a:r>
              <a:rPr lang="cs-CZ" sz="2000" dirty="0"/>
              <a:t>Aktivita 6 je způsobilá pouze na území ČR (tj. zástupce zahraničního partnera může provádět výuku pouze na území ČR). </a:t>
            </a:r>
          </a:p>
          <a:p>
            <a:pPr marL="342900" indent="-342900" algn="just">
              <a:buFont typeface="Arial" panose="020B0604020202020204" pitchFamily="34" charset="0"/>
              <a:buChar char="•"/>
            </a:pPr>
            <a:r>
              <a:rPr lang="cs-CZ" sz="2000" dirty="0"/>
              <a:t>Partneři bez finančního příspěvku se mohou podílet na všech aktivitách projektu. </a:t>
            </a:r>
            <a:endParaRPr lang="cs-CZ" sz="2000" b="1" dirty="0"/>
          </a:p>
          <a:p>
            <a:endParaRPr lang="cs-CZ" dirty="0"/>
          </a:p>
        </p:txBody>
      </p:sp>
    </p:spTree>
    <p:extLst>
      <p:ext uri="{BB962C8B-B14F-4D97-AF65-F5344CB8AC3E}">
        <p14:creationId xmlns:p14="http://schemas.microsoft.com/office/powerpoint/2010/main" val="10938934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5322A-10B6-30A7-C867-A813B2A827C3}"/>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25547A6A-A222-FF72-E07C-B6F50716413B}"/>
              </a:ext>
            </a:extLst>
          </p:cNvPr>
          <p:cNvSpPr>
            <a:spLocks noGrp="1"/>
          </p:cNvSpPr>
          <p:nvPr>
            <p:ph type="ctrTitle"/>
          </p:nvPr>
        </p:nvSpPr>
        <p:spPr/>
        <p:txBody>
          <a:bodyPr/>
          <a:lstStyle/>
          <a:p>
            <a:r>
              <a:rPr lang="cs-CZ" b="1" dirty="0"/>
              <a:t>SD-2 tipy</a:t>
            </a:r>
          </a:p>
        </p:txBody>
      </p:sp>
      <p:sp>
        <p:nvSpPr>
          <p:cNvPr id="5" name="Podnadpis 4">
            <a:extLst>
              <a:ext uri="{FF2B5EF4-FFF2-40B4-BE49-F238E27FC236}">
                <a16:creationId xmlns:a16="http://schemas.microsoft.com/office/drawing/2014/main" id="{E6B6A91F-92CC-A955-0250-C6D4A20442A6}"/>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Na záložce SD-2 v žádosti o platbu je umožněno vkládání záporných hodnot.</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O</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dúčtování nárokované části dovolené nebo aktualizace čerpání chybně schválené rozpočtové položky.</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Záporné částky na záložce SD-2 vždy okomentujte v poli Popis výdaje.</a:t>
            </a:r>
          </a:p>
          <a:p>
            <a:pPr marL="342900" lvl="0" indent="-342900" algn="just">
              <a:lnSpc>
                <a:spcPct val="100000"/>
              </a:lnSpc>
              <a:spcAft>
                <a:spcPts val="1000"/>
              </a:spcAft>
              <a:buFont typeface="Courier New" panose="02070309020205020404" pitchFamily="49" charset="0"/>
              <a:buChar char="o"/>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spcAft>
                <a:spcPts val="1000"/>
              </a:spcAft>
              <a:buFont typeface="Courier New" panose="02070309020205020404" pitchFamily="49" charset="0"/>
              <a:buChar char="o"/>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Obrázek 2">
            <a:extLst>
              <a:ext uri="{FF2B5EF4-FFF2-40B4-BE49-F238E27FC236}">
                <a16:creationId xmlns:a16="http://schemas.microsoft.com/office/drawing/2014/main" id="{75CBDFC2-EBB9-24D0-143C-784160EF6E97}"/>
              </a:ext>
            </a:extLst>
          </p:cNvPr>
          <p:cNvPicPr>
            <a:picLocks noChangeAspect="1"/>
          </p:cNvPicPr>
          <p:nvPr/>
        </p:nvPicPr>
        <p:blipFill>
          <a:blip r:embed="rId3"/>
          <a:stretch>
            <a:fillRect/>
          </a:stretch>
        </p:blipFill>
        <p:spPr>
          <a:xfrm>
            <a:off x="794657" y="3616286"/>
            <a:ext cx="10601863" cy="1530229"/>
          </a:xfrm>
          <a:prstGeom prst="rect">
            <a:avLst/>
          </a:prstGeom>
        </p:spPr>
      </p:pic>
    </p:spTree>
    <p:extLst>
      <p:ext uri="{BB962C8B-B14F-4D97-AF65-F5344CB8AC3E}">
        <p14:creationId xmlns:p14="http://schemas.microsoft.com/office/powerpoint/2010/main" val="23790544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8807750-BFA0-226A-8F1B-EEFF038F7A3E}"/>
              </a:ext>
            </a:extLst>
          </p:cNvPr>
          <p:cNvSpPr>
            <a:spLocks noGrp="1"/>
          </p:cNvSpPr>
          <p:nvPr>
            <p:ph type="ctrTitle"/>
          </p:nvPr>
        </p:nvSpPr>
        <p:spPr/>
        <p:txBody>
          <a:bodyPr/>
          <a:lstStyle/>
          <a:p>
            <a:r>
              <a:rPr lang="cs-CZ" b="1" dirty="0"/>
              <a:t>SD-3 Cestovní náhrady</a:t>
            </a:r>
          </a:p>
        </p:txBody>
      </p:sp>
      <p:sp>
        <p:nvSpPr>
          <p:cNvPr id="5" name="Podnadpis 4">
            <a:extLst>
              <a:ext uri="{FF2B5EF4-FFF2-40B4-BE49-F238E27FC236}">
                <a16:creationId xmlns:a16="http://schemas.microsoft.com/office/drawing/2014/main" id="{44E52889-FE0C-10C5-0EB2-6423201B9188}"/>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Cestovní náhrady se zadávají v systému ISKP21+ na záložku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SD-3 Cestovní náhrady</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Vyplňují se samostatně za každého pracovníka a za každou pracovní cestu.</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Cestovní náhrady musí být v souladu s cíli projektu a musí být realizovány osobami zapojenými do projektu.</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 OP JAK je možné výdaje na cestovní náhrady navázat i na soupisku SD-1, a to v případě výdajů nezahrnutých do vyúčtování služební cesty (výdaje hrazené zaměstnavatelem,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např. výdaje za ubytování, jízdné, cestovní pojištění).</a:t>
            </a:r>
          </a:p>
          <a:p>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6225406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32EA-E84C-CDAC-02E1-0DBFF4C4BB4D}"/>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3755FA8F-67C9-3D14-A053-299E6066B9A7}"/>
              </a:ext>
            </a:extLst>
          </p:cNvPr>
          <p:cNvSpPr>
            <a:spLocks noGrp="1"/>
          </p:cNvSpPr>
          <p:nvPr>
            <p:ph type="ctrTitle"/>
          </p:nvPr>
        </p:nvSpPr>
        <p:spPr/>
        <p:txBody>
          <a:bodyPr/>
          <a:lstStyle/>
          <a:p>
            <a:r>
              <a:rPr lang="cs-CZ" b="1" dirty="0"/>
              <a:t>Sd-3 Způsobilé přímé výdaje</a:t>
            </a:r>
          </a:p>
        </p:txBody>
      </p:sp>
      <p:sp>
        <p:nvSpPr>
          <p:cNvPr id="5" name="Podnadpis 4">
            <a:extLst>
              <a:ext uri="{FF2B5EF4-FFF2-40B4-BE49-F238E27FC236}">
                <a16:creationId xmlns:a16="http://schemas.microsoft.com/office/drawing/2014/main" id="{071A52A5-CF1A-10C5-3AB3-7A4489BE6AFB}"/>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Způsobilé přímé výdaje ve výzvách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MeS</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MeS</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pro ITI</a:t>
            </a:r>
            <a:r>
              <a:rPr lang="cs-CZ" sz="2000" kern="100" dirty="0">
                <a:latin typeface="Aptos" panose="020B0004020202020204" pitchFamily="34" charset="0"/>
                <a:ea typeface="Aptos" panose="020B0004020202020204" pitchFamily="34" charset="0"/>
                <a:cs typeface="Times New Roman" panose="02020603050405020304" pitchFamily="18" charset="0"/>
              </a:rPr>
              <a:t> jsou pouze </a:t>
            </a:r>
            <a:r>
              <a:rPr lang="cs-CZ" sz="2000" b="1" kern="100" dirty="0">
                <a:latin typeface="Aptos" panose="020B0004020202020204" pitchFamily="34" charset="0"/>
                <a:ea typeface="Aptos" panose="020B0004020202020204" pitchFamily="34" charset="0"/>
                <a:cs typeface="Times New Roman" panose="02020603050405020304" pitchFamily="18" charset="0"/>
              </a:rPr>
              <a:t>z</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ahraniční cesty odborného týmu</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indent="-342900" algn="just">
              <a:lnSpc>
                <a:spcPct val="100000"/>
              </a:lnSpc>
              <a:spcAft>
                <a:spcPts val="1000"/>
              </a:spcAft>
              <a:buFont typeface="Courier New" panose="02070309020205020404" pitchFamily="49" charset="0"/>
              <a:buChar char="o"/>
            </a:pPr>
            <a:r>
              <a:rPr lang="cs-CZ" sz="2000" dirty="0">
                <a:effectLst/>
                <a:latin typeface="Aptos" panose="020B0004020202020204" pitchFamily="34" charset="0"/>
                <a:ea typeface="Aptos" panose="020B0004020202020204" pitchFamily="34" charset="0"/>
                <a:cs typeface="Times New Roman" panose="02020603050405020304" pitchFamily="18" charset="0"/>
              </a:rPr>
              <a:t>Náklady na tuzemské cestovné členů projektového týmu a </a:t>
            </a:r>
            <a:r>
              <a:rPr lang="cs-CZ" sz="2000" kern="100" dirty="0">
                <a:latin typeface="Aptos" panose="020B0004020202020204" pitchFamily="34" charset="0"/>
                <a:ea typeface="Aptos" panose="020B0004020202020204" pitchFamily="34" charset="0"/>
                <a:cs typeface="Times New Roman" panose="02020603050405020304" pitchFamily="18" charset="0"/>
              </a:rPr>
              <a:t>n</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áklady na zahraniční cesty členů administrativního týmu jsou ve výzvách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MeS</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MeS</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pro ITI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paušálními náklady</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 případě zahraničních partnerů s finančním příspěvkem, kteří nejsou výzkumnými organizacemi, tj. jsou podpořeni dle blokové výjimky GBER, jsou cestovní náhrady celkově </a:t>
            </a:r>
            <a:r>
              <a:rPr lang="cs-CZ" sz="2000" b="1" kern="100" dirty="0">
                <a:latin typeface="Aptos" panose="020B0004020202020204" pitchFamily="34" charset="0"/>
                <a:ea typeface="Aptos" panose="020B0004020202020204" pitchFamily="34" charset="0"/>
                <a:cs typeface="Times New Roman" panose="02020603050405020304" pitchFamily="18" charset="0"/>
              </a:rPr>
              <a:t>nezpůsobilé</a:t>
            </a:r>
            <a:r>
              <a:rPr lang="cs-CZ" sz="2000" kern="100" dirty="0">
                <a:latin typeface="Aptos" panose="020B0004020202020204" pitchFamily="34" charset="0"/>
                <a:ea typeface="Aptos" panose="020B0004020202020204" pitchFamily="34" charset="0"/>
                <a:cs typeface="Times New Roman" panose="02020603050405020304" pitchFamily="18" charset="0"/>
              </a:rPr>
              <a:t>.</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1766309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E04A-3F13-C88F-F9D4-8293C633C059}"/>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00E14E2C-B382-FB1F-8DF8-8893DC16AAFB}"/>
              </a:ext>
            </a:extLst>
          </p:cNvPr>
          <p:cNvSpPr>
            <a:spLocks noGrp="1"/>
          </p:cNvSpPr>
          <p:nvPr>
            <p:ph type="ctrTitle"/>
          </p:nvPr>
        </p:nvSpPr>
        <p:spPr/>
        <p:txBody>
          <a:bodyPr/>
          <a:lstStyle/>
          <a:p>
            <a:r>
              <a:rPr lang="cs-CZ" b="1" dirty="0"/>
              <a:t>Sd-3 Způsobilé přímé výdaje</a:t>
            </a:r>
          </a:p>
        </p:txBody>
      </p:sp>
      <p:sp>
        <p:nvSpPr>
          <p:cNvPr id="5" name="Podnadpis 4">
            <a:extLst>
              <a:ext uri="{FF2B5EF4-FFF2-40B4-BE49-F238E27FC236}">
                <a16:creationId xmlns:a16="http://schemas.microsoft.com/office/drawing/2014/main" id="{68157A95-10C6-6D32-722F-6A88300E951D}"/>
              </a:ext>
            </a:extLst>
          </p:cNvPr>
          <p:cNvSpPr>
            <a:spLocks noGrp="1"/>
          </p:cNvSpPr>
          <p:nvPr>
            <p:ph type="subTitle" idx="1"/>
          </p:nvPr>
        </p:nvSpPr>
        <p:spPr/>
        <p:txBody>
          <a:bodyPr/>
          <a:lstStyle/>
          <a:p>
            <a:pPr algn="just">
              <a:lnSpc>
                <a:spcPct val="100000"/>
              </a:lnSpc>
              <a:spcAft>
                <a:spcPts val="1000"/>
              </a:spcAft>
            </a:pPr>
            <a:r>
              <a:rPr lang="cs-CZ" sz="2000" dirty="0">
                <a:effectLst/>
                <a:latin typeface="Aptos" panose="020B0004020202020204" pitchFamily="34" charset="0"/>
                <a:ea typeface="Aptos" panose="020B0004020202020204" pitchFamily="34" charset="0"/>
                <a:cs typeface="Times New Roman" panose="02020603050405020304" pitchFamily="18" charset="0"/>
              </a:rPr>
              <a:t>Způsobilé výdaje spojené s cestovními náhradami musí odpovídat cenám obvyklým v místě </a:t>
            </a:r>
            <a:br>
              <a:rPr lang="cs-CZ" sz="2000" dirty="0">
                <a:effectLst/>
                <a:latin typeface="Aptos" panose="020B0004020202020204" pitchFamily="34" charset="0"/>
                <a:ea typeface="Aptos" panose="020B0004020202020204" pitchFamily="34" charset="0"/>
                <a:cs typeface="Times New Roman" panose="02020603050405020304" pitchFamily="18" charset="0"/>
              </a:rPr>
            </a:br>
            <a:r>
              <a:rPr lang="cs-CZ" sz="2000" dirty="0">
                <a:effectLst/>
                <a:latin typeface="Aptos" panose="020B0004020202020204" pitchFamily="34" charset="0"/>
                <a:ea typeface="Aptos" panose="020B0004020202020204" pitchFamily="34" charset="0"/>
                <a:cs typeface="Times New Roman" panose="02020603050405020304" pitchFamily="18" charset="0"/>
              </a:rPr>
              <a:t>a čase realizace projektu.</a:t>
            </a:r>
          </a:p>
          <a:p>
            <a:pPr marL="342900" indent="-342900" algn="just">
              <a:lnSpc>
                <a:spcPct val="100000"/>
              </a:lnSpc>
              <a:spcAft>
                <a:spcPts val="1000"/>
              </a:spcAft>
              <a:buFont typeface="Courier New" panose="02070309020205020404" pitchFamily="49" charset="0"/>
              <a:buChar char="o"/>
            </a:pPr>
            <a:r>
              <a:rPr lang="cs-CZ" sz="2000" b="1" dirty="0">
                <a:effectLst/>
                <a:latin typeface="Aptos" panose="020B0004020202020204" pitchFamily="34" charset="0"/>
                <a:ea typeface="Aptos" panose="020B0004020202020204" pitchFamily="34" charset="0"/>
                <a:cs typeface="Times New Roman" panose="02020603050405020304" pitchFamily="18" charset="0"/>
              </a:rPr>
              <a:t>jízdní výdaje </a:t>
            </a:r>
            <a:r>
              <a:rPr lang="cs-CZ" sz="2000" dirty="0">
                <a:effectLst/>
                <a:latin typeface="Aptos" panose="020B0004020202020204" pitchFamily="34" charset="0"/>
                <a:ea typeface="Aptos" panose="020B0004020202020204" pitchFamily="34" charset="0"/>
                <a:cs typeface="Times New Roman" panose="02020603050405020304" pitchFamily="18" charset="0"/>
              </a:rPr>
              <a:t>(výdaje za jízdenky veřejné dopravy ve 2. třídě, místenky, lehátka nebo lůžka, letenky v ekonomické třídě, jízdenky místní, výdaje související s použitím silničního motorového vozidla včetně využití taxi);</a:t>
            </a:r>
          </a:p>
          <a:p>
            <a:pPr marL="342900" indent="-342900" algn="just">
              <a:lnSpc>
                <a:spcPct val="100000"/>
              </a:lnSpc>
              <a:spcAft>
                <a:spcPts val="1000"/>
              </a:spcAft>
              <a:buFont typeface="Courier New" panose="02070309020205020404" pitchFamily="49" charset="0"/>
              <a:buChar char="o"/>
            </a:pPr>
            <a:r>
              <a:rPr lang="cs-CZ" sz="2000" b="1" dirty="0">
                <a:effectLst/>
                <a:latin typeface="Aptos" panose="020B0004020202020204" pitchFamily="34" charset="0"/>
                <a:ea typeface="Aptos" panose="020B0004020202020204" pitchFamily="34" charset="0"/>
                <a:cs typeface="Times New Roman" panose="02020603050405020304" pitchFamily="18" charset="0"/>
              </a:rPr>
              <a:t>ubytování</a:t>
            </a:r>
            <a:r>
              <a:rPr lang="cs-CZ" sz="2000" b="1" dirty="0">
                <a:latin typeface="Aptos" panose="020B0004020202020204" pitchFamily="34" charset="0"/>
                <a:ea typeface="Aptos" panose="020B0004020202020204" pitchFamily="34" charset="0"/>
                <a:cs typeface="Times New Roman" panose="02020603050405020304" pitchFamily="18" charset="0"/>
              </a:rPr>
              <a:t> </a:t>
            </a:r>
            <a:r>
              <a:rPr lang="cs-CZ" sz="2000" dirty="0">
                <a:effectLst/>
                <a:latin typeface="Aptos" panose="020B0004020202020204" pitchFamily="34" charset="0"/>
                <a:ea typeface="Aptos" panose="020B0004020202020204" pitchFamily="34" charset="0"/>
                <a:cs typeface="Times New Roman" panose="02020603050405020304" pitchFamily="18" charset="0"/>
              </a:rPr>
              <a:t>zpravidla v kategorii ***. Za způsobilou částku je obvykle možné považovat výdaje do částky 100 EUR/osoba/noc (v případě jiné měny částka odpovídající ekvivalentu </a:t>
            </a:r>
            <a:br>
              <a:rPr lang="cs-CZ" sz="2000" dirty="0">
                <a:effectLst/>
                <a:latin typeface="Aptos" panose="020B0004020202020204" pitchFamily="34" charset="0"/>
                <a:ea typeface="Aptos" panose="020B0004020202020204" pitchFamily="34" charset="0"/>
                <a:cs typeface="Times New Roman" panose="02020603050405020304" pitchFamily="18" charset="0"/>
              </a:rPr>
            </a:br>
            <a:r>
              <a:rPr lang="cs-CZ" sz="2000" dirty="0">
                <a:effectLst/>
                <a:latin typeface="Aptos" panose="020B0004020202020204" pitchFamily="34" charset="0"/>
                <a:ea typeface="Aptos" panose="020B0004020202020204" pitchFamily="34" charset="0"/>
                <a:cs typeface="Times New Roman" panose="02020603050405020304" pitchFamily="18" charset="0"/>
              </a:rPr>
              <a:t>100 EUR).</a:t>
            </a:r>
          </a:p>
        </p:txBody>
      </p:sp>
    </p:spTree>
    <p:extLst>
      <p:ext uri="{BB962C8B-B14F-4D97-AF65-F5344CB8AC3E}">
        <p14:creationId xmlns:p14="http://schemas.microsoft.com/office/powerpoint/2010/main" val="1612273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8C92-5B0B-FB3E-5EA7-D0C0F91807D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182E61D7-29E5-3B30-96CD-63825561FC21}"/>
              </a:ext>
            </a:extLst>
          </p:cNvPr>
          <p:cNvSpPr>
            <a:spLocks noGrp="1"/>
          </p:cNvSpPr>
          <p:nvPr>
            <p:ph type="ctrTitle"/>
          </p:nvPr>
        </p:nvSpPr>
        <p:spPr/>
        <p:txBody>
          <a:bodyPr/>
          <a:lstStyle/>
          <a:p>
            <a:r>
              <a:rPr lang="cs-CZ" b="1" dirty="0"/>
              <a:t>Sd-3 Způsobilé přímé výdaje</a:t>
            </a:r>
          </a:p>
        </p:txBody>
      </p:sp>
      <p:sp>
        <p:nvSpPr>
          <p:cNvPr id="5" name="Podnadpis 4">
            <a:extLst>
              <a:ext uri="{FF2B5EF4-FFF2-40B4-BE49-F238E27FC236}">
                <a16:creationId xmlns:a16="http://schemas.microsoft.com/office/drawing/2014/main" id="{262C1EAA-DAAA-20C4-AEE2-FA3CAE29FCDC}"/>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b="1" dirty="0">
                <a:latin typeface="Aptos" panose="020B0004020202020204" pitchFamily="34" charset="0"/>
                <a:ea typeface="Aptos" panose="020B0004020202020204" pitchFamily="34" charset="0"/>
                <a:cs typeface="Times New Roman" panose="02020603050405020304" pitchFamily="18" charset="0"/>
              </a:rPr>
              <a:t>stravné</a:t>
            </a:r>
            <a:r>
              <a:rPr lang="cs-CZ" sz="2000" dirty="0">
                <a:latin typeface="Aptos" panose="020B0004020202020204" pitchFamily="34" charset="0"/>
                <a:ea typeface="Aptos" panose="020B0004020202020204" pitchFamily="34" charset="0"/>
                <a:cs typeface="Times New Roman" panose="02020603050405020304" pitchFamily="18" charset="0"/>
              </a:rPr>
              <a:t> (nezapomínat krátit stravné za bezplatně poskytnutá jídla);</a:t>
            </a:r>
          </a:p>
          <a:p>
            <a:pPr marL="342900" indent="-342900" algn="just">
              <a:lnSpc>
                <a:spcPct val="100000"/>
              </a:lnSpc>
              <a:spcAft>
                <a:spcPts val="1000"/>
              </a:spcAft>
              <a:buFont typeface="Courier New" panose="02070309020205020404" pitchFamily="49" charset="0"/>
              <a:buChar char="o"/>
            </a:pPr>
            <a:r>
              <a:rPr lang="cs-CZ" sz="2000" b="1" dirty="0">
                <a:latin typeface="Aptos" panose="020B0004020202020204" pitchFamily="34" charset="0"/>
                <a:ea typeface="Aptos" panose="020B0004020202020204" pitchFamily="34" charset="0"/>
                <a:cs typeface="Times New Roman" panose="02020603050405020304" pitchFamily="18" charset="0"/>
              </a:rPr>
              <a:t>nutné vedlejší výdaje </a:t>
            </a:r>
            <a:r>
              <a:rPr lang="cs-CZ" sz="2000" dirty="0">
                <a:latin typeface="Aptos" panose="020B0004020202020204" pitchFamily="34" charset="0"/>
                <a:ea typeface="Aptos" panose="020B0004020202020204" pitchFamily="34" charset="0"/>
                <a:cs typeface="Times New Roman" panose="02020603050405020304" pitchFamily="18" charset="0"/>
              </a:rPr>
              <a:t>(parkovné, konferenční poplatky, dálniční poplatky apod.)</a:t>
            </a:r>
          </a:p>
          <a:p>
            <a:pPr marL="342900" indent="-342900" algn="just">
              <a:lnSpc>
                <a:spcPct val="100000"/>
              </a:lnSpc>
              <a:spcAft>
                <a:spcPts val="1000"/>
              </a:spcAft>
              <a:buFont typeface="Courier New" panose="02070309020205020404" pitchFamily="49" charset="0"/>
              <a:buChar char="o"/>
            </a:pPr>
            <a:r>
              <a:rPr lang="cs-CZ" sz="2000" b="1" dirty="0">
                <a:latin typeface="Aptos" panose="020B0004020202020204" pitchFamily="34" charset="0"/>
                <a:ea typeface="Aptos" panose="020B0004020202020204" pitchFamily="34" charset="0"/>
                <a:cs typeface="Times New Roman" panose="02020603050405020304" pitchFamily="18" charset="0"/>
              </a:rPr>
              <a:t>kapesné</a:t>
            </a:r>
            <a:r>
              <a:rPr lang="cs-CZ" sz="2000" dirty="0">
                <a:latin typeface="Aptos" panose="020B0004020202020204" pitchFamily="34" charset="0"/>
                <a:ea typeface="Aptos" panose="020B0004020202020204" pitchFamily="34" charset="0"/>
                <a:cs typeface="Times New Roman" panose="02020603050405020304" pitchFamily="18" charset="0"/>
              </a:rPr>
              <a:t> (při zahraničních cestách může zaměstnavatel poskytnout zaměstnanci kapesné </a:t>
            </a:r>
            <a:br>
              <a:rPr lang="cs-CZ" sz="2000" dirty="0">
                <a:latin typeface="Aptos" panose="020B0004020202020204" pitchFamily="34" charset="0"/>
                <a:ea typeface="Aptos" panose="020B0004020202020204" pitchFamily="34" charset="0"/>
                <a:cs typeface="Times New Roman" panose="02020603050405020304" pitchFamily="18" charset="0"/>
              </a:rPr>
            </a:br>
            <a:r>
              <a:rPr lang="cs-CZ" sz="2000" dirty="0">
                <a:latin typeface="Aptos" panose="020B0004020202020204" pitchFamily="34" charset="0"/>
                <a:ea typeface="Aptos" panose="020B0004020202020204" pitchFamily="34" charset="0"/>
                <a:cs typeface="Times New Roman" panose="02020603050405020304" pitchFamily="18" charset="0"/>
              </a:rPr>
              <a:t>v souladu s pravidly pro poskytování cestovních náhrad při zahraničních cestách </a:t>
            </a:r>
            <a:br>
              <a:rPr lang="cs-CZ" sz="2000" dirty="0">
                <a:latin typeface="Aptos" panose="020B0004020202020204" pitchFamily="34" charset="0"/>
                <a:ea typeface="Aptos" panose="020B0004020202020204" pitchFamily="34" charset="0"/>
                <a:cs typeface="Times New Roman" panose="02020603050405020304" pitchFamily="18" charset="0"/>
              </a:rPr>
            </a:br>
            <a:r>
              <a:rPr lang="cs-CZ" sz="2000" dirty="0">
                <a:latin typeface="Aptos" panose="020B0004020202020204" pitchFamily="34" charset="0"/>
                <a:ea typeface="Aptos" panose="020B0004020202020204" pitchFamily="34" charset="0"/>
                <a:cs typeface="Times New Roman" panose="02020603050405020304" pitchFamily="18" charset="0"/>
              </a:rPr>
              <a:t>dle zákoníku práce a souvisejících právních předpisů).</a:t>
            </a:r>
          </a:p>
        </p:txBody>
      </p:sp>
    </p:spTree>
    <p:extLst>
      <p:ext uri="{BB962C8B-B14F-4D97-AF65-F5344CB8AC3E}">
        <p14:creationId xmlns:p14="http://schemas.microsoft.com/office/powerpoint/2010/main" val="24136185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C63FE-C14D-B2B5-3A96-AECEC618816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2AAC758-7940-6511-F66E-6F39703F464B}"/>
              </a:ext>
            </a:extLst>
          </p:cNvPr>
          <p:cNvSpPr>
            <a:spLocks noGrp="1"/>
          </p:cNvSpPr>
          <p:nvPr>
            <p:ph type="ctrTitle"/>
          </p:nvPr>
        </p:nvSpPr>
        <p:spPr/>
        <p:txBody>
          <a:bodyPr/>
          <a:lstStyle/>
          <a:p>
            <a:r>
              <a:rPr lang="cs-CZ" b="1" dirty="0"/>
              <a:t>Sd-3 Způsobilé přímé výdaje</a:t>
            </a:r>
          </a:p>
        </p:txBody>
      </p:sp>
      <p:sp>
        <p:nvSpPr>
          <p:cNvPr id="5" name="Podnadpis 4">
            <a:extLst>
              <a:ext uri="{FF2B5EF4-FFF2-40B4-BE49-F238E27FC236}">
                <a16:creationId xmlns:a16="http://schemas.microsoft.com/office/drawing/2014/main" id="{4A39E493-56DC-7C6D-6A7D-7C1984C803D1}"/>
              </a:ext>
            </a:extLst>
          </p:cNvPr>
          <p:cNvSpPr>
            <a:spLocks noGrp="1"/>
          </p:cNvSpPr>
          <p:nvPr>
            <p:ph type="subTitle" idx="1"/>
          </p:nvPr>
        </p:nvSpPr>
        <p:spPr/>
        <p:txBody>
          <a:bodyPr/>
          <a:lstStyle/>
          <a:p>
            <a:pPr algn="just">
              <a:lnSpc>
                <a:spcPct val="100000"/>
              </a:lnSpc>
              <a:spcAft>
                <a:spcPts val="1000"/>
              </a:spcAf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Výše způsobilých výdajů související s cestovními náhradami, u kterých mohou vznikat kurzové rozdíly, se stanovuje takto:</a:t>
            </a:r>
          </a:p>
          <a:p>
            <a:pPr marL="457200" lvl="0" indent="-457200" algn="just">
              <a:lnSpc>
                <a:spcPct val="100000"/>
              </a:lnSpc>
              <a:spcAft>
                <a:spcPts val="1000"/>
              </a:spcAft>
              <a:buFont typeface="+mj-lt"/>
              <a:buAutoNum type="arabicParenR"/>
            </a:pPr>
            <a:r>
              <a:rPr lang="cs-CZ" sz="2000" kern="100" dirty="0">
                <a:latin typeface="Aptos" panose="020B0004020202020204" pitchFamily="34" charset="0"/>
                <a:ea typeface="Aptos" panose="020B0004020202020204" pitchFamily="34" charset="0"/>
                <a:cs typeface="Times New Roman" panose="02020603050405020304" pitchFamily="18" charset="0"/>
              </a:rPr>
              <a:t>V</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případě poskytnutí zálohy na zahraniční pracovní cestu v cizí měně zaměstnanci českého subjektu se při vyúčtování této zálohy použije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kurz ČNB platný v den poskytnutí zálohy</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a:p>
            <a:pPr marL="457200" lvl="0" indent="-457200" algn="just">
              <a:lnSpc>
                <a:spcPct val="100000"/>
              </a:lnSpc>
              <a:spcAft>
                <a:spcPts val="1000"/>
              </a:spcAft>
              <a:buFont typeface="+mj-lt"/>
              <a:buAutoNum type="arabicParenR"/>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 případě vyúčtování cestovních náhrad souvisejících se zahraniční pracovní cestou,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kdy nebyla zaměstnanci českého subjektu poskytnuta záloha, se při vyúčtování zahraniční cesty použije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kurz ČNB platný v den nástupu zaměstnance na pracovní cestu</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418929847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C539-9C0A-F267-D355-0BCD14DF860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476CEBD-0C8B-8B6E-EAA2-9B9B5DD86023}"/>
              </a:ext>
            </a:extLst>
          </p:cNvPr>
          <p:cNvSpPr>
            <a:spLocks noGrp="1"/>
          </p:cNvSpPr>
          <p:nvPr>
            <p:ph type="ctrTitle"/>
          </p:nvPr>
        </p:nvSpPr>
        <p:spPr/>
        <p:txBody>
          <a:bodyPr/>
          <a:lstStyle/>
          <a:p>
            <a:r>
              <a:rPr lang="cs-CZ" b="1" dirty="0"/>
              <a:t>Sd-3 dokladování způsobilosti</a:t>
            </a:r>
          </a:p>
        </p:txBody>
      </p:sp>
      <p:sp>
        <p:nvSpPr>
          <p:cNvPr id="5" name="Podnadpis 4">
            <a:extLst>
              <a:ext uri="{FF2B5EF4-FFF2-40B4-BE49-F238E27FC236}">
                <a16:creationId xmlns:a16="http://schemas.microsoft.com/office/drawing/2014/main" id="{24E90241-58DE-5C82-BC58-EC3E81D4521E}"/>
              </a:ext>
            </a:extLst>
          </p:cNvPr>
          <p:cNvSpPr>
            <a:spLocks noGrp="1"/>
          </p:cNvSpPr>
          <p:nvPr>
            <p:ph type="subTitle" idx="1"/>
          </p:nvPr>
        </p:nvSpPr>
        <p:spPr/>
        <p:txBody>
          <a:bodyPr/>
          <a:lstStyle/>
          <a:p>
            <a:pPr lvl="0" algn="just">
              <a:lnSpc>
                <a:spcPct val="100000"/>
              </a:lnSpc>
              <a:spcAft>
                <a:spcPts val="1000"/>
              </a:spcAf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u nichž celková částka vykazovaná jako způsobilá je vyšší než 20 000 Kč za jeden účetní doklad, dokládá příjemce:</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daňové/účetní doklady;</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doklady o úhradě;</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další podpůrnou dokumentaci specifikovanou v rámci popisu dokladování jednotlivých druhů způsobilých výdajů v kap. 8.1.5.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PpŽP</a:t>
            </a:r>
            <a:r>
              <a:rPr lang="cs-CZ" sz="2000" kern="100" dirty="0">
                <a:latin typeface="Aptos" panose="020B0004020202020204" pitchFamily="34" charset="0"/>
                <a:ea typeface="Aptos" panose="020B0004020202020204" pitchFamily="34" charset="0"/>
                <a:cs typeface="Times New Roman" panose="02020603050405020304" pitchFamily="18" charset="0"/>
              </a:rPr>
              <a:t> (zejména průzkum trhu prováděný v místě plnění minimálně od 3 dodavatelů).</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vnitřní směrnici upravující práva a povinnosti zaměstnanců při vyslání na pracovní cesty </a:t>
            </a:r>
            <a:br>
              <a:rPr lang="cs-CZ" sz="2000" kern="100" dirty="0">
                <a:latin typeface="Aptos" panose="020B0004020202020204" pitchFamily="34" charset="0"/>
                <a:ea typeface="Aptos" panose="020B0004020202020204" pitchFamily="34" charset="0"/>
                <a:cs typeface="Times New Roman" panose="02020603050405020304" pitchFamily="18" charset="0"/>
              </a:rPr>
            </a:br>
            <a:r>
              <a:rPr lang="cs-CZ" sz="2000" kern="100" dirty="0">
                <a:latin typeface="Aptos" panose="020B0004020202020204" pitchFamily="34" charset="0"/>
                <a:ea typeface="Aptos" panose="020B0004020202020204" pitchFamily="34" charset="0"/>
                <a:cs typeface="Times New Roman" panose="02020603050405020304" pitchFamily="18" charset="0"/>
              </a:rPr>
              <a:t>a poskytování cestovních náhrad (pouze s prvním uplatněním výdaje).</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0000"/>
              </a:lnSpc>
              <a:spcAft>
                <a:spcPts val="1000"/>
              </a:spcAft>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7585908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06CC-EAD4-883D-5C88-3AECF5C8F0B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419C42E2-E0BE-4B48-751B-E9A3017EA09D}"/>
              </a:ext>
            </a:extLst>
          </p:cNvPr>
          <p:cNvSpPr>
            <a:spLocks noGrp="1"/>
          </p:cNvSpPr>
          <p:nvPr>
            <p:ph type="ctrTitle"/>
          </p:nvPr>
        </p:nvSpPr>
        <p:spPr/>
        <p:txBody>
          <a:bodyPr/>
          <a:lstStyle/>
          <a:p>
            <a:r>
              <a:rPr lang="cs-CZ" b="1" dirty="0"/>
              <a:t>Sd-3 dokladování způsobilosti</a:t>
            </a:r>
          </a:p>
        </p:txBody>
      </p:sp>
      <p:sp>
        <p:nvSpPr>
          <p:cNvPr id="5" name="Podnadpis 4">
            <a:extLst>
              <a:ext uri="{FF2B5EF4-FFF2-40B4-BE49-F238E27FC236}">
                <a16:creationId xmlns:a16="http://schemas.microsoft.com/office/drawing/2014/main" id="{F5BB22F4-6418-2B41-CCCD-C09D6F35FC7E}"/>
              </a:ext>
            </a:extLst>
          </p:cNvPr>
          <p:cNvSpPr>
            <a:spLocks noGrp="1"/>
          </p:cNvSpPr>
          <p:nvPr>
            <p:ph type="subTitle" idx="1"/>
          </p:nvPr>
        </p:nvSpPr>
        <p:spPr/>
        <p:txBody>
          <a:bodyPr/>
          <a:lstStyle/>
          <a:p>
            <a:pPr marL="285750" lvl="0" indent="-285750">
              <a:lnSpc>
                <a:spcPct val="100000"/>
              </a:lnSpc>
              <a:spcAft>
                <a:spcPts val="1000"/>
              </a:spcAft>
              <a:buFont typeface="Courier New" panose="02070309020205020404" pitchFamily="49" charset="0"/>
              <a:buChar char="o"/>
            </a:pPr>
            <a:r>
              <a:rPr lang="cs-CZ" sz="2000" dirty="0">
                <a:solidFill>
                  <a:srgbClr val="173070"/>
                </a:solidFill>
                <a:effectLst/>
                <a:latin typeface="Aptos" panose="020B0004020202020204" pitchFamily="34" charset="0"/>
                <a:ea typeface="Aptos" panose="020B0004020202020204" pitchFamily="34" charset="0"/>
              </a:rPr>
              <a:t>vystavený cestovní příkaz;</a:t>
            </a:r>
          </a:p>
          <a:p>
            <a:pPr marL="285750" lvl="0" indent="-285750">
              <a:lnSpc>
                <a:spcPct val="100000"/>
              </a:lnSpc>
              <a:spcAft>
                <a:spcPts val="1000"/>
              </a:spcAft>
              <a:buFont typeface="Courier New" panose="02070309020205020404" pitchFamily="49" charset="0"/>
              <a:buChar char="o"/>
            </a:pPr>
            <a:r>
              <a:rPr lang="cs-CZ" sz="2000" dirty="0">
                <a:solidFill>
                  <a:srgbClr val="173070"/>
                </a:solidFill>
                <a:effectLst/>
                <a:latin typeface="Aptos" panose="020B0004020202020204" pitchFamily="34" charset="0"/>
                <a:ea typeface="Aptos" panose="020B0004020202020204" pitchFamily="34" charset="0"/>
              </a:rPr>
              <a:t>vyúčtování pracovní cesty;</a:t>
            </a:r>
          </a:p>
          <a:p>
            <a:pPr marL="285750" lvl="0" indent="-285750">
              <a:lnSpc>
                <a:spcPct val="100000"/>
              </a:lnSpc>
              <a:spcAft>
                <a:spcPts val="1000"/>
              </a:spcAft>
              <a:buFont typeface="Courier New" panose="02070309020205020404" pitchFamily="49" charset="0"/>
              <a:buChar char="o"/>
            </a:pPr>
            <a:r>
              <a:rPr lang="cs-CZ" sz="2000" dirty="0">
                <a:solidFill>
                  <a:srgbClr val="173070"/>
                </a:solidFill>
                <a:effectLst/>
                <a:latin typeface="Aptos" panose="020B0004020202020204" pitchFamily="34" charset="0"/>
                <a:ea typeface="Aptos" panose="020B0004020202020204" pitchFamily="34" charset="0"/>
              </a:rPr>
              <a:t>zpráva o průběhu zahraniční pracovní cesty;</a:t>
            </a:r>
          </a:p>
          <a:p>
            <a:pPr marL="285750" lvl="0" indent="-285750">
              <a:lnSpc>
                <a:spcPct val="100000"/>
              </a:lnSpc>
              <a:spcAft>
                <a:spcPts val="1000"/>
              </a:spcAft>
              <a:buFont typeface="Courier New" panose="02070309020205020404" pitchFamily="49" charset="0"/>
              <a:buChar char="o"/>
            </a:pPr>
            <a:r>
              <a:rPr lang="cs-CZ" sz="2000" dirty="0">
                <a:solidFill>
                  <a:srgbClr val="173070"/>
                </a:solidFill>
                <a:effectLst/>
                <a:latin typeface="Aptos" panose="020B0004020202020204" pitchFamily="34" charset="0"/>
                <a:ea typeface="Aptos" panose="020B0004020202020204" pitchFamily="34" charset="0"/>
              </a:rPr>
              <a:t>cestovní doklady (letenky, doklady o nákupu pohonných hmot apod.);</a:t>
            </a:r>
          </a:p>
          <a:p>
            <a:pPr marL="285750" lvl="0" indent="-285750">
              <a:lnSpc>
                <a:spcPct val="100000"/>
              </a:lnSpc>
              <a:spcAft>
                <a:spcPts val="1000"/>
              </a:spcAft>
              <a:buFont typeface="Courier New" panose="02070309020205020404" pitchFamily="49" charset="0"/>
              <a:buChar char="o"/>
            </a:pPr>
            <a:r>
              <a:rPr lang="cs-CZ" sz="2000" dirty="0">
                <a:solidFill>
                  <a:srgbClr val="173070"/>
                </a:solidFill>
                <a:effectLst/>
                <a:latin typeface="Aptos" panose="020B0004020202020204" pitchFamily="34" charset="0"/>
                <a:ea typeface="Aptos" panose="020B0004020202020204" pitchFamily="34" charset="0"/>
              </a:rPr>
              <a:t>výdaje za ubytování (faktury, zjednodušené daňové doklady);</a:t>
            </a:r>
          </a:p>
          <a:p>
            <a:pPr marL="285750" lvl="0" indent="-285750">
              <a:lnSpc>
                <a:spcPct val="100000"/>
              </a:lnSpc>
              <a:spcAft>
                <a:spcPts val="1000"/>
              </a:spcAft>
              <a:buFont typeface="Courier New" panose="02070309020205020404" pitchFamily="49" charset="0"/>
              <a:buChar char="o"/>
            </a:pPr>
            <a:r>
              <a:rPr lang="cs-CZ" sz="2000" dirty="0">
                <a:solidFill>
                  <a:srgbClr val="173070"/>
                </a:solidFill>
                <a:effectLst/>
                <a:latin typeface="Aptos" panose="020B0004020202020204" pitchFamily="34" charset="0"/>
                <a:ea typeface="Aptos" panose="020B0004020202020204" pitchFamily="34" charset="0"/>
              </a:rPr>
              <a:t>doklady o úhradě.</a:t>
            </a:r>
          </a:p>
          <a:p>
            <a:pPr>
              <a:lnSpc>
                <a:spcPct val="100000"/>
              </a:lnSpc>
              <a:spcAft>
                <a:spcPts val="1000"/>
              </a:spcAf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Doklady, které souvisí s realizací projektu, musí být označeny registračním číslem projektu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před jejich uplatněním v žádosti o platbu na soupisce SD-3.</a:t>
            </a:r>
          </a:p>
        </p:txBody>
      </p:sp>
    </p:spTree>
    <p:extLst>
      <p:ext uri="{BB962C8B-B14F-4D97-AF65-F5344CB8AC3E}">
        <p14:creationId xmlns:p14="http://schemas.microsoft.com/office/powerpoint/2010/main" val="32282801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BD8D-8A73-A84A-0FD6-4757F2F9AE45}"/>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00AA2F8C-B582-5A8F-D615-26BB4BFEA37E}"/>
              </a:ext>
            </a:extLst>
          </p:cNvPr>
          <p:cNvSpPr>
            <a:spLocks noGrp="1"/>
          </p:cNvSpPr>
          <p:nvPr>
            <p:ph type="ctrTitle"/>
          </p:nvPr>
        </p:nvSpPr>
        <p:spPr/>
        <p:txBody>
          <a:bodyPr/>
          <a:lstStyle/>
          <a:p>
            <a:r>
              <a:rPr lang="cs-CZ" b="1" dirty="0"/>
              <a:t>Sd-3 „per </a:t>
            </a:r>
            <a:r>
              <a:rPr lang="cs-CZ" b="1" dirty="0" err="1"/>
              <a:t>diems</a:t>
            </a:r>
            <a:r>
              <a:rPr lang="cs-CZ" b="1" dirty="0"/>
              <a:t>“</a:t>
            </a:r>
          </a:p>
        </p:txBody>
      </p:sp>
      <p:sp>
        <p:nvSpPr>
          <p:cNvPr id="5" name="Podnadpis 4">
            <a:extLst>
              <a:ext uri="{FF2B5EF4-FFF2-40B4-BE49-F238E27FC236}">
                <a16:creationId xmlns:a16="http://schemas.microsoft.com/office/drawing/2014/main" id="{F0219161-585F-99AA-A8DE-38F50B7861E2}"/>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K</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ryjí výdaje zahraničním expertům za ubytování, stravné a cestovné v ČR.</a:t>
            </a:r>
            <a:endParaRPr lang="cs-CZ" sz="20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194 € dle aktuálního sazebníku.</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Nejedná se o vyplácení cestovních náhrad zahraničním expertům, kteří s příjemcem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nebo partnerem uzavřeli pracovněprávní vztah pro projekt.</a:t>
            </a:r>
          </a:p>
          <a:p>
            <a:pPr marL="34290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Pro přepočet cizí měny na Kč použijte kurzy platné pro vyplácení cestovních náhrad analogicky dle zákoníku práce.</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Při pobytu experta v ČR delším než 2 měsíce je potřeba předchozí souhlas ŘO.</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329334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9197-BCA2-7FC3-D528-E27674EE4006}"/>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A7E739F-A93A-A4E5-5AF0-27F3F2D86FD3}"/>
              </a:ext>
            </a:extLst>
          </p:cNvPr>
          <p:cNvSpPr>
            <a:spLocks noGrp="1"/>
          </p:cNvSpPr>
          <p:nvPr>
            <p:ph type="ctrTitle"/>
          </p:nvPr>
        </p:nvSpPr>
        <p:spPr/>
        <p:txBody>
          <a:bodyPr/>
          <a:lstStyle/>
          <a:p>
            <a:r>
              <a:rPr lang="cs-CZ" b="1" dirty="0"/>
              <a:t>Sd-3 „per </a:t>
            </a:r>
            <a:r>
              <a:rPr lang="cs-CZ" b="1" dirty="0" err="1"/>
              <a:t>diems</a:t>
            </a:r>
            <a:r>
              <a:rPr lang="cs-CZ" b="1" dirty="0"/>
              <a:t>“</a:t>
            </a:r>
          </a:p>
        </p:txBody>
      </p:sp>
      <p:sp>
        <p:nvSpPr>
          <p:cNvPr id="5" name="Podnadpis 4">
            <a:extLst>
              <a:ext uri="{FF2B5EF4-FFF2-40B4-BE49-F238E27FC236}">
                <a16:creationId xmlns:a16="http://schemas.microsoft.com/office/drawing/2014/main" id="{18AD73DB-5577-0A17-7F80-7256817370A6}"/>
              </a:ext>
            </a:extLst>
          </p:cNvPr>
          <p:cNvSpPr>
            <a:spLocks noGrp="1"/>
          </p:cNvSpPr>
          <p:nvPr>
            <p:ph type="subTitle" idx="1"/>
          </p:nvPr>
        </p:nvSpPr>
        <p:spPr/>
        <p:txBody>
          <a:bodyPr/>
          <a:lstStyle/>
          <a:p>
            <a:pPr algn="just">
              <a:lnSpc>
                <a:spcPct val="100000"/>
              </a:lnSpc>
              <a:spcAft>
                <a:spcPts val="1000"/>
              </a:spcAft>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Dokladování způsobilosti:</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S</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mlouva se zahraničním expertem (nebo čestné prohlášení experta);</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D</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okumentace související s účastí zahraničního experta na konferenci, semináři a dalších akcích (např. pozvánka, program, fotodokumentace apod.);</a:t>
            </a:r>
          </a:p>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D</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oklad o úhradě.</a:t>
            </a:r>
          </a:p>
        </p:txBody>
      </p:sp>
    </p:spTree>
    <p:extLst>
      <p:ext uri="{BB962C8B-B14F-4D97-AF65-F5344CB8AC3E}">
        <p14:creationId xmlns:p14="http://schemas.microsoft.com/office/powerpoint/2010/main" val="334015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B4EE1-923B-9E8F-EE4D-13104DAA71A3}"/>
              </a:ext>
            </a:extLst>
          </p:cNvPr>
          <p:cNvSpPr>
            <a:spLocks noGrp="1"/>
          </p:cNvSpPr>
          <p:nvPr>
            <p:ph type="ctrTitle"/>
          </p:nvPr>
        </p:nvSpPr>
        <p:spPr/>
        <p:txBody>
          <a:bodyPr/>
          <a:lstStyle/>
          <a:p>
            <a:r>
              <a:rPr lang="cs-CZ" b="1" dirty="0"/>
              <a:t>Aktivita 2</a:t>
            </a:r>
          </a:p>
        </p:txBody>
      </p:sp>
      <p:sp>
        <p:nvSpPr>
          <p:cNvPr id="3" name="Podnadpis 2">
            <a:extLst>
              <a:ext uri="{FF2B5EF4-FFF2-40B4-BE49-F238E27FC236}">
                <a16:creationId xmlns:a16="http://schemas.microsoft.com/office/drawing/2014/main" id="{6F99E59E-AB78-C3C0-C075-B93E81176073}"/>
              </a:ext>
            </a:extLst>
          </p:cNvPr>
          <p:cNvSpPr>
            <a:spLocks noGrp="1"/>
          </p:cNvSpPr>
          <p:nvPr>
            <p:ph type="subTitle" idx="1"/>
          </p:nvPr>
        </p:nvSpPr>
        <p:spPr/>
        <p:txBody>
          <a:bodyPr/>
          <a:lstStyle/>
          <a:p>
            <a:pPr marL="1347788" indent="-1347788" algn="just"/>
            <a:r>
              <a:rPr lang="cs-CZ" sz="2200" b="1" u="sng" dirty="0">
                <a:solidFill>
                  <a:srgbClr val="173070"/>
                </a:solidFill>
                <a:cs typeface="Calibri"/>
              </a:rPr>
              <a:t>Vytvoření, realizace, či prohloubení spolupráce mezi výzkumnými organizacemi </a:t>
            </a:r>
            <a:br>
              <a:rPr lang="cs-CZ" sz="2200" b="1" u="sng" dirty="0">
                <a:solidFill>
                  <a:srgbClr val="173070"/>
                </a:solidFill>
                <a:cs typeface="Calibri"/>
              </a:rPr>
            </a:br>
            <a:r>
              <a:rPr lang="cs-CZ" sz="2200" b="1" u="sng" dirty="0">
                <a:solidFill>
                  <a:srgbClr val="173070"/>
                </a:solidFill>
                <a:cs typeface="Calibri"/>
              </a:rPr>
              <a:t>a aplikační sférou</a:t>
            </a:r>
          </a:p>
          <a:p>
            <a:pPr algn="just"/>
            <a:r>
              <a:rPr lang="cs-CZ" sz="2000" b="1" dirty="0">
                <a:solidFill>
                  <a:srgbClr val="173070"/>
                </a:solidFill>
                <a:cs typeface="Calibri"/>
              </a:rPr>
              <a:t>Minimální partnerství s jedním subjektem aplikační sféry</a:t>
            </a:r>
            <a:r>
              <a:rPr lang="cs-CZ" sz="2000" dirty="0">
                <a:solidFill>
                  <a:srgbClr val="173070"/>
                </a:solidFill>
                <a:cs typeface="Calibri"/>
              </a:rPr>
              <a:t>, který nesplňuje definici VO dle Rámce pro podporu </a:t>
            </a:r>
            <a:r>
              <a:rPr lang="cs-CZ" sz="2000" dirty="0" err="1">
                <a:solidFill>
                  <a:srgbClr val="173070"/>
                </a:solidFill>
                <a:cs typeface="Calibri"/>
              </a:rPr>
              <a:t>VaVaI</a:t>
            </a:r>
            <a:r>
              <a:rPr lang="cs-CZ" sz="2000" dirty="0">
                <a:solidFill>
                  <a:srgbClr val="173070"/>
                </a:solidFill>
                <a:cs typeface="Calibri"/>
              </a:rPr>
              <a:t> – </a:t>
            </a:r>
            <a:r>
              <a:rPr lang="cs-CZ" sz="2000" u="sng" dirty="0">
                <a:solidFill>
                  <a:srgbClr val="FF0000"/>
                </a:solidFill>
                <a:cs typeface="Calibri"/>
              </a:rPr>
              <a:t>po celou dobu realizace projektu</a:t>
            </a:r>
          </a:p>
          <a:p>
            <a:pPr marL="342900" indent="-342900" algn="just">
              <a:buFont typeface="Arial" panose="020B0604020202020204" pitchFamily="34" charset="0"/>
              <a:buChar char="•"/>
            </a:pPr>
            <a:r>
              <a:rPr lang="cs-CZ" sz="2000" dirty="0">
                <a:solidFill>
                  <a:srgbClr val="173070"/>
                </a:solidFill>
                <a:cs typeface="Calibri"/>
              </a:rPr>
              <a:t>podpora navazování a realizace spolupráce mezi VO a subjekty aplikační sféry -&gt; aby bylo na VO vybudováno a rozvíjeno vhodné institucionální zázemí pro vznik a posilování dlouhodobých vztahů s aplikační sférou, a to včetně mezinárodní spolupráce</a:t>
            </a:r>
          </a:p>
          <a:p>
            <a:r>
              <a:rPr lang="cs-CZ" sz="2000" b="1" dirty="0"/>
              <a:t>!!! NELZE realizovat výzkum jménem podniků </a:t>
            </a:r>
            <a:r>
              <a:rPr lang="cs-CZ" sz="2000" dirty="0">
                <a:sym typeface="Wingdings" panose="05000000000000000000" pitchFamily="2" charset="2"/>
              </a:rPr>
              <a:t> přenos znalostí a informací musí být vždy obousměrný</a:t>
            </a:r>
          </a:p>
          <a:p>
            <a:r>
              <a:rPr lang="cs-CZ" sz="2000" dirty="0"/>
              <a:t>Zapojení pracovníků v oblasti transferu technologií/znalostí, kterými VO disponuje</a:t>
            </a:r>
          </a:p>
        </p:txBody>
      </p:sp>
    </p:spTree>
    <p:extLst>
      <p:ext uri="{BB962C8B-B14F-4D97-AF65-F5344CB8AC3E}">
        <p14:creationId xmlns:p14="http://schemas.microsoft.com/office/powerpoint/2010/main" val="15569421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36AA2-F61D-1E5B-85A7-97F7B1626897}"/>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595DCF81-736A-9EB5-91E6-1AB2B3E6CA96}"/>
              </a:ext>
            </a:extLst>
          </p:cNvPr>
          <p:cNvSpPr>
            <a:spLocks noGrp="1"/>
          </p:cNvSpPr>
          <p:nvPr>
            <p:ph type="ctrTitle"/>
          </p:nvPr>
        </p:nvSpPr>
        <p:spPr/>
        <p:txBody>
          <a:bodyPr/>
          <a:lstStyle/>
          <a:p>
            <a:r>
              <a:rPr lang="cs-CZ" b="1" dirty="0"/>
              <a:t>Sd-3 „per </a:t>
            </a:r>
            <a:r>
              <a:rPr lang="cs-CZ" b="1" dirty="0" err="1"/>
              <a:t>diems</a:t>
            </a:r>
            <a:r>
              <a:rPr lang="cs-CZ" b="1" dirty="0"/>
              <a:t>“ a časté nedostatky</a:t>
            </a:r>
          </a:p>
        </p:txBody>
      </p:sp>
      <p:sp>
        <p:nvSpPr>
          <p:cNvPr id="5" name="Podnadpis 4">
            <a:extLst>
              <a:ext uri="{FF2B5EF4-FFF2-40B4-BE49-F238E27FC236}">
                <a16:creationId xmlns:a16="http://schemas.microsoft.com/office/drawing/2014/main" id="{6EF7118B-8215-BC44-3CC6-435D62D52B10}"/>
              </a:ext>
            </a:extLst>
          </p:cNvPr>
          <p:cNvSpPr>
            <a:spLocks noGrp="1"/>
          </p:cNvSpPr>
          <p:nvPr>
            <p:ph type="subTitle" idx="1"/>
          </p:nvPr>
        </p:nvSpPr>
        <p:spPr/>
        <p:txBody>
          <a:bodyPr/>
          <a:lstStyle/>
          <a:p>
            <a:pPr marL="342900" indent="-342900" algn="just">
              <a:lnSpc>
                <a:spcPct val="107000"/>
              </a:lnSpc>
              <a:spcAft>
                <a:spcPts val="800"/>
              </a:spcAft>
              <a:buFont typeface="Courier New" panose="02070309020205020404" pitchFamily="49" charset="0"/>
              <a:buChar char="o"/>
            </a:pPr>
            <a:r>
              <a:rPr lang="cs-CZ" sz="2000" b="1" kern="100" dirty="0">
                <a:effectLst/>
                <a:latin typeface="Aptos" panose="020B0004020202020204" pitchFamily="34" charset="0"/>
                <a:ea typeface="Aptos" panose="020B0004020202020204" pitchFamily="34" charset="0"/>
                <a:cs typeface="Times New Roman" panose="02020603050405020304" pitchFamily="18" charset="0"/>
              </a:rPr>
              <a:t>Nejsou doložené podklady k aktivitě zahraničního experta</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Příklad: </a:t>
            </a:r>
            <a:r>
              <a:rPr lang="cs-CZ" sz="2000" i="1" kern="100" dirty="0">
                <a:effectLst/>
                <a:latin typeface="Aptos" panose="020B0004020202020204" pitchFamily="34" charset="0"/>
                <a:ea typeface="Aptos" panose="020B0004020202020204" pitchFamily="34" charset="0"/>
                <a:cs typeface="Times New Roman" panose="02020603050405020304" pitchFamily="18" charset="0"/>
              </a:rPr>
              <a:t>Zahraniční expert je pozván na konferenci. Přiletí o 2 dny dříve a odletí 2 dny po konferenci. Je třeba doložit jaké aktivity vykonával v dny, kdy nebyla konference, a to ve vztahu k aktivitám projektu.</a:t>
            </a:r>
          </a:p>
          <a:p>
            <a:pPr marL="342900" indent="-342900" algn="just">
              <a:lnSpc>
                <a:spcPct val="107000"/>
              </a:lnSpc>
              <a:spcAft>
                <a:spcPts val="800"/>
              </a:spcAft>
              <a:buFont typeface="Courier New" panose="02070309020205020404" pitchFamily="49" charset="0"/>
              <a:buChar char="o"/>
            </a:pPr>
            <a:r>
              <a:rPr lang="cs-CZ" sz="2000" b="1" kern="100" dirty="0">
                <a:effectLst/>
                <a:latin typeface="Aptos" panose="020B0004020202020204" pitchFamily="34" charset="0"/>
                <a:ea typeface="Aptos" panose="020B0004020202020204" pitchFamily="34" charset="0"/>
                <a:cs typeface="Times New Roman" panose="02020603050405020304" pitchFamily="18" charset="0"/>
              </a:rPr>
              <a:t>Proplácení výdajů, které jsou nezpůsobilé pro projekt</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Příklad: </a:t>
            </a:r>
            <a:r>
              <a:rPr lang="cs-CZ" sz="2000" i="1" kern="100" dirty="0">
                <a:effectLst/>
                <a:latin typeface="Aptos" panose="020B0004020202020204" pitchFamily="34" charset="0"/>
                <a:ea typeface="Aptos" panose="020B0004020202020204" pitchFamily="34" charset="0"/>
                <a:cs typeface="Times New Roman" panose="02020603050405020304" pitchFamily="18" charset="0"/>
              </a:rPr>
              <a:t>Zahraničnímu expertu </a:t>
            </a:r>
            <a:br>
              <a:rPr lang="cs-CZ" sz="2000" i="1" kern="100" dirty="0">
                <a:effectLst/>
                <a:latin typeface="Aptos" panose="020B0004020202020204" pitchFamily="34" charset="0"/>
                <a:ea typeface="Aptos" panose="020B0004020202020204" pitchFamily="34" charset="0"/>
                <a:cs typeface="Times New Roman" panose="02020603050405020304" pitchFamily="18" charset="0"/>
              </a:rPr>
            </a:br>
            <a:r>
              <a:rPr lang="cs-CZ" sz="2000" i="1" kern="100" dirty="0">
                <a:effectLst/>
                <a:latin typeface="Aptos" panose="020B0004020202020204" pitchFamily="34" charset="0"/>
                <a:ea typeface="Aptos" panose="020B0004020202020204" pitchFamily="34" charset="0"/>
                <a:cs typeface="Times New Roman" panose="02020603050405020304" pitchFamily="18" charset="0"/>
              </a:rPr>
              <a:t>z Itálie jsou proplaceny letenky „Itálie </a:t>
            </a:r>
            <a:r>
              <a:rPr lang="cs-CZ" sz="2000" i="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cs-CZ" sz="2000" i="1" kern="100" dirty="0">
                <a:effectLst/>
                <a:latin typeface="Aptos" panose="020B0004020202020204" pitchFamily="34" charset="0"/>
                <a:ea typeface="Aptos" panose="020B0004020202020204" pitchFamily="34" charset="0"/>
                <a:cs typeface="Times New Roman" panose="02020603050405020304" pitchFamily="18" charset="0"/>
              </a:rPr>
              <a:t> ČR“ a „ČR </a:t>
            </a:r>
            <a:r>
              <a:rPr lang="cs-CZ" sz="2000" i="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cs-CZ" sz="2000" i="1" kern="100" dirty="0">
                <a:effectLst/>
                <a:latin typeface="Aptos" panose="020B0004020202020204" pitchFamily="34" charset="0"/>
                <a:ea typeface="Aptos" panose="020B0004020202020204" pitchFamily="34" charset="0"/>
                <a:cs typeface="Times New Roman" panose="02020603050405020304" pitchFamily="18" charset="0"/>
              </a:rPr>
              <a:t> Finsko“. Expert do Finska pokračuje na další návštěvu. Letenka do Finska je nezpůsobilá.</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Příklad: </a:t>
            </a:r>
            <a:r>
              <a:rPr lang="cs-CZ" sz="2000" i="1" kern="100" dirty="0">
                <a:latin typeface="Aptos" panose="020B0004020202020204" pitchFamily="34" charset="0"/>
                <a:ea typeface="Aptos" panose="020B0004020202020204" pitchFamily="34" charset="0"/>
                <a:cs typeface="Times New Roman" panose="02020603050405020304" pitchFamily="18" charset="0"/>
              </a:rPr>
              <a:t>V</a:t>
            </a:r>
            <a:r>
              <a:rPr lang="cs-CZ" sz="2000" i="1" kern="100" dirty="0">
                <a:effectLst/>
                <a:latin typeface="Aptos" panose="020B0004020202020204" pitchFamily="34" charset="0"/>
                <a:ea typeface="Aptos" panose="020B0004020202020204" pitchFamily="34" charset="0"/>
                <a:cs typeface="Times New Roman" panose="02020603050405020304" pitchFamily="18" charset="0"/>
              </a:rPr>
              <a:t>ýdaj na večerní akci </a:t>
            </a:r>
            <a:br>
              <a:rPr lang="cs-CZ" sz="2000" i="1" kern="100" dirty="0">
                <a:effectLst/>
                <a:latin typeface="Aptos" panose="020B0004020202020204" pitchFamily="34" charset="0"/>
                <a:ea typeface="Aptos" panose="020B0004020202020204" pitchFamily="34" charset="0"/>
                <a:cs typeface="Times New Roman" panose="02020603050405020304" pitchFamily="18" charset="0"/>
              </a:rPr>
            </a:br>
            <a:r>
              <a:rPr lang="cs-CZ" sz="2000" i="1" kern="100" dirty="0">
                <a:effectLst/>
                <a:latin typeface="Aptos" panose="020B0004020202020204" pitchFamily="34" charset="0"/>
                <a:ea typeface="Aptos" panose="020B0004020202020204" pitchFamily="34" charset="0"/>
                <a:cs typeface="Times New Roman" panose="02020603050405020304" pitchFamily="18" charset="0"/>
              </a:rPr>
              <a:t>s expertem, která nesouvisí s aktivitami projektu.</a:t>
            </a:r>
          </a:p>
          <a:p>
            <a:pPr marL="342900" indent="-342900" algn="just">
              <a:lnSpc>
                <a:spcPct val="107000"/>
              </a:lnSpc>
              <a:spcAft>
                <a:spcPts val="8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Ve smlouvě/čestném prohlášení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chybí identifikace bankovního účtu experta</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V takovém případě je třeba doložit čestné prohlášení o úhradě/přijetí částky, není-li vyplacena hotově proti výdajovému pokladnímu dokladu.</a:t>
            </a:r>
          </a:p>
        </p:txBody>
      </p:sp>
    </p:spTree>
    <p:extLst>
      <p:ext uri="{BB962C8B-B14F-4D97-AF65-F5344CB8AC3E}">
        <p14:creationId xmlns:p14="http://schemas.microsoft.com/office/powerpoint/2010/main" val="226727236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8F5BC-E520-C380-AFC9-A8A795EE75FF}"/>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E775E7DD-B51B-77AC-E9BC-51BBFEC5460B}"/>
              </a:ext>
            </a:extLst>
          </p:cNvPr>
          <p:cNvSpPr>
            <a:spLocks noGrp="1"/>
          </p:cNvSpPr>
          <p:nvPr>
            <p:ph type="ctrTitle"/>
          </p:nvPr>
        </p:nvSpPr>
        <p:spPr/>
        <p:txBody>
          <a:bodyPr/>
          <a:lstStyle/>
          <a:p>
            <a:r>
              <a:rPr lang="cs-CZ" b="1" dirty="0"/>
              <a:t>SD-3 Nezpůsobilé výdaje</a:t>
            </a:r>
          </a:p>
        </p:txBody>
      </p:sp>
      <p:sp>
        <p:nvSpPr>
          <p:cNvPr id="5" name="Podnadpis 4">
            <a:extLst>
              <a:ext uri="{FF2B5EF4-FFF2-40B4-BE49-F238E27FC236}">
                <a16:creationId xmlns:a16="http://schemas.microsoft.com/office/drawing/2014/main" id="{000B67C3-E234-4BF5-FD78-86AD42728DA9}"/>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na zahraniční pracovní cestu v případech, kdy cesta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není</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v souladu s cíli projektu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a současně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není</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pro jejich dosažení nezbytná.</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na zahraniční pracovní cestu nejsou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přiměřené</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tj. nejsou vynaloženy v souladu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s principem hospodárnosti, efektivnosti a účelnosti a </a:t>
            </a:r>
            <a:r>
              <a:rPr lang="cs-CZ" sz="2000" b="1" kern="100" dirty="0">
                <a:effectLst/>
                <a:latin typeface="Aptos" panose="020B0004020202020204" pitchFamily="34" charset="0"/>
                <a:ea typeface="Aptos" panose="020B0004020202020204" pitchFamily="34" charset="0"/>
                <a:cs typeface="Times New Roman" panose="02020603050405020304" pitchFamily="18" charset="0"/>
              </a:rPr>
              <a:t>neodpovídají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cenám v místě a čase obvyklým.</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na zahraniční pracovní cestu jsou spojené s financováním udržitelnosti projektů podpořených z tohoto nebo z předchozího programového období.</a:t>
            </a:r>
          </a:p>
        </p:txBody>
      </p:sp>
    </p:spTree>
    <p:extLst>
      <p:ext uri="{BB962C8B-B14F-4D97-AF65-F5344CB8AC3E}">
        <p14:creationId xmlns:p14="http://schemas.microsoft.com/office/powerpoint/2010/main" val="12729015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0037C-8B91-D364-8C04-E346A1400E5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8B6A328-DAEB-B07E-1FAE-CE9CE4CBF0A0}"/>
              </a:ext>
            </a:extLst>
          </p:cNvPr>
          <p:cNvSpPr>
            <a:spLocks noGrp="1"/>
          </p:cNvSpPr>
          <p:nvPr>
            <p:ph type="ctrTitle"/>
          </p:nvPr>
        </p:nvSpPr>
        <p:spPr/>
        <p:txBody>
          <a:bodyPr/>
          <a:lstStyle/>
          <a:p>
            <a:r>
              <a:rPr lang="cs-CZ" b="1" dirty="0"/>
              <a:t>SD-3 časté nedostatky</a:t>
            </a:r>
          </a:p>
        </p:txBody>
      </p:sp>
      <p:sp>
        <p:nvSpPr>
          <p:cNvPr id="5" name="Podnadpis 4">
            <a:extLst>
              <a:ext uri="{FF2B5EF4-FFF2-40B4-BE49-F238E27FC236}">
                <a16:creationId xmlns:a16="http://schemas.microsoft.com/office/drawing/2014/main" id="{091F58D5-E10F-CA8F-F2C4-DE25D8F0E644}"/>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Není doložena úhrada výdaje (výpis z bankovního účtu zaměstnance);</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Není doložena zpráva z pracovní cesty, případně pouze obecná a stručná zpráva. </a:t>
            </a:r>
            <a:r>
              <a:rPr lang="cs-CZ" sz="2000" kern="100" dirty="0">
                <a:latin typeface="Aptos" panose="020B0004020202020204" pitchFamily="34" charset="0"/>
                <a:ea typeface="Aptos" panose="020B0004020202020204" pitchFamily="34" charset="0"/>
                <a:cs typeface="Times New Roman" panose="02020603050405020304" pitchFamily="18" charset="0"/>
              </a:rPr>
              <a:t>Vždy popisujte </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konkrétní činnosti ve vztahu k projektovým aktivitám i s ohledem na délku pracovní cesty;</a:t>
            </a:r>
          </a:p>
          <a:p>
            <a:pPr marL="342900" lvl="0" indent="-342900" algn="just">
              <a:lnSpc>
                <a:spcPct val="100000"/>
              </a:lnSpc>
              <a:spcAft>
                <a:spcPts val="1000"/>
              </a:spcAft>
              <a:buFont typeface="Courier New" panose="02070309020205020404" pitchFamily="49" charset="0"/>
              <a:buChar char="o"/>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Obrázek 5" descr="Obsah obrázku text, snímek obrazovky, Písmo, černobílá&#10;&#10;Obsah vygenerovaný umělou inteligencí může být nesprávný.">
            <a:extLst>
              <a:ext uri="{FF2B5EF4-FFF2-40B4-BE49-F238E27FC236}">
                <a16:creationId xmlns:a16="http://schemas.microsoft.com/office/drawing/2014/main" id="{62A22D96-ABB2-D18B-E4F8-613867472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110" y="3526970"/>
            <a:ext cx="8183880" cy="1752600"/>
          </a:xfrm>
          <a:prstGeom prst="rect">
            <a:avLst/>
          </a:prstGeom>
        </p:spPr>
      </p:pic>
    </p:spTree>
    <p:extLst>
      <p:ext uri="{BB962C8B-B14F-4D97-AF65-F5344CB8AC3E}">
        <p14:creationId xmlns:p14="http://schemas.microsoft.com/office/powerpoint/2010/main" val="29111897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2B85-B4AD-00DD-E367-262DE8DEA9E3}"/>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F4462160-5A38-9E63-8C08-B9CAF9FD3122}"/>
              </a:ext>
            </a:extLst>
          </p:cNvPr>
          <p:cNvSpPr>
            <a:spLocks noGrp="1"/>
          </p:cNvSpPr>
          <p:nvPr>
            <p:ph type="ctrTitle"/>
          </p:nvPr>
        </p:nvSpPr>
        <p:spPr/>
        <p:txBody>
          <a:bodyPr/>
          <a:lstStyle/>
          <a:p>
            <a:r>
              <a:rPr lang="cs-CZ" b="1" dirty="0"/>
              <a:t>SD-3 časté nedostatky</a:t>
            </a:r>
          </a:p>
        </p:txBody>
      </p:sp>
      <p:sp>
        <p:nvSpPr>
          <p:cNvPr id="5" name="Podnadpis 4">
            <a:extLst>
              <a:ext uri="{FF2B5EF4-FFF2-40B4-BE49-F238E27FC236}">
                <a16:creationId xmlns:a16="http://schemas.microsoft.com/office/drawing/2014/main" id="{3276D85E-899A-5432-C184-1AC92AD39D3C}"/>
              </a:ext>
            </a:extLst>
          </p:cNvPr>
          <p:cNvSpPr>
            <a:spLocks noGrp="1"/>
          </p:cNvSpPr>
          <p:nvPr>
            <p:ph type="subTitle" idx="1"/>
          </p:nvPr>
        </p:nvSpPr>
        <p:spPr/>
        <p:txBody>
          <a:bodyPr/>
          <a:lstStyle/>
          <a:p>
            <a:pPr marL="34290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Nejsou doloženy všechny výdaje z vyúčtování pracovní cesty;</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Jsou doložené nečitelné</a:t>
            </a:r>
            <a:r>
              <a:rPr lang="cs-CZ" sz="2000" kern="100" dirty="0">
                <a:latin typeface="Aptos" panose="020B0004020202020204" pitchFamily="34" charset="0"/>
                <a:ea typeface="Aptos" panose="020B0004020202020204" pitchFamily="34" charset="0"/>
                <a:cs typeface="Times New Roman" panose="02020603050405020304" pitchFamily="18" charset="0"/>
              </a:rPr>
              <a:t> nebo nekompletní doklady;</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Nejsou doloženy výstupy z pracovní cesty (programy, prezentace, příspěvky) a chybí popis vazby na aktivity projektu v příslušné zprávě o realizaci;</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Není doložené potvrzení o úhradě cestovních náhrad zaměstnanci, potvrzení o vyplacení zálohy a doplatku výdajů za pracovní cestu zaměstnanci, případně doklad o vypořádání přeplatku z poskytnuté zálohy zaměstnancem;</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 odděleném účetnictví projektu nejsou všechny transakce související s přímo vykazovanými výdaji, zpravidla kurzové rozdíly.</a:t>
            </a:r>
          </a:p>
        </p:txBody>
      </p:sp>
    </p:spTree>
    <p:extLst>
      <p:ext uri="{BB962C8B-B14F-4D97-AF65-F5344CB8AC3E}">
        <p14:creationId xmlns:p14="http://schemas.microsoft.com/office/powerpoint/2010/main" val="6358433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B8C88-A365-6D20-C7B8-315066C7FB61}"/>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D48A9629-49CE-52F0-016F-85369BF958CE}"/>
              </a:ext>
            </a:extLst>
          </p:cNvPr>
          <p:cNvSpPr>
            <a:spLocks noGrp="1"/>
          </p:cNvSpPr>
          <p:nvPr>
            <p:ph type="ctrTitle"/>
          </p:nvPr>
        </p:nvSpPr>
        <p:spPr/>
        <p:txBody>
          <a:bodyPr/>
          <a:lstStyle/>
          <a:p>
            <a:r>
              <a:rPr lang="cs-CZ" b="1" dirty="0"/>
              <a:t>SD-3 Tipy</a:t>
            </a:r>
          </a:p>
        </p:txBody>
      </p:sp>
      <p:sp>
        <p:nvSpPr>
          <p:cNvPr id="5" name="Podnadpis 4">
            <a:extLst>
              <a:ext uri="{FF2B5EF4-FFF2-40B4-BE49-F238E27FC236}">
                <a16:creationId xmlns:a16="http://schemas.microsoft.com/office/drawing/2014/main" id="{B086E1AB-48C9-E401-1E22-539AC28F674A}"/>
              </a:ext>
            </a:extLst>
          </p:cNvPr>
          <p:cNvSpPr>
            <a:spLocks noGrp="1"/>
          </p:cNvSpPr>
          <p:nvPr>
            <p:ph type="subTitle" idx="1"/>
          </p:nvPr>
        </p:nvSpPr>
        <p:spPr/>
        <p:txBody>
          <a:bodyPr/>
          <a:lstStyle/>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Cestovní příkazy předkládejte odsouhlasené a podepsané, případně elektronicky potvrzené;</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Dbejte na to, aby průzkumy trhu (ubytování, letenky) byly transparentní a průkazné;</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Výdaje za ubytování dokládejte v souladu s kapitolou 8.1.1 </a:t>
            </a:r>
            <a:r>
              <a:rPr lang="cs-CZ" sz="2000" kern="100" dirty="0" err="1">
                <a:effectLst/>
                <a:latin typeface="Aptos" panose="020B0004020202020204" pitchFamily="34" charset="0"/>
                <a:ea typeface="Aptos" panose="020B0004020202020204" pitchFamily="34" charset="0"/>
                <a:cs typeface="Times New Roman" panose="02020603050405020304" pitchFamily="18" charset="0"/>
              </a:rPr>
              <a:t>PpŽP</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 – obecná část </a:t>
            </a:r>
            <a:r>
              <a:rPr lang="cs-CZ" sz="2000" kern="100" dirty="0">
                <a:latin typeface="Aptos" panose="020B0004020202020204" pitchFamily="34" charset="0"/>
                <a:ea typeface="Aptos" panose="020B0004020202020204" pitchFamily="34" charset="0"/>
                <a:cs typeface="Times New Roman" panose="02020603050405020304" pitchFamily="18" charset="0"/>
              </a:rPr>
              <a:t>(</a:t>
            </a:r>
            <a:r>
              <a:rPr lang="cs-CZ" sz="2000" kern="100" dirty="0">
                <a:effectLst/>
                <a:latin typeface="Aptos" panose="020B0004020202020204" pitchFamily="34" charset="0"/>
                <a:ea typeface="Aptos" panose="020B0004020202020204" pitchFamily="34" charset="0"/>
                <a:cs typeface="Times New Roman" panose="02020603050405020304" pitchFamily="18" charset="0"/>
              </a:rPr>
              <a:t>náhled potvrzení rezervace z webového objednávkového portálu je zpravidla nedostatečný);</a:t>
            </a:r>
          </a:p>
          <a:p>
            <a:pPr marL="342900" lvl="0" indent="-342900" algn="just">
              <a:lnSpc>
                <a:spcPct val="100000"/>
              </a:lnSpc>
              <a:spcAft>
                <a:spcPts val="1000"/>
              </a:spcAft>
              <a:buFont typeface="Courier New" panose="02070309020205020404" pitchFamily="49" charset="0"/>
              <a:buChar char="o"/>
            </a:pPr>
            <a:r>
              <a:rPr lang="cs-CZ" sz="2000" kern="100" dirty="0">
                <a:latin typeface="Aptos" panose="020B0004020202020204" pitchFamily="34" charset="0"/>
                <a:ea typeface="Aptos" panose="020B0004020202020204" pitchFamily="34" charset="0"/>
                <a:cs typeface="Times New Roman" panose="02020603050405020304" pitchFamily="18" charset="0"/>
              </a:rPr>
              <a:t>Výdaje za použití TAXI nebo služeb </a:t>
            </a:r>
            <a:r>
              <a:rPr lang="cs-CZ" sz="2000" kern="100" dirty="0" err="1">
                <a:latin typeface="Aptos" panose="020B0004020202020204" pitchFamily="34" charset="0"/>
                <a:ea typeface="Aptos" panose="020B0004020202020204" pitchFamily="34" charset="0"/>
                <a:cs typeface="Times New Roman" panose="02020603050405020304" pitchFamily="18" charset="0"/>
              </a:rPr>
              <a:t>Bolt</a:t>
            </a:r>
            <a:r>
              <a:rPr lang="cs-CZ" sz="2000" kern="100" dirty="0">
                <a:latin typeface="Aptos" panose="020B0004020202020204" pitchFamily="34" charset="0"/>
                <a:ea typeface="Aptos" panose="020B0004020202020204" pitchFamily="34" charset="0"/>
                <a:cs typeface="Times New Roman" panose="02020603050405020304" pitchFamily="18" charset="0"/>
              </a:rPr>
              <a:t>, Uber, Liftago apod. je nutné vždy zdůvodnit;</a:t>
            </a:r>
          </a:p>
          <a:p>
            <a:pPr marL="342900" lvl="0" indent="-342900" algn="just">
              <a:lnSpc>
                <a:spcPct val="100000"/>
              </a:lnSpc>
              <a:spcAft>
                <a:spcPts val="1000"/>
              </a:spcAft>
              <a:buFont typeface="Courier New" panose="02070309020205020404" pitchFamily="49" charset="0"/>
              <a:buChar char="o"/>
            </a:pPr>
            <a:r>
              <a:rPr lang="cs-CZ" sz="2000" kern="100" dirty="0">
                <a:effectLst/>
                <a:latin typeface="Aptos" panose="020B0004020202020204" pitchFamily="34" charset="0"/>
                <a:ea typeface="Aptos" panose="020B0004020202020204" pitchFamily="34" charset="0"/>
                <a:cs typeface="Times New Roman" panose="02020603050405020304" pitchFamily="18" charset="0"/>
              </a:rPr>
              <a:t>V případě faktury s výdajem za více osob najednou (ubytování, letenky, pojištění atp.), označte na faktuře osoby související s projektem v případě, že celkový výdaj nesouvisí </a:t>
            </a:r>
            <a:br>
              <a:rPr lang="cs-CZ" sz="2000" kern="100" dirty="0">
                <a:effectLst/>
                <a:latin typeface="Aptos" panose="020B0004020202020204" pitchFamily="34" charset="0"/>
                <a:ea typeface="Aptos" panose="020B0004020202020204" pitchFamily="34" charset="0"/>
                <a:cs typeface="Times New Roman" panose="02020603050405020304" pitchFamily="18" charset="0"/>
              </a:rPr>
            </a:br>
            <a:r>
              <a:rPr lang="cs-CZ" sz="2000" kern="100" dirty="0">
                <a:effectLst/>
                <a:latin typeface="Aptos" panose="020B0004020202020204" pitchFamily="34" charset="0"/>
                <a:ea typeface="Aptos" panose="020B0004020202020204" pitchFamily="34" charset="0"/>
                <a:cs typeface="Times New Roman" panose="02020603050405020304" pitchFamily="18" charset="0"/>
              </a:rPr>
              <a:t>s projektem.</a:t>
            </a:r>
          </a:p>
          <a:p>
            <a:pPr marL="342900" lvl="0" indent="-342900" algn="just">
              <a:lnSpc>
                <a:spcPct val="100000"/>
              </a:lnSpc>
              <a:spcAft>
                <a:spcPts val="1000"/>
              </a:spcAft>
              <a:buFont typeface="Courier New" panose="02070309020205020404" pitchFamily="49" charset="0"/>
              <a:buChar char="o"/>
            </a:pP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97422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6E43D-FB93-8992-0504-C3272938344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AE67FCB-F5C4-5ED0-5E7A-677081E74E2D}"/>
              </a:ext>
            </a:extLst>
          </p:cNvPr>
          <p:cNvSpPr>
            <a:spLocks noGrp="1"/>
          </p:cNvSpPr>
          <p:nvPr>
            <p:ph type="ctrTitle"/>
          </p:nvPr>
        </p:nvSpPr>
        <p:spPr>
          <a:xfrm>
            <a:off x="2794419" y="2718707"/>
            <a:ext cx="7756072" cy="1420585"/>
          </a:xfrm>
        </p:spPr>
        <p:txBody>
          <a:bodyPr/>
          <a:lstStyle/>
          <a:p>
            <a:r>
              <a:rPr lang="cs-CZ" dirty="0"/>
              <a:t>Dotazy a odpovědi </a:t>
            </a:r>
          </a:p>
        </p:txBody>
      </p:sp>
    </p:spTree>
    <p:extLst>
      <p:ext uri="{BB962C8B-B14F-4D97-AF65-F5344CB8AC3E}">
        <p14:creationId xmlns:p14="http://schemas.microsoft.com/office/powerpoint/2010/main" val="31934945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B331-05C6-E717-55B8-2E04AEF0A19F}"/>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460B45A-7CF5-9B80-9F61-96DB33D53628}"/>
              </a:ext>
            </a:extLst>
          </p:cNvPr>
          <p:cNvSpPr>
            <a:spLocks noGrp="1"/>
          </p:cNvSpPr>
          <p:nvPr>
            <p:ph type="ctrTitle"/>
          </p:nvPr>
        </p:nvSpPr>
        <p:spPr/>
        <p:txBody>
          <a:bodyPr/>
          <a:lstStyle/>
          <a:p>
            <a:r>
              <a:rPr lang="cs-CZ" b="1" dirty="0"/>
              <a:t>Změnová řízení</a:t>
            </a:r>
          </a:p>
        </p:txBody>
      </p:sp>
      <p:sp>
        <p:nvSpPr>
          <p:cNvPr id="5" name="Podnadpis 4">
            <a:extLst>
              <a:ext uri="{FF2B5EF4-FFF2-40B4-BE49-F238E27FC236}">
                <a16:creationId xmlns:a16="http://schemas.microsoft.com/office/drawing/2014/main" id="{7BB1A01D-92CC-E91D-5368-F2CD1E5319D0}"/>
              </a:ext>
            </a:extLst>
          </p:cNvPr>
          <p:cNvSpPr>
            <a:spLocks noGrp="1"/>
          </p:cNvSpPr>
          <p:nvPr>
            <p:ph type="subTitle" idx="1"/>
          </p:nvPr>
        </p:nvSpPr>
        <p:spPr/>
        <p:txBody>
          <a:bodyPr/>
          <a:lstStyle/>
          <a:p>
            <a:r>
              <a:rPr lang="cs-CZ" dirty="0"/>
              <a:t>Administrace projektů výzev </a:t>
            </a:r>
            <a:r>
              <a:rPr lang="cs-CZ" dirty="0" err="1"/>
              <a:t>MeS</a:t>
            </a:r>
            <a:r>
              <a:rPr lang="cs-CZ" dirty="0"/>
              <a:t>/</a:t>
            </a:r>
            <a:r>
              <a:rPr lang="cs-CZ" dirty="0" err="1"/>
              <a:t>MeS</a:t>
            </a:r>
            <a:r>
              <a:rPr lang="cs-CZ" dirty="0"/>
              <a:t> pro ITI </a:t>
            </a:r>
          </a:p>
        </p:txBody>
      </p:sp>
    </p:spTree>
    <p:extLst>
      <p:ext uri="{BB962C8B-B14F-4D97-AF65-F5344CB8AC3E}">
        <p14:creationId xmlns:p14="http://schemas.microsoft.com/office/powerpoint/2010/main" val="269717560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123600"/>
            <a:ext cx="10564586" cy="918707"/>
          </a:xfrm>
        </p:spPr>
        <p:txBody>
          <a:bodyPr/>
          <a:lstStyle/>
          <a:p>
            <a:r>
              <a:rPr lang="cs-CZ" b="1" dirty="0"/>
              <a:t>Změny projektu</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813707" y="983796"/>
            <a:ext cx="10725150" cy="4890408"/>
          </a:xfrm>
        </p:spPr>
        <p:txBody>
          <a:bodyPr/>
          <a:lstStyle/>
          <a:p>
            <a:pPr marL="342900" indent="-342900">
              <a:buFont typeface="Arial" panose="020B0604020202020204" pitchFamily="34" charset="0"/>
              <a:buChar char="•"/>
            </a:pPr>
            <a:r>
              <a:rPr lang="cs-CZ" sz="2200" dirty="0"/>
              <a:t>Kap. 7.4 </a:t>
            </a:r>
            <a:r>
              <a:rPr lang="cs-CZ" sz="2200" dirty="0" err="1"/>
              <a:t>PpŽP</a:t>
            </a:r>
            <a:r>
              <a:rPr lang="cs-CZ" sz="2200" dirty="0"/>
              <a:t>, Uživatelská příručka ISKP21+ Žádost o změnu </a:t>
            </a:r>
          </a:p>
          <a:p>
            <a:pPr marL="342900" indent="-342900">
              <a:buFont typeface="Arial" panose="020B0604020202020204" pitchFamily="34" charset="0"/>
              <a:buChar char="•"/>
            </a:pPr>
            <a:r>
              <a:rPr lang="cs-CZ" sz="2200" b="1" dirty="0"/>
              <a:t>Významnost </a:t>
            </a:r>
            <a:r>
              <a:rPr lang="cs-CZ" sz="2200" dirty="0"/>
              <a:t>změn (</a:t>
            </a:r>
            <a:r>
              <a:rPr lang="cs-CZ" sz="2200" u="sng" dirty="0"/>
              <a:t>klasifikaci změny určuje ŘO</a:t>
            </a:r>
            <a:r>
              <a:rPr lang="cs-CZ" sz="2200" dirty="0"/>
              <a:t>):</a:t>
            </a:r>
          </a:p>
          <a:p>
            <a:pPr marL="457200" indent="-457200">
              <a:buAutoNum type="alphaLcParenR"/>
            </a:pPr>
            <a:r>
              <a:rPr lang="cs-CZ" sz="2200" u="sng" dirty="0"/>
              <a:t>Nepodstatné</a:t>
            </a:r>
            <a:r>
              <a:rPr lang="cs-CZ" sz="2200" dirty="0"/>
              <a:t> změny</a:t>
            </a:r>
          </a:p>
          <a:p>
            <a:pPr marL="457200" indent="-457200">
              <a:buAutoNum type="alphaLcParenR"/>
            </a:pPr>
            <a:r>
              <a:rPr lang="cs-CZ" sz="2200" u="sng" dirty="0"/>
              <a:t>Podstatné</a:t>
            </a:r>
            <a:r>
              <a:rPr lang="cs-CZ" sz="2200" dirty="0"/>
              <a:t> změny (významné)</a:t>
            </a:r>
          </a:p>
          <a:p>
            <a:pPr marL="457200" indent="-457200">
              <a:buAutoNum type="alphaLcParenR"/>
            </a:pPr>
            <a:r>
              <a:rPr lang="cs-CZ" sz="2200" u="sng" dirty="0"/>
              <a:t>Podstatné změny zakládající změnu PA </a:t>
            </a:r>
            <a:r>
              <a:rPr lang="cs-CZ" sz="2200" dirty="0"/>
              <a:t>– dopad do PA a jeho příloh </a:t>
            </a:r>
            <a:r>
              <a:rPr lang="cs-CZ" sz="2200" b="1" dirty="0"/>
              <a:t>vč. Základních parametrů projektu („ZPP“) </a:t>
            </a:r>
          </a:p>
          <a:p>
            <a:pPr marL="457200" indent="-457200">
              <a:buFont typeface="Arial" panose="020B0604020202020204" pitchFamily="34" charset="0"/>
              <a:buChar char="•"/>
            </a:pPr>
            <a:r>
              <a:rPr lang="cs-CZ" sz="2200" dirty="0"/>
              <a:t>Potřeba administrace změnového řízení vs. informace k projektu v </a:t>
            </a:r>
            <a:r>
              <a:rPr lang="cs-CZ" sz="2200" dirty="0" err="1"/>
              <a:t>ZoR</a:t>
            </a:r>
            <a:r>
              <a:rPr lang="cs-CZ" sz="2200" dirty="0"/>
              <a:t>/</a:t>
            </a:r>
            <a:r>
              <a:rPr lang="cs-CZ" sz="2200" dirty="0" err="1"/>
              <a:t>ZZoR</a:t>
            </a:r>
            <a:endParaRPr lang="cs-CZ" sz="2200" dirty="0"/>
          </a:p>
          <a:p>
            <a:pPr marL="457200" indent="-457200">
              <a:buFont typeface="Arial" panose="020B0604020202020204" pitchFamily="34" charset="0"/>
              <a:buChar char="•"/>
            </a:pPr>
            <a:r>
              <a:rPr lang="cs-CZ" sz="2200" dirty="0"/>
              <a:t>Nejenom </a:t>
            </a:r>
            <a:r>
              <a:rPr lang="cs-CZ" sz="2200" b="1" dirty="0"/>
              <a:t>charakter, ale i relevanci a obsah změn </a:t>
            </a:r>
            <a:r>
              <a:rPr lang="cs-CZ" sz="2200" dirty="0"/>
              <a:t>(zejména složitějších a neobvyklých) doporučujeme v </a:t>
            </a:r>
            <a:r>
              <a:rPr lang="cs-CZ" sz="2200" b="1" dirty="0"/>
              <a:t>dostatečném časovém předstihu konzultovat</a:t>
            </a:r>
            <a:r>
              <a:rPr lang="cs-CZ" sz="2200" dirty="0"/>
              <a:t> s ŘO </a:t>
            </a:r>
          </a:p>
          <a:p>
            <a:pPr marL="457200" indent="-457200">
              <a:buFont typeface="Arial" panose="020B0604020202020204" pitchFamily="34" charset="0"/>
              <a:buChar char="•"/>
            </a:pPr>
            <a:r>
              <a:rPr lang="cs-CZ" sz="2200" dirty="0"/>
              <a:t>Důležité je </a:t>
            </a:r>
            <a:r>
              <a:rPr lang="cs-CZ" sz="2200" u="sng" dirty="0"/>
              <a:t>neslučovat změny s rozdílnou významností</a:t>
            </a:r>
            <a:r>
              <a:rPr lang="cs-CZ" sz="2200" dirty="0"/>
              <a:t> (pravidlo „(nej)</a:t>
            </a:r>
            <a:r>
              <a:rPr lang="cs-CZ" sz="2200" b="1" dirty="0"/>
              <a:t>vyšší bere</a:t>
            </a:r>
            <a:r>
              <a:rPr lang="cs-CZ" sz="2200" dirty="0"/>
              <a:t>“)</a:t>
            </a:r>
          </a:p>
          <a:p>
            <a:pPr marL="457200" indent="-457200">
              <a:buFont typeface="Arial" panose="020B0604020202020204" pitchFamily="34" charset="0"/>
              <a:buChar char="•"/>
            </a:pPr>
            <a:r>
              <a:rPr lang="cs-CZ" sz="2200" u="sng" dirty="0"/>
              <a:t>Princip „promítnutí předcházejících NPZ/PZ“*</a:t>
            </a:r>
            <a:r>
              <a:rPr lang="cs-CZ" sz="2200" dirty="0"/>
              <a:t> z pohledu rozpočtu uváděného v ZPP </a:t>
            </a:r>
          </a:p>
          <a:p>
            <a:endParaRPr lang="cs-CZ" sz="2200" dirty="0"/>
          </a:p>
          <a:p>
            <a:pPr marL="457200" indent="-457200">
              <a:buFont typeface="Arial" panose="020B0604020202020204" pitchFamily="34" charset="0"/>
              <a:buChar char="•"/>
            </a:pPr>
            <a:endParaRPr lang="cs-CZ" sz="2200" u="sng" dirty="0"/>
          </a:p>
          <a:p>
            <a:endParaRPr lang="cs-CZ" sz="2200" dirty="0"/>
          </a:p>
          <a:p>
            <a:pPr marL="457200" indent="-457200">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245844692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123600"/>
            <a:ext cx="10564586" cy="918707"/>
          </a:xfrm>
        </p:spPr>
        <p:txBody>
          <a:bodyPr/>
          <a:lstStyle/>
          <a:p>
            <a:r>
              <a:rPr lang="cs-CZ" b="1" dirty="0"/>
              <a:t>Účinnost změn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813707" y="983796"/>
            <a:ext cx="10725150" cy="4890408"/>
          </a:xfrm>
        </p:spPr>
        <p:txBody>
          <a:bodyPr/>
          <a:lstStyle/>
          <a:p>
            <a:pPr marL="342900" indent="-342900" algn="just">
              <a:buFont typeface="Arial" panose="020B0604020202020204" pitchFamily="34" charset="0"/>
              <a:buChar char="•"/>
            </a:pPr>
            <a:r>
              <a:rPr lang="cs-CZ" dirty="0"/>
              <a:t>Datum účinnosti </a:t>
            </a:r>
            <a:r>
              <a:rPr lang="cs-CZ" b="1" dirty="0"/>
              <a:t>navrhuje a zadává do IS KP21+ příjemce projektu</a:t>
            </a:r>
          </a:p>
          <a:p>
            <a:pPr marL="342900" indent="-342900" algn="just">
              <a:buFont typeface="Arial" panose="020B0604020202020204" pitchFamily="34" charset="0"/>
              <a:buChar char="•"/>
            </a:pPr>
            <a:r>
              <a:rPr lang="cs-CZ" dirty="0"/>
              <a:t>Pokud účinnost změny není ze strany příjemce vyplněna (a odpovídajícím způsobem popsána) platí, že </a:t>
            </a:r>
            <a:r>
              <a:rPr lang="cs-CZ" b="1" dirty="0"/>
              <a:t>změna je účinná ke dni schválení </a:t>
            </a:r>
            <a:r>
              <a:rPr lang="cs-CZ" b="1" dirty="0" err="1"/>
              <a:t>ŽoZ</a:t>
            </a:r>
            <a:r>
              <a:rPr lang="cs-CZ" b="1" dirty="0"/>
              <a:t> ze strany ŘO </a:t>
            </a:r>
          </a:p>
          <a:p>
            <a:pPr marL="342900" indent="-342900" algn="just">
              <a:buFont typeface="Arial" panose="020B0604020202020204" pitchFamily="34" charset="0"/>
              <a:buChar char="•"/>
            </a:pPr>
            <a:r>
              <a:rPr lang="cs-CZ" b="1" dirty="0"/>
              <a:t>Relevantní </a:t>
            </a:r>
            <a:r>
              <a:rPr lang="cs-CZ" b="1" dirty="0" err="1"/>
              <a:t>provazba</a:t>
            </a:r>
            <a:r>
              <a:rPr lang="cs-CZ" b="1" dirty="0"/>
              <a:t> a popis v návaznosti na náplň dané ŽoZ</a:t>
            </a:r>
          </a:p>
          <a:p>
            <a:pPr marL="342900" indent="-342900" algn="just">
              <a:buFont typeface="Arial" panose="020B0604020202020204" pitchFamily="34" charset="0"/>
              <a:buChar char="•"/>
            </a:pPr>
            <a:r>
              <a:rPr lang="cs-CZ" dirty="0"/>
              <a:t>Nejdříve k </a:t>
            </a:r>
            <a:r>
              <a:rPr lang="cs-CZ" b="1" dirty="0"/>
              <a:t>datu zahájení realizace projektu</a:t>
            </a:r>
            <a:r>
              <a:rPr lang="cs-CZ" dirty="0"/>
              <a:t> (v 99,9 % případů irelevantní žádat </a:t>
            </a:r>
            <a:br>
              <a:rPr lang="cs-CZ" dirty="0"/>
            </a:br>
            <a:r>
              <a:rPr lang="cs-CZ" dirty="0"/>
              <a:t>o PZ s účinností ke dni zahájení realizace projektu např. po 2 letech realizace projektu – ŘO posuzuje relevanci a charakter dané změny v souladu s činností daného projektu)</a:t>
            </a:r>
          </a:p>
          <a:p>
            <a:pPr marL="342900" indent="-342900" algn="just">
              <a:buFont typeface="Arial" panose="020B0604020202020204" pitchFamily="34" charset="0"/>
              <a:buChar char="•"/>
            </a:pPr>
            <a:r>
              <a:rPr lang="cs-CZ" dirty="0"/>
              <a:t>Schválení podstatné změny se řídí (mj. související pravidla) jejím </a:t>
            </a:r>
            <a:r>
              <a:rPr lang="cs-CZ" b="1" dirty="0"/>
              <a:t>věcným posouzením </a:t>
            </a:r>
          </a:p>
          <a:p>
            <a:pPr marL="342900" indent="-342900" algn="just">
              <a:buFont typeface="Arial" panose="020B0604020202020204" pitchFamily="34" charset="0"/>
              <a:buChar char="•"/>
            </a:pPr>
            <a:r>
              <a:rPr lang="cs-CZ" dirty="0"/>
              <a:t>Vliv na ne/možnost nárokování výdajů v ŽoP projektu/činností v ZoR projektu </a:t>
            </a:r>
          </a:p>
          <a:p>
            <a:endParaRPr lang="cs-CZ" sz="2200" dirty="0"/>
          </a:p>
          <a:p>
            <a:pPr marL="457200" indent="-457200">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180625891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123600"/>
            <a:ext cx="10564586" cy="918707"/>
          </a:xfrm>
        </p:spPr>
        <p:txBody>
          <a:bodyPr/>
          <a:lstStyle/>
          <a:p>
            <a:r>
              <a:rPr lang="cs-CZ" b="1" dirty="0"/>
              <a:t>Změny projektu</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813707" y="783770"/>
            <a:ext cx="10888436" cy="4757059"/>
          </a:xfrm>
        </p:spPr>
        <p:txBody>
          <a:bodyPr/>
          <a:lstStyle/>
          <a:p>
            <a:pPr marL="342900" indent="-342900">
              <a:buFont typeface="Arial" panose="020B0604020202020204" pitchFamily="34" charset="0"/>
              <a:buChar char="•"/>
            </a:pPr>
            <a:endParaRPr lang="cs-CZ" sz="2200" b="1" dirty="0"/>
          </a:p>
          <a:p>
            <a:pPr marL="342900" indent="-342900">
              <a:buFont typeface="Arial" panose="020B0604020202020204" pitchFamily="34" charset="0"/>
              <a:buChar char="•"/>
            </a:pPr>
            <a:endParaRPr lang="cs-CZ" sz="2200" b="1" dirty="0"/>
          </a:p>
          <a:p>
            <a:pPr marL="342900" indent="-342900">
              <a:buFont typeface="Arial" panose="020B0604020202020204" pitchFamily="34" charset="0"/>
              <a:buChar char="•"/>
            </a:pPr>
            <a:endParaRPr lang="cs-CZ" sz="2200" b="1" dirty="0"/>
          </a:p>
          <a:p>
            <a:endParaRPr lang="cs-CZ" sz="2200" b="1" dirty="0"/>
          </a:p>
          <a:p>
            <a:pPr algn="just">
              <a:spcBef>
                <a:spcPts val="1800"/>
              </a:spcBef>
            </a:pPr>
            <a:endParaRPr lang="cs-CZ" sz="2200" b="1" dirty="0"/>
          </a:p>
          <a:p>
            <a:pPr marL="342900" indent="-342900" algn="just">
              <a:spcBef>
                <a:spcPts val="3000"/>
              </a:spcBef>
              <a:buFont typeface="Arial" panose="020B0604020202020204" pitchFamily="34" charset="0"/>
              <a:buChar char="•"/>
            </a:pPr>
            <a:r>
              <a:rPr lang="cs-CZ" sz="2200" b="1" dirty="0"/>
              <a:t>Vrácení změn k dopracování na základě výzvy k doplnění </a:t>
            </a:r>
            <a:r>
              <a:rPr lang="cs-CZ" sz="2200" dirty="0"/>
              <a:t>(lhůta zpravidla 5 pracovních dnů dle charakteru a rozsahu nedostatků lhůta kratší/delší)</a:t>
            </a:r>
            <a:endParaRPr lang="cs-CZ" sz="2200" b="1" dirty="0"/>
          </a:p>
          <a:p>
            <a:pPr marL="342900" indent="-342900" algn="just">
              <a:spcBef>
                <a:spcPts val="1800"/>
              </a:spcBef>
              <a:buFont typeface="Arial" panose="020B0604020202020204" pitchFamily="34" charset="0"/>
              <a:buChar char="•"/>
            </a:pPr>
            <a:r>
              <a:rPr lang="cs-CZ" sz="2200" b="1" dirty="0"/>
              <a:t>Potvrzení/Schválení ŽoZ automaticky nezakládá způsobilost výdaje </a:t>
            </a:r>
            <a:r>
              <a:rPr lang="cs-CZ" sz="2200" dirty="0"/>
              <a:t>realizovaného na základě provedené změny =&gt; způsobilost výdaje je posuzována až na základě relevantních dokumentů předložených v ŽoP/</a:t>
            </a:r>
            <a:r>
              <a:rPr lang="cs-CZ" sz="2200" dirty="0" err="1"/>
              <a:t>ZŽoP</a:t>
            </a:r>
            <a:r>
              <a:rPr lang="cs-CZ" sz="2200" dirty="0"/>
              <a:t>/ZoR/</a:t>
            </a:r>
            <a:r>
              <a:rPr lang="cs-CZ" sz="2200" dirty="0" err="1"/>
              <a:t>ZZoR</a:t>
            </a:r>
            <a:r>
              <a:rPr lang="cs-CZ" sz="2200" dirty="0"/>
              <a:t>. </a:t>
            </a:r>
          </a:p>
          <a:p>
            <a:endParaRPr lang="cs-CZ" sz="2200" dirty="0"/>
          </a:p>
          <a:p>
            <a:pPr marL="457200" indent="-457200">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pic>
        <p:nvPicPr>
          <p:cNvPr id="5" name="Obrázek 4">
            <a:extLst>
              <a:ext uri="{FF2B5EF4-FFF2-40B4-BE49-F238E27FC236}">
                <a16:creationId xmlns:a16="http://schemas.microsoft.com/office/drawing/2014/main" id="{9DE84216-70F8-D6E3-40D4-DB45E69DA891}"/>
              </a:ext>
            </a:extLst>
          </p:cNvPr>
          <p:cNvPicPr>
            <a:picLocks noChangeAspect="1"/>
          </p:cNvPicPr>
          <p:nvPr/>
        </p:nvPicPr>
        <p:blipFill rotWithShape="1">
          <a:blip r:embed="rId3"/>
          <a:srcRect l="36339" t="44127" r="17589" b="40000"/>
          <a:stretch/>
        </p:blipFill>
        <p:spPr>
          <a:xfrm>
            <a:off x="891760" y="1042307"/>
            <a:ext cx="10732330" cy="2079909"/>
          </a:xfrm>
          <a:prstGeom prst="rect">
            <a:avLst/>
          </a:prstGeom>
        </p:spPr>
      </p:pic>
    </p:spTree>
    <p:extLst>
      <p:ext uri="{BB962C8B-B14F-4D97-AF65-F5344CB8AC3E}">
        <p14:creationId xmlns:p14="http://schemas.microsoft.com/office/powerpoint/2010/main" val="2151614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483685-19A6-07F9-4B1F-FC03A5044EE2}"/>
              </a:ext>
            </a:extLst>
          </p:cNvPr>
          <p:cNvSpPr>
            <a:spLocks noGrp="1"/>
          </p:cNvSpPr>
          <p:nvPr>
            <p:ph type="ctrTitle"/>
          </p:nvPr>
        </p:nvSpPr>
        <p:spPr/>
        <p:txBody>
          <a:bodyPr/>
          <a:lstStyle/>
          <a:p>
            <a:r>
              <a:rPr lang="cs-CZ" b="1" dirty="0"/>
              <a:t>Aktivita 3</a:t>
            </a:r>
          </a:p>
        </p:txBody>
      </p:sp>
      <p:sp>
        <p:nvSpPr>
          <p:cNvPr id="3" name="Podnadpis 2">
            <a:extLst>
              <a:ext uri="{FF2B5EF4-FFF2-40B4-BE49-F238E27FC236}">
                <a16:creationId xmlns:a16="http://schemas.microsoft.com/office/drawing/2014/main" id="{BBFD0BE2-0C19-ADC6-2269-25556F2AB2D1}"/>
              </a:ext>
            </a:extLst>
          </p:cNvPr>
          <p:cNvSpPr>
            <a:spLocks noGrp="1"/>
          </p:cNvSpPr>
          <p:nvPr>
            <p:ph type="subTitle" idx="1"/>
          </p:nvPr>
        </p:nvSpPr>
        <p:spPr/>
        <p:txBody>
          <a:bodyPr/>
          <a:lstStyle/>
          <a:p>
            <a:pPr marL="1347788" indent="-1347788" algn="just"/>
            <a:r>
              <a:rPr lang="cs-CZ" sz="2200" b="1" u="sng" dirty="0">
                <a:solidFill>
                  <a:srgbClr val="173070"/>
                </a:solidFill>
                <a:cs typeface="Calibri"/>
              </a:rPr>
              <a:t>Realizace orientovaného výzkumu ve spolupráci se subjekty aplikační sféry</a:t>
            </a:r>
          </a:p>
          <a:p>
            <a:pPr marL="342900" indent="-342900" algn="just">
              <a:buChar char="•"/>
            </a:pPr>
            <a:r>
              <a:rPr lang="cs-CZ" sz="2000" dirty="0">
                <a:cs typeface="Calibri"/>
              </a:rPr>
              <a:t>Realizace výzkumných záměrů, které mají potenciál obstát se srovnatelným kvalitním mezinárodním výzkumem v oboru</a:t>
            </a:r>
          </a:p>
          <a:p>
            <a:pPr marL="342900" indent="-342900" algn="just">
              <a:buChar char="•"/>
            </a:pPr>
            <a:r>
              <a:rPr lang="cs-CZ" sz="2000" b="1" dirty="0">
                <a:cs typeface="Calibri"/>
              </a:rPr>
              <a:t>Nemohou</a:t>
            </a:r>
            <a:r>
              <a:rPr lang="cs-CZ" sz="2000" dirty="0">
                <a:cs typeface="Calibri"/>
              </a:rPr>
              <a:t> být zahrnuty výzkumné záměry realizující </a:t>
            </a:r>
            <a:r>
              <a:rPr lang="cs-CZ" sz="2000" b="1" dirty="0">
                <a:cs typeface="Calibri"/>
              </a:rPr>
              <a:t>pouze</a:t>
            </a:r>
            <a:r>
              <a:rPr lang="cs-CZ" sz="2000" dirty="0">
                <a:cs typeface="Calibri"/>
              </a:rPr>
              <a:t> </a:t>
            </a:r>
            <a:r>
              <a:rPr lang="cs-CZ" sz="2000" b="1" dirty="0">
                <a:cs typeface="Calibri"/>
              </a:rPr>
              <a:t>základní výzkum </a:t>
            </a:r>
            <a:r>
              <a:rPr lang="cs-CZ" sz="2000" dirty="0">
                <a:cs typeface="Calibri"/>
              </a:rPr>
              <a:t>typu badatelského výzkumu či blue </a:t>
            </a:r>
            <a:r>
              <a:rPr lang="cs-CZ" sz="2000" dirty="0" err="1">
                <a:cs typeface="Calibri"/>
              </a:rPr>
              <a:t>sky</a:t>
            </a:r>
            <a:r>
              <a:rPr lang="cs-CZ" sz="2000" dirty="0">
                <a:cs typeface="Calibri"/>
              </a:rPr>
              <a:t> </a:t>
            </a:r>
            <a:r>
              <a:rPr lang="cs-CZ" sz="2000" dirty="0" err="1">
                <a:cs typeface="Calibri"/>
              </a:rPr>
              <a:t>research</a:t>
            </a:r>
            <a:r>
              <a:rPr lang="cs-CZ" sz="2000" dirty="0">
                <a:cs typeface="Calibri"/>
              </a:rPr>
              <a:t>. Do projektu naopak budou zařazeny výzkumné záměry, které realizují </a:t>
            </a:r>
            <a:r>
              <a:rPr lang="cs-CZ" sz="2000" b="1" dirty="0">
                <a:cs typeface="Calibri"/>
              </a:rPr>
              <a:t>orientovaný výzkum a/nebo průmyslový výzkum</a:t>
            </a:r>
          </a:p>
          <a:p>
            <a:pPr marL="342900" indent="-342900" algn="just">
              <a:buChar char="•"/>
            </a:pPr>
            <a:r>
              <a:rPr lang="cs-CZ" sz="2000" dirty="0">
                <a:cs typeface="Calibri"/>
              </a:rPr>
              <a:t>Předpokládá se, že výsledky projektu budou po ukončení realizace projektu dále dopracovány tak, aby mohly být následně uvedeny do praxe. Realizace projektu není tímto budoucím aplikačním dopracováním podmíněna</a:t>
            </a:r>
          </a:p>
          <a:p>
            <a:pPr marL="342900" indent="-342900">
              <a:buFont typeface="Arial" panose="020B0604020202020204" pitchFamily="34" charset="0"/>
              <a:buChar char="•"/>
            </a:pPr>
            <a:r>
              <a:rPr lang="cs-CZ" sz="2000" dirty="0"/>
              <a:t>Související povinnosti – otevřená věda + genderová témata</a:t>
            </a:r>
          </a:p>
        </p:txBody>
      </p:sp>
    </p:spTree>
    <p:extLst>
      <p:ext uri="{BB962C8B-B14F-4D97-AF65-F5344CB8AC3E}">
        <p14:creationId xmlns:p14="http://schemas.microsoft.com/office/powerpoint/2010/main" val="9531973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86441"/>
            <a:ext cx="10564586" cy="918707"/>
          </a:xfrm>
        </p:spPr>
        <p:txBody>
          <a:bodyPr/>
          <a:lstStyle/>
          <a:p>
            <a:r>
              <a:rPr lang="cs-CZ" b="1" dirty="0"/>
              <a:t>Změny projektu – informace k zohlednění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813707" y="872900"/>
            <a:ext cx="11062607" cy="5538787"/>
          </a:xfrm>
        </p:spPr>
        <p:txBody>
          <a:bodyPr/>
          <a:lstStyle/>
          <a:p>
            <a:pPr marL="457200" indent="-457200">
              <a:buFont typeface="Arial" panose="020B0604020202020204" pitchFamily="34" charset="0"/>
              <a:buChar char="•"/>
            </a:pPr>
            <a:r>
              <a:rPr lang="cs-CZ" sz="2200" b="1" dirty="0"/>
              <a:t>Kapitola rozpočtu </a:t>
            </a:r>
            <a:r>
              <a:rPr lang="cs-CZ" sz="2200" dirty="0"/>
              <a:t>= souhrnná část rozpočtu (</a:t>
            </a:r>
            <a:r>
              <a:rPr lang="cs-CZ" sz="2200" u="sng" dirty="0"/>
              <a:t>např. Nákup služeb</a:t>
            </a:r>
            <a:r>
              <a:rPr lang="cs-CZ" sz="2200" dirty="0"/>
              <a:t>) = část rozpočtu uvedená </a:t>
            </a:r>
            <a:br>
              <a:rPr lang="cs-CZ" sz="2200" dirty="0"/>
            </a:br>
            <a:r>
              <a:rPr lang="cs-CZ" sz="2200" dirty="0"/>
              <a:t>v ZPP vs. položky rozpočtu (</a:t>
            </a:r>
            <a:r>
              <a:rPr lang="cs-CZ" sz="2200" u="sng" dirty="0"/>
              <a:t>např. Servisní měření, Kalibrace </a:t>
            </a:r>
            <a:r>
              <a:rPr lang="cs-CZ" sz="2200" dirty="0"/>
              <a:t>atp.)</a:t>
            </a:r>
          </a:p>
          <a:p>
            <a:pPr marL="457200" indent="-457200">
              <a:buFont typeface="Arial" panose="020B0604020202020204" pitchFamily="34" charset="0"/>
              <a:buChar char="•"/>
            </a:pPr>
            <a:r>
              <a:rPr lang="cs-CZ" sz="2200" dirty="0"/>
              <a:t>Dodržování stanovených limitů výzvy</a:t>
            </a:r>
          </a:p>
          <a:p>
            <a:pPr marL="457200" indent="-457200">
              <a:buFont typeface="Arial" panose="020B0604020202020204" pitchFamily="34" charset="0"/>
              <a:buChar char="•"/>
            </a:pPr>
            <a:endParaRPr lang="cs-CZ" sz="2200" dirty="0"/>
          </a:p>
          <a:p>
            <a:pPr marL="457200" indent="-457200">
              <a:buFont typeface="Arial" panose="020B0604020202020204" pitchFamily="34" charset="0"/>
              <a:buChar char="•"/>
            </a:pPr>
            <a:endParaRPr lang="cs-CZ" sz="2200" dirty="0"/>
          </a:p>
          <a:p>
            <a:pPr marL="457200" indent="-457200">
              <a:buFont typeface="Arial" panose="020B0604020202020204" pitchFamily="34" charset="0"/>
              <a:buChar char="•"/>
            </a:pPr>
            <a:endParaRPr lang="cs-CZ" sz="2200" dirty="0"/>
          </a:p>
          <a:p>
            <a:endParaRPr lang="cs-CZ" sz="2200" dirty="0"/>
          </a:p>
          <a:p>
            <a:pPr marL="457200" indent="-457200">
              <a:spcBef>
                <a:spcPts val="1800"/>
              </a:spcBef>
              <a:buFont typeface="Arial" panose="020B0604020202020204" pitchFamily="34" charset="0"/>
              <a:buChar char="•"/>
            </a:pPr>
            <a:r>
              <a:rPr lang="cs-CZ" sz="2200" b="1" dirty="0"/>
              <a:t>Nelze provádět přesuny prostředků</a:t>
            </a:r>
            <a:r>
              <a:rPr lang="cs-CZ" sz="2200" dirty="0"/>
              <a:t> mezi </a:t>
            </a:r>
            <a:r>
              <a:rPr lang="cs-CZ" sz="2200" b="1" dirty="0"/>
              <a:t>přímými</a:t>
            </a:r>
            <a:r>
              <a:rPr lang="cs-CZ" sz="2200" dirty="0"/>
              <a:t> výdaji a: </a:t>
            </a:r>
          </a:p>
          <a:p>
            <a:pPr>
              <a:spcBef>
                <a:spcPts val="600"/>
              </a:spcBef>
            </a:pPr>
            <a:r>
              <a:rPr lang="cs-CZ" sz="2200" dirty="0"/>
              <a:t>a) </a:t>
            </a:r>
            <a:r>
              <a:rPr lang="cs-CZ" sz="2200" b="1" dirty="0"/>
              <a:t>paušálními </a:t>
            </a:r>
            <a:r>
              <a:rPr lang="cs-CZ" sz="2200" dirty="0"/>
              <a:t>náklady b) </a:t>
            </a:r>
            <a:r>
              <a:rPr lang="cs-CZ" sz="2200" b="1" dirty="0"/>
              <a:t>jednorázovými částkami pro AT</a:t>
            </a:r>
          </a:p>
          <a:p>
            <a:pPr marL="457200" indent="-457200">
              <a:buFont typeface="Arial" panose="020B0604020202020204" pitchFamily="34" charset="0"/>
              <a:buChar char="•"/>
            </a:pPr>
            <a:r>
              <a:rPr lang="cs-CZ" sz="2200" b="1" dirty="0"/>
              <a:t>Nelze změnit stanovení ceny jednotky </a:t>
            </a:r>
            <a:r>
              <a:rPr lang="cs-CZ" sz="2200" dirty="0"/>
              <a:t>mzdy člena odborného týmu </a:t>
            </a:r>
            <a:r>
              <a:rPr lang="cs-CZ" sz="2200" b="1" dirty="0"/>
              <a:t>z jednotkového nákladu</a:t>
            </a:r>
            <a:r>
              <a:rPr lang="cs-CZ" sz="2200" dirty="0"/>
              <a:t> (b2) </a:t>
            </a:r>
            <a:r>
              <a:rPr lang="cs-CZ" sz="2200" b="1" dirty="0"/>
              <a:t>na individuální nastavení </a:t>
            </a:r>
            <a:r>
              <a:rPr lang="cs-CZ" sz="2200" dirty="0"/>
              <a:t>(a2); na nastavení dle ISPV (a1) pouze </a:t>
            </a:r>
            <a:br>
              <a:rPr lang="cs-CZ" sz="2200" dirty="0"/>
            </a:br>
            <a:r>
              <a:rPr lang="cs-CZ" sz="2200" dirty="0"/>
              <a:t>ve výjimečných případech – řeší se operativně individuálně (PZ významná)</a:t>
            </a:r>
          </a:p>
          <a:p>
            <a:endParaRPr lang="cs-CZ" sz="2200" dirty="0"/>
          </a:p>
          <a:p>
            <a:pPr marL="457200" indent="-457200">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graphicFrame>
        <p:nvGraphicFramePr>
          <p:cNvPr id="5" name="Tabulka 4">
            <a:extLst>
              <a:ext uri="{FF2B5EF4-FFF2-40B4-BE49-F238E27FC236}">
                <a16:creationId xmlns:a16="http://schemas.microsoft.com/office/drawing/2014/main" id="{EBC3BACA-8A3F-4F0C-F54B-E51D232B3D01}"/>
              </a:ext>
            </a:extLst>
          </p:cNvPr>
          <p:cNvGraphicFramePr>
            <a:graphicFrameLocks noGrp="1"/>
          </p:cNvGraphicFramePr>
          <p:nvPr/>
        </p:nvGraphicFramePr>
        <p:xfrm>
          <a:off x="1262742" y="2090057"/>
          <a:ext cx="9303658" cy="1582058"/>
        </p:xfrm>
        <a:graphic>
          <a:graphicData uri="http://schemas.openxmlformats.org/drawingml/2006/table">
            <a:tbl>
              <a:tblPr firstRow="1" bandRow="1">
                <a:tableStyleId>{073A0DAA-6AF3-43AB-8588-CEC1D06C72B9}</a:tableStyleId>
              </a:tblPr>
              <a:tblGrid>
                <a:gridCol w="4651829">
                  <a:extLst>
                    <a:ext uri="{9D8B030D-6E8A-4147-A177-3AD203B41FA5}">
                      <a16:colId xmlns:a16="http://schemas.microsoft.com/office/drawing/2014/main" val="3801254588"/>
                    </a:ext>
                  </a:extLst>
                </a:gridCol>
                <a:gridCol w="4651829">
                  <a:extLst>
                    <a:ext uri="{9D8B030D-6E8A-4147-A177-3AD203B41FA5}">
                      <a16:colId xmlns:a16="http://schemas.microsoft.com/office/drawing/2014/main" val="4220634073"/>
                    </a:ext>
                  </a:extLst>
                </a:gridCol>
              </a:tblGrid>
              <a:tr h="791029">
                <a:tc>
                  <a:txBody>
                    <a:bodyPr/>
                    <a:lstStyle/>
                    <a:p>
                      <a:pPr algn="ctr"/>
                      <a:r>
                        <a:rPr lang="cs-CZ" b="0" dirty="0">
                          <a:solidFill>
                            <a:schemeClr val="tx1"/>
                          </a:solidFill>
                        </a:rPr>
                        <a:t>Přímé výdaje - Výdaje investiční</a:t>
                      </a:r>
                    </a:p>
                  </a:txBody>
                  <a:tcPr anchor="ctr">
                    <a:solidFill>
                      <a:schemeClr val="accent1">
                        <a:lumMod val="40000"/>
                        <a:lumOff val="60000"/>
                      </a:schemeClr>
                    </a:solidFill>
                  </a:tcPr>
                </a:tc>
                <a:tc>
                  <a:txBody>
                    <a:bodyPr/>
                    <a:lstStyle/>
                    <a:p>
                      <a:pPr algn="ctr"/>
                      <a:r>
                        <a:rPr lang="cs-CZ" b="0" dirty="0">
                          <a:solidFill>
                            <a:schemeClr val="tx1"/>
                          </a:solidFill>
                        </a:rPr>
                        <a:t>max. 30 % celkových způsobilých výdajů projektu</a:t>
                      </a:r>
                    </a:p>
                  </a:txBody>
                  <a:tcPr anchor="ctr">
                    <a:solidFill>
                      <a:schemeClr val="accent1">
                        <a:lumMod val="40000"/>
                        <a:lumOff val="60000"/>
                      </a:schemeClr>
                    </a:solidFill>
                  </a:tcPr>
                </a:tc>
                <a:extLst>
                  <a:ext uri="{0D108BD9-81ED-4DB2-BD59-A6C34878D82A}">
                    <a16:rowId xmlns:a16="http://schemas.microsoft.com/office/drawing/2014/main" val="3066623479"/>
                  </a:ext>
                </a:extLst>
              </a:tr>
              <a:tr h="791029">
                <a:tc>
                  <a:txBody>
                    <a:bodyPr/>
                    <a:lstStyle/>
                    <a:p>
                      <a:pPr algn="ctr"/>
                      <a:r>
                        <a:rPr lang="cs-CZ" b="0" dirty="0">
                          <a:solidFill>
                            <a:schemeClr val="tx1"/>
                          </a:solidFill>
                        </a:rPr>
                        <a:t>Kapitola rozpočtu Nákup služeb</a:t>
                      </a:r>
                    </a:p>
                  </a:txBody>
                  <a:tcPr anchor="ctr">
                    <a:solidFill>
                      <a:schemeClr val="accent1">
                        <a:lumMod val="40000"/>
                        <a:lumOff val="60000"/>
                      </a:schemeClr>
                    </a:solidFill>
                  </a:tcPr>
                </a:tc>
                <a:tc>
                  <a:txBody>
                    <a:bodyPr/>
                    <a:lstStyle/>
                    <a:p>
                      <a:pPr algn="ctr"/>
                      <a:r>
                        <a:rPr lang="cs-CZ" b="0" dirty="0">
                          <a:solidFill>
                            <a:schemeClr val="tx1"/>
                          </a:solidFill>
                        </a:rPr>
                        <a:t>max. 49 % celkových způsobilých výdajů projektu</a:t>
                      </a:r>
                    </a:p>
                  </a:txBody>
                  <a:tcPr anchor="ctr">
                    <a:solidFill>
                      <a:schemeClr val="accent1">
                        <a:lumMod val="40000"/>
                        <a:lumOff val="60000"/>
                      </a:schemeClr>
                    </a:solidFill>
                  </a:tcPr>
                </a:tc>
                <a:extLst>
                  <a:ext uri="{0D108BD9-81ED-4DB2-BD59-A6C34878D82A}">
                    <a16:rowId xmlns:a16="http://schemas.microsoft.com/office/drawing/2014/main" val="1758170489"/>
                  </a:ext>
                </a:extLst>
              </a:tr>
            </a:tbl>
          </a:graphicData>
        </a:graphic>
      </p:graphicFrame>
    </p:spTree>
    <p:extLst>
      <p:ext uri="{BB962C8B-B14F-4D97-AF65-F5344CB8AC3E}">
        <p14:creationId xmlns:p14="http://schemas.microsoft.com/office/powerpoint/2010/main" val="26170907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86441"/>
            <a:ext cx="10564586" cy="918707"/>
          </a:xfrm>
        </p:spPr>
        <p:txBody>
          <a:bodyPr/>
          <a:lstStyle/>
          <a:p>
            <a:r>
              <a:rPr lang="cs-CZ" b="1" dirty="0"/>
              <a:t>Změny projektu – informace k zohlednění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606878" y="1005148"/>
            <a:ext cx="11138807" cy="4820329"/>
          </a:xfrm>
        </p:spPr>
        <p:txBody>
          <a:bodyPr/>
          <a:lstStyle/>
          <a:p>
            <a:pPr marL="457200" indent="-457200" algn="just">
              <a:buFont typeface="Arial" panose="020B0604020202020204" pitchFamily="34" charset="0"/>
              <a:buChar char="•"/>
            </a:pPr>
            <a:r>
              <a:rPr lang="cs-CZ" sz="2200" b="1" dirty="0"/>
              <a:t>Nelze změnit nastavení jednotkové sazby mezd z hodnot dle ISPV (a1) na formu jednotkového nákladu (b2) </a:t>
            </a:r>
          </a:p>
          <a:p>
            <a:pPr marL="457200" indent="-457200" algn="just">
              <a:buFont typeface="Arial" panose="020B0604020202020204" pitchFamily="34" charset="0"/>
              <a:buChar char="•"/>
            </a:pPr>
            <a:r>
              <a:rPr lang="cs-CZ" sz="2200" b="1" dirty="0"/>
              <a:t>Nelze přejmenovávat </a:t>
            </a:r>
            <a:r>
              <a:rPr lang="cs-CZ" sz="2200" dirty="0"/>
              <a:t>názvy </a:t>
            </a:r>
            <a:r>
              <a:rPr lang="cs-CZ" sz="2200" b="1" dirty="0"/>
              <a:t>rozpočtových položek</a:t>
            </a:r>
          </a:p>
          <a:p>
            <a:pPr marL="457200" indent="-457200" algn="just">
              <a:buFont typeface="Arial" panose="020B0604020202020204" pitchFamily="34" charset="0"/>
              <a:buChar char="•"/>
            </a:pPr>
            <a:r>
              <a:rPr lang="cs-CZ" sz="2200" b="1" dirty="0"/>
              <a:t>Nelze změnit účel dotace</a:t>
            </a:r>
            <a:r>
              <a:rPr lang="cs-CZ" sz="2200" dirty="0"/>
              <a:t> ani </a:t>
            </a:r>
            <a:r>
              <a:rPr lang="cs-CZ" sz="2200" b="1" dirty="0"/>
              <a:t>navýšit celkové způsobilé výdaje </a:t>
            </a:r>
            <a:r>
              <a:rPr lang="cs-CZ" sz="2200" dirty="0"/>
              <a:t>projektu (vč. navýšení způsobené přesuny v kap. 1.1.1, tj. výdajů tvořících základ pro výpočet paušálních nákladů)</a:t>
            </a:r>
          </a:p>
          <a:p>
            <a:pPr marL="457200" indent="-457200" algn="just">
              <a:buFont typeface="Arial" panose="020B0604020202020204" pitchFamily="34" charset="0"/>
              <a:buChar char="•"/>
            </a:pPr>
            <a:r>
              <a:rPr lang="cs-CZ" sz="2200" dirty="0"/>
              <a:t>Z položky „</a:t>
            </a:r>
            <a:r>
              <a:rPr lang="cs-CZ" sz="2200" b="1" dirty="0"/>
              <a:t>Rezerva pro osobní výdaje</a:t>
            </a:r>
            <a:r>
              <a:rPr lang="cs-CZ" sz="2200" dirty="0"/>
              <a:t>“ není příjemce oprávněn přesouvat prostředky </a:t>
            </a:r>
            <a:br>
              <a:rPr lang="cs-CZ" sz="2200" dirty="0"/>
            </a:br>
            <a:r>
              <a:rPr lang="cs-CZ" sz="2200" dirty="0"/>
              <a:t>do jiných rozpočtových položek, než jsou </a:t>
            </a:r>
            <a:r>
              <a:rPr lang="cs-CZ" sz="2200" b="1" dirty="0"/>
              <a:t>položky týkající se osobních výdajů </a:t>
            </a:r>
          </a:p>
          <a:p>
            <a:pPr marL="457200" indent="-457200" algn="just">
              <a:buFont typeface="Arial" panose="020B0604020202020204" pitchFamily="34" charset="0"/>
              <a:buChar char="•"/>
            </a:pPr>
            <a:r>
              <a:rPr lang="cs-CZ" sz="2200" dirty="0"/>
              <a:t>Použít prostředky „</a:t>
            </a:r>
            <a:r>
              <a:rPr lang="cs-CZ" sz="2200" b="1" dirty="0"/>
              <a:t>Rezervy pro osobní výdaje</a:t>
            </a:r>
            <a:r>
              <a:rPr lang="cs-CZ" sz="2200" dirty="0"/>
              <a:t>“ pro navýšení jednotkové sazby je možné až </a:t>
            </a:r>
            <a:r>
              <a:rPr lang="cs-CZ" sz="2200" b="1" dirty="0"/>
              <a:t>od 25. měsíce realizace projektu</a:t>
            </a:r>
            <a:r>
              <a:rPr lang="cs-CZ" sz="2200" dirty="0"/>
              <a:t> (navýšení sazeb možné i z jiných položek, avšak při dodržení všech relevantních pravidel)</a:t>
            </a:r>
          </a:p>
          <a:p>
            <a:pPr marL="457200" indent="-457200" algn="just">
              <a:buFont typeface="Arial" panose="020B0604020202020204" pitchFamily="34" charset="0"/>
              <a:buChar char="•"/>
            </a:pPr>
            <a:r>
              <a:rPr lang="cs-CZ" sz="2200" b="1" dirty="0"/>
              <a:t>Nelze navýšit jednotkovou sazbu osobních výdajů </a:t>
            </a:r>
            <a:r>
              <a:rPr lang="cs-CZ" sz="2200" dirty="0"/>
              <a:t>v případě, že aktuálně platná jednotková sazba pro danou pozici byla </a:t>
            </a:r>
            <a:r>
              <a:rPr lang="cs-CZ" sz="2200" b="1" dirty="0"/>
              <a:t>překročena v rámci schválených ŽoP o více než 2 %</a:t>
            </a:r>
          </a:p>
          <a:p>
            <a:pPr algn="just"/>
            <a:endParaRPr lang="cs-CZ" sz="2200" b="1" dirty="0"/>
          </a:p>
          <a:p>
            <a:pPr marL="457200" indent="-457200">
              <a:buFont typeface="Arial" panose="020B0604020202020204" pitchFamily="34" charset="0"/>
              <a:buChar char="•"/>
            </a:pPr>
            <a:endParaRPr lang="cs-CZ" sz="2200" dirty="0"/>
          </a:p>
          <a:p>
            <a:endParaRPr lang="cs-CZ" sz="2200" dirty="0"/>
          </a:p>
          <a:p>
            <a:pPr marL="457200" indent="-457200">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41940526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86441"/>
            <a:ext cx="10564586" cy="918707"/>
          </a:xfrm>
        </p:spPr>
        <p:txBody>
          <a:bodyPr/>
          <a:lstStyle/>
          <a:p>
            <a:r>
              <a:rPr lang="cs-CZ" b="1" dirty="0"/>
              <a:t>Změny projektu – informace k zohlednění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606878" y="1005148"/>
            <a:ext cx="11138807" cy="4820329"/>
          </a:xfrm>
        </p:spPr>
        <p:txBody>
          <a:bodyPr/>
          <a:lstStyle/>
          <a:p>
            <a:pPr marL="457200" indent="-457200" algn="just">
              <a:buFont typeface="Arial" panose="020B0604020202020204" pitchFamily="34" charset="0"/>
              <a:buChar char="•"/>
            </a:pPr>
            <a:r>
              <a:rPr lang="cs-CZ" sz="2200" b="1" dirty="0"/>
              <a:t>Není možné změnovým řízením </a:t>
            </a:r>
            <a:r>
              <a:rPr lang="cs-CZ" sz="2200" dirty="0"/>
              <a:t>do rozpočtu projektu </a:t>
            </a:r>
            <a:r>
              <a:rPr lang="cs-CZ" sz="2200" b="1" dirty="0"/>
              <a:t>zařadit rozpočtovou položku</a:t>
            </a:r>
            <a:r>
              <a:rPr lang="cs-CZ" sz="2200" dirty="0"/>
              <a:t>, která byla </a:t>
            </a:r>
            <a:r>
              <a:rPr lang="cs-CZ" sz="2200" b="1" dirty="0"/>
              <a:t>zcela odstraněna </a:t>
            </a:r>
            <a:r>
              <a:rPr lang="cs-CZ" sz="2200" dirty="0"/>
              <a:t>na základě hodnocení projektu ze strany HK</a:t>
            </a:r>
          </a:p>
          <a:p>
            <a:pPr marL="457200" indent="-457200" algn="just">
              <a:buFont typeface="Arial" panose="020B0604020202020204" pitchFamily="34" charset="0"/>
              <a:buChar char="•"/>
            </a:pPr>
            <a:r>
              <a:rPr lang="cs-CZ" sz="2200" b="1" dirty="0"/>
              <a:t>Nelze měnit závazky stanovené HK </a:t>
            </a:r>
            <a:r>
              <a:rPr lang="cs-CZ" sz="2200" dirty="0"/>
              <a:t>(neplatí pro změny rozpočtu – vždy však s objektivním zdůvodněním a s celkovou výjimkou bodu výše a dále v extrémně výjimečných případech, kdy příjemce vlivem např. působení vyšší moci nemohl ovlivnit vývoj situace) </a:t>
            </a:r>
          </a:p>
          <a:p>
            <a:pPr marL="457200" indent="-457200" algn="just">
              <a:buFont typeface="Arial" panose="020B0604020202020204" pitchFamily="34" charset="0"/>
              <a:buChar char="•"/>
            </a:pPr>
            <a:r>
              <a:rPr lang="cs-CZ" sz="2200" b="1" dirty="0"/>
              <a:t>Navýšení úvazku nad rámec 1,0 </a:t>
            </a:r>
            <a:r>
              <a:rPr lang="cs-CZ" sz="2200" dirty="0"/>
              <a:t>je možné </a:t>
            </a:r>
            <a:r>
              <a:rPr lang="cs-CZ" sz="2200" b="1" dirty="0"/>
              <a:t>pouze u členů odborného týmu, </a:t>
            </a:r>
            <a:r>
              <a:rPr lang="cs-CZ" sz="2200" dirty="0"/>
              <a:t>pouze </a:t>
            </a:r>
            <a:r>
              <a:rPr lang="cs-CZ" sz="2200" b="1" dirty="0"/>
              <a:t>do hodnoty 1,2 úvazku </a:t>
            </a:r>
            <a:r>
              <a:rPr lang="cs-CZ" sz="2200" dirty="0"/>
              <a:t>a pouze </a:t>
            </a:r>
            <a:r>
              <a:rPr lang="cs-CZ" sz="2200" b="1" dirty="0"/>
              <a:t>ve výjimečných a dostatečně odůvodněných případech </a:t>
            </a:r>
          </a:p>
          <a:p>
            <a:pPr marL="457200" indent="-457200" algn="just">
              <a:buFont typeface="Arial" panose="020B0604020202020204" pitchFamily="34" charset="0"/>
              <a:buChar char="•"/>
            </a:pPr>
            <a:r>
              <a:rPr lang="cs-CZ" sz="2200" b="1" dirty="0"/>
              <a:t>Správné rozlišení finančních/rozpočtových změn </a:t>
            </a:r>
            <a:r>
              <a:rPr lang="cs-CZ" sz="2200" dirty="0"/>
              <a:t>na základě stanovených typů změnových řízení a jejich pravidel (např. 15 % objemu kapitoly ze/do které jsou prostředky přesouvány počítat vždy </a:t>
            </a:r>
            <a:r>
              <a:rPr lang="cs-CZ" sz="2200" u="sng" dirty="0"/>
              <a:t>ve vztahu k aktuálnímu rozpočtu uvedenému v ZPP</a:t>
            </a:r>
            <a:r>
              <a:rPr lang="cs-CZ" sz="2200" dirty="0"/>
              <a:t>) </a:t>
            </a:r>
          </a:p>
          <a:p>
            <a:pPr marL="457200" indent="-457200" algn="just">
              <a:buFont typeface="Arial" panose="020B0604020202020204" pitchFamily="34" charset="0"/>
              <a:buChar char="•"/>
            </a:pPr>
            <a:endParaRPr lang="cs-CZ" sz="2200" dirty="0"/>
          </a:p>
          <a:p>
            <a:endParaRPr lang="cs-CZ" sz="2200" dirty="0"/>
          </a:p>
          <a:p>
            <a:pPr marL="457200" indent="-457200">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374305545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93988" y="593889"/>
            <a:ext cx="10564586" cy="438634"/>
          </a:xfrm>
        </p:spPr>
        <p:txBody>
          <a:bodyPr/>
          <a:lstStyle/>
          <a:p>
            <a:r>
              <a:rPr lang="cs-CZ" sz="3900" b="1" dirty="0"/>
              <a:t>Finanční změny projektu </a:t>
            </a:r>
            <a:br>
              <a:rPr lang="cs-CZ" sz="3900" b="1" dirty="0"/>
            </a:br>
            <a:endParaRPr lang="cs-CZ" sz="3900" b="1" dirty="0"/>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486455" y="1060999"/>
            <a:ext cx="11219090" cy="4988897"/>
          </a:xfrm>
        </p:spPr>
        <p:txBody>
          <a:bodyPr/>
          <a:lstStyle/>
          <a:p>
            <a:pPr marL="457200" indent="-457200" algn="just">
              <a:buFont typeface="Arial" panose="020B0604020202020204" pitchFamily="34" charset="0"/>
              <a:buChar char="•"/>
            </a:pPr>
            <a:r>
              <a:rPr lang="cs-CZ" sz="2000" dirty="0"/>
              <a:t>Změny </a:t>
            </a:r>
            <a:r>
              <a:rPr lang="cs-CZ" sz="2000" b="1" dirty="0"/>
              <a:t>rozpočtu</a:t>
            </a:r>
            <a:r>
              <a:rPr lang="cs-CZ" sz="2000" dirty="0"/>
              <a:t> (přesuny v rozpočtu, vytvoření nové rozpočtové položky, navyšování/snižování jednotkových sazeb, snížení CZV…)</a:t>
            </a:r>
          </a:p>
          <a:p>
            <a:pPr marL="457200" indent="-457200" algn="just">
              <a:buFont typeface="Arial" panose="020B0604020202020204" pitchFamily="34" charset="0"/>
              <a:buChar char="•"/>
            </a:pPr>
            <a:r>
              <a:rPr lang="cs-CZ" sz="2000" dirty="0"/>
              <a:t>Změny </a:t>
            </a:r>
            <a:r>
              <a:rPr lang="cs-CZ" sz="2000" b="1" dirty="0"/>
              <a:t>finančního plánu (FP) </a:t>
            </a:r>
            <a:r>
              <a:rPr lang="cs-CZ" sz="2000" dirty="0"/>
              <a:t>včetně příp. změn sledovaného období pro předložení ZoR/ŽoP</a:t>
            </a:r>
          </a:p>
          <a:p>
            <a:pPr marL="457200" indent="-457200" algn="just">
              <a:buFont typeface="Arial" panose="020B0604020202020204" pitchFamily="34" charset="0"/>
              <a:buChar char="•"/>
            </a:pPr>
            <a:r>
              <a:rPr lang="cs-CZ" sz="2000" dirty="0"/>
              <a:t>Změna </a:t>
            </a:r>
            <a:r>
              <a:rPr lang="cs-CZ" sz="2000" b="1" dirty="0"/>
              <a:t>finančního milníku </a:t>
            </a:r>
            <a:r>
              <a:rPr lang="cs-CZ" sz="2000" dirty="0"/>
              <a:t>– </a:t>
            </a:r>
            <a:r>
              <a:rPr lang="cs-CZ" sz="2000" b="1" dirty="0"/>
              <a:t>pouze pokud zbývá více než 6 měsíců do konce období</a:t>
            </a:r>
            <a:r>
              <a:rPr lang="cs-CZ" sz="2000" dirty="0"/>
              <a:t>, pro které je stanoven nebo </a:t>
            </a:r>
            <a:r>
              <a:rPr lang="cs-CZ" sz="2000" b="1" dirty="0"/>
              <a:t>pokud zbývá méně času, tak pouze když </a:t>
            </a:r>
            <a:r>
              <a:rPr lang="cs-CZ" sz="2000" dirty="0"/>
              <a:t>a) je předkládána ŽoP/ZoR v dřívějším termínu b) mění se doba realizace projektu c) je žádáno o snížení CZV d) je prokázán zásah vyšší moci </a:t>
            </a:r>
          </a:p>
          <a:p>
            <a:pPr marL="457200" indent="-457200" algn="just">
              <a:buFont typeface="Arial" panose="020B0604020202020204" pitchFamily="34" charset="0"/>
              <a:buChar char="•"/>
            </a:pPr>
            <a:r>
              <a:rPr lang="cs-CZ" sz="2000" b="1" dirty="0"/>
              <a:t>Provádět kontrolu dodržení základních pravidel</a:t>
            </a:r>
            <a:r>
              <a:rPr lang="cs-CZ" sz="2000" dirty="0"/>
              <a:t>: </a:t>
            </a:r>
          </a:p>
          <a:p>
            <a:pPr lvl="2" indent="-457200" algn="just">
              <a:spcBef>
                <a:spcPts val="1000"/>
              </a:spcBef>
              <a:buFont typeface="Arial" panose="020B0604020202020204" pitchFamily="34" charset="0"/>
              <a:buChar char="•"/>
            </a:pPr>
            <a:r>
              <a:rPr lang="cs-CZ" sz="1950" dirty="0">
                <a:solidFill>
                  <a:srgbClr val="002060"/>
                </a:solidFill>
                <a:latin typeface="+mn-lt"/>
              </a:rPr>
              <a:t>Soulad </a:t>
            </a:r>
            <a:r>
              <a:rPr lang="cs-CZ" sz="1950" u="sng" dirty="0">
                <a:solidFill>
                  <a:srgbClr val="002060"/>
                </a:solidFill>
                <a:latin typeface="+mn-lt"/>
              </a:rPr>
              <a:t>celkových hodnot rozpočtu a FP</a:t>
            </a:r>
          </a:p>
          <a:p>
            <a:pPr lvl="2" indent="-457200" algn="just">
              <a:spcBef>
                <a:spcPts val="1000"/>
              </a:spcBef>
              <a:buFont typeface="Arial" panose="020B0604020202020204" pitchFamily="34" charset="0"/>
              <a:buChar char="•"/>
            </a:pPr>
            <a:r>
              <a:rPr lang="cs-CZ" sz="1950" u="sng" dirty="0">
                <a:solidFill>
                  <a:srgbClr val="002060"/>
                </a:solidFill>
                <a:latin typeface="+mn-lt"/>
              </a:rPr>
              <a:t>Nepřečerpávání rozpočtových položek </a:t>
            </a:r>
          </a:p>
          <a:p>
            <a:pPr lvl="2" indent="-457200" algn="just">
              <a:spcBef>
                <a:spcPts val="1000"/>
              </a:spcBef>
              <a:buFont typeface="Arial" panose="020B0604020202020204" pitchFamily="34" charset="0"/>
              <a:buChar char="•"/>
            </a:pPr>
            <a:r>
              <a:rPr lang="cs-CZ" sz="1950" dirty="0">
                <a:solidFill>
                  <a:srgbClr val="002060"/>
                </a:solidFill>
                <a:latin typeface="+mn-lt"/>
              </a:rPr>
              <a:t>Soulad </a:t>
            </a:r>
            <a:r>
              <a:rPr lang="cs-CZ" sz="1950" u="sng" dirty="0">
                <a:solidFill>
                  <a:srgbClr val="002060"/>
                </a:solidFill>
                <a:latin typeface="+mn-lt"/>
              </a:rPr>
              <a:t>finančních rozpadů </a:t>
            </a:r>
            <a:r>
              <a:rPr lang="cs-CZ" sz="1950" dirty="0">
                <a:solidFill>
                  <a:srgbClr val="002060"/>
                </a:solidFill>
                <a:latin typeface="+mn-lt"/>
              </a:rPr>
              <a:t>CZV s </a:t>
            </a:r>
            <a:r>
              <a:rPr lang="cs-CZ" sz="1950" dirty="0" err="1">
                <a:solidFill>
                  <a:srgbClr val="002060"/>
                </a:solidFill>
                <a:latin typeface="+mn-lt"/>
              </a:rPr>
              <a:t>RoPD</a:t>
            </a:r>
            <a:r>
              <a:rPr lang="cs-CZ" sz="1950" dirty="0">
                <a:solidFill>
                  <a:srgbClr val="002060"/>
                </a:solidFill>
                <a:latin typeface="+mn-lt"/>
              </a:rPr>
              <a:t> projektu </a:t>
            </a:r>
          </a:p>
          <a:p>
            <a:pPr lvl="2" indent="-457200" algn="just">
              <a:spcBef>
                <a:spcPts val="1000"/>
              </a:spcBef>
              <a:buFont typeface="Arial" panose="020B0604020202020204" pitchFamily="34" charset="0"/>
              <a:buChar char="•"/>
            </a:pPr>
            <a:r>
              <a:rPr lang="cs-CZ" sz="1950" dirty="0">
                <a:solidFill>
                  <a:srgbClr val="002060"/>
                </a:solidFill>
                <a:latin typeface="+mn-lt"/>
              </a:rPr>
              <a:t>Ve FP odpovídajícím způsobem upravovat </a:t>
            </a:r>
            <a:r>
              <a:rPr lang="cs-CZ" sz="1950" u="sng" dirty="0">
                <a:solidFill>
                  <a:srgbClr val="002060"/>
                </a:solidFill>
                <a:latin typeface="+mn-lt"/>
              </a:rPr>
              <a:t>jak část vyúčtování, tak záloh </a:t>
            </a:r>
            <a:r>
              <a:rPr lang="cs-CZ" sz="1950" dirty="0">
                <a:solidFill>
                  <a:srgbClr val="002060"/>
                </a:solidFill>
                <a:latin typeface="+mn-lt"/>
              </a:rPr>
              <a:t>vč. správného rozlišení INV/NIV a uvádění </a:t>
            </a:r>
            <a:r>
              <a:rPr lang="cs-CZ" sz="1950" u="sng" dirty="0">
                <a:solidFill>
                  <a:srgbClr val="002060"/>
                </a:solidFill>
                <a:latin typeface="+mn-lt"/>
              </a:rPr>
              <a:t>správné výše CZV, dále dodržovat pravidlo „max. 30 % CZV“ </a:t>
            </a:r>
            <a:r>
              <a:rPr lang="cs-CZ" sz="1950" dirty="0">
                <a:solidFill>
                  <a:srgbClr val="002060"/>
                </a:solidFill>
                <a:latin typeface="+mn-lt"/>
              </a:rPr>
              <a:t>z pohledu požadavku na zálohové platby se zohledněním schváleného a předkládaného vyúčtování </a:t>
            </a:r>
          </a:p>
          <a:p>
            <a:pPr marL="457200" indent="-457200" algn="just">
              <a:buFont typeface="Arial" panose="020B0604020202020204" pitchFamily="34" charset="0"/>
              <a:buChar char="•"/>
            </a:pPr>
            <a:endParaRPr lang="cs-CZ" sz="2200" dirty="0"/>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358355389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86441"/>
            <a:ext cx="10564586" cy="918707"/>
          </a:xfrm>
        </p:spPr>
        <p:txBody>
          <a:bodyPr/>
          <a:lstStyle/>
          <a:p>
            <a:r>
              <a:rPr lang="cs-CZ" b="1" dirty="0"/>
              <a:t>Obecná podoba změny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606877" y="841862"/>
            <a:ext cx="11215009" cy="5150724"/>
          </a:xfrm>
        </p:spPr>
        <p:txBody>
          <a:bodyPr/>
          <a:lstStyle/>
          <a:p>
            <a:pPr marL="358775" indent="-358775" algn="just">
              <a:buFont typeface="Arial" panose="020B0604020202020204" pitchFamily="34" charset="0"/>
              <a:buChar char="•"/>
              <a:tabLst>
                <a:tab pos="263525" algn="l"/>
              </a:tabLst>
            </a:pPr>
            <a:r>
              <a:rPr lang="cs-CZ" sz="2000" dirty="0"/>
              <a:t>Důraz na </a:t>
            </a:r>
            <a:r>
              <a:rPr lang="cs-CZ" sz="2000" b="1" dirty="0"/>
              <a:t>jasné, srozumitelné a logické odůvodnění </a:t>
            </a:r>
            <a:r>
              <a:rPr lang="cs-CZ" sz="2000" dirty="0"/>
              <a:t>v souladu s pravidly výzvy </a:t>
            </a:r>
          </a:p>
          <a:p>
            <a:pPr algn="just"/>
            <a:endParaRPr lang="cs-CZ" sz="2000" dirty="0"/>
          </a:p>
          <a:p>
            <a:pPr algn="just"/>
            <a:endParaRPr lang="cs-CZ" sz="2000" dirty="0"/>
          </a:p>
          <a:p>
            <a:pPr marL="457200" indent="-457200" algn="just">
              <a:buFont typeface="Arial" panose="020B0604020202020204" pitchFamily="34" charset="0"/>
              <a:buChar char="•"/>
            </a:pPr>
            <a:endParaRPr lang="cs-CZ" sz="2000" dirty="0"/>
          </a:p>
          <a:p>
            <a:pPr marL="342900" indent="-342900" algn="just">
              <a:buFont typeface="Arial" panose="020B0604020202020204" pitchFamily="34" charset="0"/>
              <a:buChar char="•"/>
            </a:pPr>
            <a:endParaRPr lang="cs-CZ" sz="2000" dirty="0"/>
          </a:p>
          <a:p>
            <a:pPr marL="342900" indent="-342900" algn="just">
              <a:buFont typeface="Arial" panose="020B0604020202020204" pitchFamily="34" charset="0"/>
              <a:buChar char="•"/>
            </a:pPr>
            <a:r>
              <a:rPr lang="cs-CZ" sz="2000" dirty="0"/>
              <a:t>V případě zcela nových činností, rozpočtových položek, výstupů/výsledků nezapomenout relevantním způsobem popsat, </a:t>
            </a:r>
            <a:r>
              <a:rPr lang="cs-CZ" sz="2000" b="1" dirty="0"/>
              <a:t>proč tyto nebyly v plánu v rámci schválené žádosti o podporu </a:t>
            </a:r>
          </a:p>
          <a:p>
            <a:pPr marL="342900" indent="-342900" algn="just">
              <a:buFont typeface="Arial" panose="020B0604020202020204" pitchFamily="34" charset="0"/>
              <a:buChar char="•"/>
            </a:pPr>
            <a:r>
              <a:rPr lang="cs-CZ" sz="2000" dirty="0"/>
              <a:t>Proč je původní stav nevyhovující/neproveditelný? Z jakých důvodů bylo přistoupeno k tomu, </a:t>
            </a:r>
            <a:br>
              <a:rPr lang="cs-CZ" sz="2000" dirty="0"/>
            </a:br>
            <a:r>
              <a:rPr lang="cs-CZ" sz="2000" dirty="0"/>
              <a:t>že původně plánovaná varianta bude nahrazena jinou činností/požadavky na jiné výdaje atp.? </a:t>
            </a:r>
          </a:p>
          <a:p>
            <a:pPr marL="342900" indent="-342900" algn="just">
              <a:buFont typeface="Arial" panose="020B0604020202020204" pitchFamily="34" charset="0"/>
              <a:buChar char="•"/>
            </a:pPr>
            <a:r>
              <a:rPr lang="cs-CZ" sz="2000" u="sng" dirty="0"/>
              <a:t>Ilustrativní příklad:</a:t>
            </a:r>
            <a:r>
              <a:rPr lang="cs-CZ" sz="2000" dirty="0"/>
              <a:t> Příjemce místo služby za provedení datové analýzy navyšuje osobní výdaje </a:t>
            </a:r>
            <a:br>
              <a:rPr lang="cs-CZ" sz="2000" dirty="0"/>
            </a:br>
            <a:r>
              <a:rPr lang="cs-CZ" sz="2000" dirty="0"/>
              <a:t>se zdůvodněním „Skutečnost byla jiná než plán.“ = nedostatečné odůvodnění změny pro její schválení </a:t>
            </a:r>
          </a:p>
          <a:p>
            <a:pPr marL="342900" indent="-342900" algn="just">
              <a:buFont typeface="Arial" panose="020B0604020202020204" pitchFamily="34" charset="0"/>
              <a:buChar char="•"/>
            </a:pPr>
            <a:r>
              <a:rPr lang="cs-CZ" sz="2000" dirty="0"/>
              <a:t>Samostatný dokument se zdůvodněním změny (viz omezení znaků daného pole v IS KP21+) možné doplnit vhodnými doplňujícími přílohami (tabulka s výpočty, graf, další relevantní podklady = obrazovka </a:t>
            </a:r>
            <a:r>
              <a:rPr lang="cs-CZ" sz="2000" b="1" dirty="0"/>
              <a:t>Dokumenty pro ŽoZ</a:t>
            </a:r>
            <a:r>
              <a:rPr lang="cs-CZ" sz="2000" dirty="0"/>
              <a:t>)</a:t>
            </a:r>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p:txBody>
      </p:sp>
      <p:graphicFrame>
        <p:nvGraphicFramePr>
          <p:cNvPr id="4" name="Diagram 3">
            <a:extLst>
              <a:ext uri="{FF2B5EF4-FFF2-40B4-BE49-F238E27FC236}">
                <a16:creationId xmlns:a16="http://schemas.microsoft.com/office/drawing/2014/main" id="{757F4491-AF5D-A0B8-B315-1C37B22EC118}"/>
              </a:ext>
            </a:extLst>
          </p:cNvPr>
          <p:cNvGraphicFramePr/>
          <p:nvPr/>
        </p:nvGraphicFramePr>
        <p:xfrm>
          <a:off x="2112280" y="1195809"/>
          <a:ext cx="8128000" cy="1657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340870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86441"/>
            <a:ext cx="10564586" cy="918707"/>
          </a:xfrm>
        </p:spPr>
        <p:txBody>
          <a:bodyPr/>
          <a:lstStyle/>
          <a:p>
            <a:r>
              <a:rPr lang="cs-CZ" b="1" dirty="0"/>
              <a:t>Obecná podoba změny </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606877" y="841862"/>
            <a:ext cx="11215009" cy="5150724"/>
          </a:xfrm>
        </p:spPr>
        <p:txBody>
          <a:bodyPr/>
          <a:lstStyle/>
          <a:p>
            <a:pPr marL="342900" indent="-342900" algn="just">
              <a:buFont typeface="Arial" panose="020B0604020202020204" pitchFamily="34" charset="0"/>
              <a:buChar char="•"/>
            </a:pPr>
            <a:r>
              <a:rPr lang="cs-CZ" dirty="0"/>
              <a:t>V odůvodnění změny nejenom popsat, ale celkově promyslet, vliv změny na další provázané skutečnosti, např. změna rozpočtu projektu = Má změna vliv na finanční plán? Pokud ano, má změna vliv na stanovené finanční milníky projektu? </a:t>
            </a:r>
          </a:p>
          <a:p>
            <a:pPr marL="342900" indent="-342900" algn="just">
              <a:buFont typeface="Arial" panose="020B0604020202020204" pitchFamily="34" charset="0"/>
              <a:buChar char="•"/>
            </a:pPr>
            <a:r>
              <a:rPr lang="cs-CZ" sz="2400" dirty="0">
                <a:solidFill>
                  <a:srgbClr val="002060"/>
                </a:solidFill>
                <a:latin typeface="+mn-lt"/>
              </a:rPr>
              <a:t>Obecně zohledňovat vliv na </a:t>
            </a:r>
            <a:r>
              <a:rPr lang="cs-CZ" sz="2400" b="1" dirty="0">
                <a:solidFill>
                  <a:srgbClr val="002060"/>
                </a:solidFill>
                <a:latin typeface="+mn-lt"/>
              </a:rPr>
              <a:t>KA a jejich výstupy/výsledky, indikátory, rozpočet </a:t>
            </a:r>
            <a:br>
              <a:rPr lang="cs-CZ" sz="2400" b="1" dirty="0">
                <a:solidFill>
                  <a:srgbClr val="002060"/>
                </a:solidFill>
                <a:latin typeface="+mn-lt"/>
              </a:rPr>
            </a:br>
            <a:r>
              <a:rPr lang="cs-CZ" sz="2400" b="1" dirty="0">
                <a:solidFill>
                  <a:srgbClr val="002060"/>
                </a:solidFill>
                <a:latin typeface="+mn-lt"/>
              </a:rPr>
              <a:t>a finanční plán projektu </a:t>
            </a:r>
          </a:p>
          <a:p>
            <a:pPr marL="342900" indent="-342900" algn="just">
              <a:buFont typeface="Arial" panose="020B0604020202020204" pitchFamily="34" charset="0"/>
              <a:buChar char="•"/>
            </a:pPr>
            <a:r>
              <a:rPr lang="cs-CZ" dirty="0"/>
              <a:t>Pokud si příjemce není 100% jistý typem změny = neuvádí popis významnosti do textu odůvodnění </a:t>
            </a:r>
          </a:p>
          <a:p>
            <a:pPr marL="342900" indent="-342900" algn="just">
              <a:buFont typeface="Arial" panose="020B0604020202020204" pitchFamily="34" charset="0"/>
              <a:buChar char="•"/>
            </a:pPr>
            <a:r>
              <a:rPr lang="cs-CZ" dirty="0"/>
              <a:t>Rozlišovat obrazovky „Dokumenty“ a „Dokumenty pro ŽoZ“</a:t>
            </a:r>
          </a:p>
          <a:p>
            <a:pPr marL="342900" indent="-342900" algn="just">
              <a:buFont typeface="Arial" panose="020B0604020202020204" pitchFamily="34" charset="0"/>
              <a:buChar char="•"/>
            </a:pPr>
            <a:r>
              <a:rPr lang="cs-CZ" b="1" dirty="0"/>
              <a:t>Dokumenty</a:t>
            </a:r>
            <a:r>
              <a:rPr lang="cs-CZ" dirty="0"/>
              <a:t> = nové CV klíčových/excelentních pracovníků, Detailní rozpočet, popřípadě Studie proveditelnosti…</a:t>
            </a:r>
          </a:p>
          <a:p>
            <a:pPr marL="342900" indent="-342900" algn="just">
              <a:buFont typeface="Arial" panose="020B0604020202020204" pitchFamily="34" charset="0"/>
              <a:buChar char="•"/>
            </a:pPr>
            <a:r>
              <a:rPr lang="cs-CZ" b="1" dirty="0"/>
              <a:t>Dokumenty pro ŽoZ </a:t>
            </a:r>
            <a:r>
              <a:rPr lang="cs-CZ" dirty="0"/>
              <a:t>= Odůvodnění změny a jeho vhodné přílohy </a:t>
            </a:r>
          </a:p>
          <a:p>
            <a:pPr marL="342900" indent="-342900" algn="just">
              <a:buFont typeface="Arial" panose="020B0604020202020204" pitchFamily="34" charset="0"/>
              <a:buChar char="•"/>
            </a:pPr>
            <a:r>
              <a:rPr lang="cs-CZ" dirty="0"/>
              <a:t>Aktualizace údajů souvisejících s danou ŽoZ v rámci </a:t>
            </a:r>
            <a:r>
              <a:rPr lang="cs-CZ" b="1" dirty="0"/>
              <a:t>všech relevantních obrazovek</a:t>
            </a:r>
            <a:r>
              <a:rPr lang="cs-CZ" dirty="0"/>
              <a:t> projektu</a:t>
            </a:r>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8766658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801C33-294D-28BA-E4CC-7856D5B320AE}"/>
              </a:ext>
            </a:extLst>
          </p:cNvPr>
          <p:cNvSpPr>
            <a:spLocks noGrp="1"/>
          </p:cNvSpPr>
          <p:nvPr>
            <p:ph type="ctrTitle"/>
          </p:nvPr>
        </p:nvSpPr>
        <p:spPr/>
        <p:txBody>
          <a:bodyPr/>
          <a:lstStyle/>
          <a:p>
            <a:r>
              <a:rPr lang="cs-CZ" b="1" dirty="0"/>
              <a:t>Specifika změn v MES/</a:t>
            </a:r>
            <a:r>
              <a:rPr lang="cs-CZ" b="1" dirty="0" err="1"/>
              <a:t>mes</a:t>
            </a:r>
            <a:r>
              <a:rPr lang="cs-CZ" b="1" dirty="0"/>
              <a:t> ITI</a:t>
            </a:r>
          </a:p>
        </p:txBody>
      </p:sp>
      <p:sp>
        <p:nvSpPr>
          <p:cNvPr id="3" name="Podnadpis 2">
            <a:extLst>
              <a:ext uri="{FF2B5EF4-FFF2-40B4-BE49-F238E27FC236}">
                <a16:creationId xmlns:a16="http://schemas.microsoft.com/office/drawing/2014/main" id="{BB0D0BA5-F259-8256-F7D2-1ECB085B917F}"/>
              </a:ext>
            </a:extLst>
          </p:cNvPr>
          <p:cNvSpPr>
            <a:spLocks noGrp="1"/>
          </p:cNvSpPr>
          <p:nvPr>
            <p:ph type="subTitle" idx="1"/>
          </p:nvPr>
        </p:nvSpPr>
        <p:spPr/>
        <p:txBody>
          <a:bodyPr/>
          <a:lstStyle/>
          <a:p>
            <a:pPr marL="269875" indent="-269875" algn="just">
              <a:buFont typeface="Arial" panose="020B0604020202020204" pitchFamily="34" charset="0"/>
              <a:buChar char="•"/>
              <a:tabLst>
                <a:tab pos="182563" algn="l"/>
              </a:tabLst>
            </a:pPr>
            <a:r>
              <a:rPr lang="cs-CZ" sz="2000" b="1" dirty="0"/>
              <a:t>Kap. 7.4 </a:t>
            </a:r>
            <a:r>
              <a:rPr lang="cs-CZ" sz="2000" b="1" dirty="0" err="1"/>
              <a:t>PpŽP</a:t>
            </a:r>
            <a:r>
              <a:rPr lang="cs-CZ" sz="2000" b="1" dirty="0"/>
              <a:t> – specifická část </a:t>
            </a:r>
          </a:p>
          <a:p>
            <a:pPr marL="269875" indent="-269875" algn="just">
              <a:buFont typeface="Arial" panose="020B0604020202020204" pitchFamily="34" charset="0"/>
              <a:buChar char="•"/>
            </a:pPr>
            <a:r>
              <a:rPr lang="cs-CZ" sz="2000" dirty="0"/>
              <a:t>Podstatná změna: </a:t>
            </a:r>
          </a:p>
          <a:p>
            <a:pPr marL="722313" lvl="2" indent="-265113" algn="just">
              <a:spcBef>
                <a:spcPts val="1000"/>
              </a:spcBef>
              <a:buFont typeface="Arial" panose="020B0604020202020204" pitchFamily="34" charset="0"/>
              <a:buChar char="•"/>
              <a:tabLst>
                <a:tab pos="722313" algn="l"/>
              </a:tabLst>
            </a:pPr>
            <a:r>
              <a:rPr lang="cs-CZ" sz="2000" dirty="0">
                <a:solidFill>
                  <a:srgbClr val="002060"/>
                </a:solidFill>
                <a:latin typeface="+mn-lt"/>
              </a:rPr>
              <a:t>změna klíčového pracovníka, excelentního pracovníka nebo vedoucího výzkumného záměru  (platí i pro zapojení nového pracovníka do projektu)</a:t>
            </a:r>
          </a:p>
          <a:p>
            <a:pPr marL="722313" lvl="2" indent="-265113" algn="just">
              <a:spcBef>
                <a:spcPts val="1000"/>
              </a:spcBef>
              <a:buFont typeface="Arial" panose="020B0604020202020204" pitchFamily="34" charset="0"/>
              <a:buChar char="•"/>
              <a:tabLst>
                <a:tab pos="625475" algn="l"/>
              </a:tabLst>
            </a:pPr>
            <a:r>
              <a:rPr lang="cs-CZ" sz="2000" dirty="0">
                <a:solidFill>
                  <a:srgbClr val="002060"/>
                </a:solidFill>
                <a:latin typeface="+mn-lt"/>
              </a:rPr>
              <a:t>změna výběrových kritérií pro klíčového/excelentního pracovníka na klíčové/excelentní pozici stanovených žadatelem</a:t>
            </a:r>
          </a:p>
          <a:p>
            <a:pPr marL="269875" indent="-269875" algn="just">
              <a:buFont typeface="Arial" panose="020B0604020202020204" pitchFamily="34" charset="0"/>
              <a:buChar char="•"/>
            </a:pPr>
            <a:r>
              <a:rPr lang="cs-CZ" sz="2000" dirty="0"/>
              <a:t>Nepodstatná změna:</a:t>
            </a:r>
          </a:p>
          <a:p>
            <a:pPr marL="722313" lvl="2" indent="-265113" algn="just">
              <a:spcBef>
                <a:spcPts val="1000"/>
              </a:spcBef>
              <a:buFont typeface="Arial" panose="020B0604020202020204" pitchFamily="34" charset="0"/>
              <a:buChar char="•"/>
              <a:tabLst>
                <a:tab pos="722313" algn="l"/>
              </a:tabLst>
            </a:pPr>
            <a:r>
              <a:rPr lang="cs-CZ" sz="2000" dirty="0">
                <a:solidFill>
                  <a:srgbClr val="002060"/>
                </a:solidFill>
                <a:latin typeface="+mn-lt"/>
              </a:rPr>
              <a:t>Změna člena realizačního týmu (vyjma změn klíčového pracovníka, excelentního pracovníka </a:t>
            </a:r>
            <a:br>
              <a:rPr lang="cs-CZ" sz="2000" dirty="0">
                <a:solidFill>
                  <a:srgbClr val="002060"/>
                </a:solidFill>
                <a:latin typeface="+mn-lt"/>
              </a:rPr>
            </a:br>
            <a:r>
              <a:rPr lang="cs-CZ" sz="2000" dirty="0">
                <a:solidFill>
                  <a:srgbClr val="002060"/>
                </a:solidFill>
                <a:latin typeface="+mn-lt"/>
              </a:rPr>
              <a:t>a vedoucího výzkumného záměru, které jsou změnami podstatnými významnými).</a:t>
            </a:r>
          </a:p>
          <a:p>
            <a:pPr marL="342900" indent="-342900" algn="just">
              <a:buFontTx/>
              <a:buChar char="-"/>
            </a:pPr>
            <a:r>
              <a:rPr lang="cs-CZ" sz="2000" b="1" dirty="0"/>
              <a:t>Nelze provádět přesuny finančních prostředků mezi rozpočtovými položkami s odlišným režimem podpory</a:t>
            </a:r>
          </a:p>
          <a:p>
            <a:pPr marL="342900" indent="-342900">
              <a:buFontTx/>
              <a:buChar char="-"/>
            </a:pPr>
            <a:endParaRPr lang="cs-CZ" b="1" dirty="0"/>
          </a:p>
          <a:p>
            <a:endParaRPr lang="cs-CZ" dirty="0"/>
          </a:p>
        </p:txBody>
      </p:sp>
    </p:spTree>
    <p:extLst>
      <p:ext uri="{BB962C8B-B14F-4D97-AF65-F5344CB8AC3E}">
        <p14:creationId xmlns:p14="http://schemas.microsoft.com/office/powerpoint/2010/main" val="35988914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C5653-F65B-DAA0-3BBC-FA06CBFF9E8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93DCAE9-7692-244A-5A3E-DD95CDB2F355}"/>
              </a:ext>
            </a:extLst>
          </p:cNvPr>
          <p:cNvSpPr>
            <a:spLocks noGrp="1"/>
          </p:cNvSpPr>
          <p:nvPr>
            <p:ph type="ctrTitle"/>
          </p:nvPr>
        </p:nvSpPr>
        <p:spPr/>
        <p:txBody>
          <a:bodyPr/>
          <a:lstStyle/>
          <a:p>
            <a:r>
              <a:rPr lang="cs-CZ" b="1" dirty="0"/>
              <a:t>Specifika změny v MES/</a:t>
            </a:r>
            <a:r>
              <a:rPr lang="cs-CZ" b="1" dirty="0" err="1"/>
              <a:t>mes</a:t>
            </a:r>
            <a:r>
              <a:rPr lang="cs-CZ" b="1" dirty="0"/>
              <a:t> ITI</a:t>
            </a:r>
          </a:p>
        </p:txBody>
      </p:sp>
      <p:sp>
        <p:nvSpPr>
          <p:cNvPr id="3" name="Podnadpis 2">
            <a:extLst>
              <a:ext uri="{FF2B5EF4-FFF2-40B4-BE49-F238E27FC236}">
                <a16:creationId xmlns:a16="http://schemas.microsoft.com/office/drawing/2014/main" id="{153BC162-DB4F-51B0-FE7B-939ABBF06910}"/>
              </a:ext>
            </a:extLst>
          </p:cNvPr>
          <p:cNvSpPr>
            <a:spLocks noGrp="1"/>
          </p:cNvSpPr>
          <p:nvPr>
            <p:ph type="subTitle" idx="1"/>
          </p:nvPr>
        </p:nvSpPr>
        <p:spPr>
          <a:xfrm>
            <a:off x="832757" y="1500413"/>
            <a:ext cx="10564586" cy="4082143"/>
          </a:xfrm>
        </p:spPr>
        <p:txBody>
          <a:bodyPr/>
          <a:lstStyle/>
          <a:p>
            <a:pPr algn="just"/>
            <a:r>
              <a:rPr lang="cs-CZ" b="1" dirty="0"/>
              <a:t>Detailní rozpočet</a:t>
            </a:r>
          </a:p>
          <a:p>
            <a:pPr algn="just"/>
            <a:endParaRPr lang="cs-CZ" dirty="0"/>
          </a:p>
          <a:p>
            <a:pPr marL="342900" indent="-342900" algn="just">
              <a:buFont typeface="Arial" panose="020B0604020202020204" pitchFamily="34" charset="0"/>
              <a:buChar char="•"/>
            </a:pPr>
            <a:endParaRPr lang="cs-CZ" dirty="0"/>
          </a:p>
        </p:txBody>
      </p:sp>
      <p:pic>
        <p:nvPicPr>
          <p:cNvPr id="15" name="Obrázek 14">
            <a:extLst>
              <a:ext uri="{FF2B5EF4-FFF2-40B4-BE49-F238E27FC236}">
                <a16:creationId xmlns:a16="http://schemas.microsoft.com/office/drawing/2014/main" id="{8333CB14-8DA2-8528-F80E-7D9BFAA001A7}"/>
              </a:ext>
            </a:extLst>
          </p:cNvPr>
          <p:cNvPicPr>
            <a:picLocks noChangeAspect="1"/>
          </p:cNvPicPr>
          <p:nvPr/>
        </p:nvPicPr>
        <p:blipFill>
          <a:blip r:embed="rId3"/>
          <a:stretch>
            <a:fillRect/>
          </a:stretch>
        </p:blipFill>
        <p:spPr>
          <a:xfrm>
            <a:off x="914400" y="1896045"/>
            <a:ext cx="10638503" cy="3686512"/>
          </a:xfrm>
          <a:prstGeom prst="rect">
            <a:avLst/>
          </a:prstGeom>
        </p:spPr>
      </p:pic>
    </p:spTree>
    <p:extLst>
      <p:ext uri="{BB962C8B-B14F-4D97-AF65-F5344CB8AC3E}">
        <p14:creationId xmlns:p14="http://schemas.microsoft.com/office/powerpoint/2010/main" val="245171228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388243-AEC4-E4A4-A469-FAB744DAA73A}"/>
              </a:ext>
            </a:extLst>
          </p:cNvPr>
          <p:cNvSpPr>
            <a:spLocks noGrp="1"/>
          </p:cNvSpPr>
          <p:nvPr>
            <p:ph type="ctrTitle"/>
          </p:nvPr>
        </p:nvSpPr>
        <p:spPr/>
        <p:txBody>
          <a:bodyPr/>
          <a:lstStyle/>
          <a:p>
            <a:r>
              <a:rPr lang="cs-CZ" b="1" dirty="0"/>
              <a:t>Specifika změny v MES/</a:t>
            </a:r>
            <a:r>
              <a:rPr lang="cs-CZ" b="1" dirty="0" err="1"/>
              <a:t>mes</a:t>
            </a:r>
            <a:r>
              <a:rPr lang="cs-CZ" b="1" dirty="0"/>
              <a:t> ITI</a:t>
            </a:r>
            <a:endParaRPr lang="cs-CZ" dirty="0"/>
          </a:p>
        </p:txBody>
      </p:sp>
      <p:sp>
        <p:nvSpPr>
          <p:cNvPr id="3" name="Podnadpis 2">
            <a:extLst>
              <a:ext uri="{FF2B5EF4-FFF2-40B4-BE49-F238E27FC236}">
                <a16:creationId xmlns:a16="http://schemas.microsoft.com/office/drawing/2014/main" id="{5A729156-A26F-14D5-1929-A628EF23D43F}"/>
              </a:ext>
            </a:extLst>
          </p:cNvPr>
          <p:cNvSpPr>
            <a:spLocks noGrp="1"/>
          </p:cNvSpPr>
          <p:nvPr>
            <p:ph type="subTitle" idx="1"/>
          </p:nvPr>
        </p:nvSpPr>
        <p:spPr/>
        <p:txBody>
          <a:bodyPr/>
          <a:lstStyle/>
          <a:p>
            <a:r>
              <a:rPr lang="cs-CZ" b="1" dirty="0"/>
              <a:t>Detailní rozpočet</a:t>
            </a:r>
          </a:p>
          <a:p>
            <a:endParaRPr lang="cs-CZ" dirty="0"/>
          </a:p>
        </p:txBody>
      </p:sp>
      <p:pic>
        <p:nvPicPr>
          <p:cNvPr id="4" name="Obrázek 3">
            <a:extLst>
              <a:ext uri="{FF2B5EF4-FFF2-40B4-BE49-F238E27FC236}">
                <a16:creationId xmlns:a16="http://schemas.microsoft.com/office/drawing/2014/main" id="{E93094AA-5EFC-D389-32E6-FB47C8D92CFA}"/>
              </a:ext>
            </a:extLst>
          </p:cNvPr>
          <p:cNvPicPr>
            <a:picLocks noChangeAspect="1"/>
          </p:cNvPicPr>
          <p:nvPr/>
        </p:nvPicPr>
        <p:blipFill>
          <a:blip r:embed="rId2"/>
          <a:stretch>
            <a:fillRect/>
          </a:stretch>
        </p:blipFill>
        <p:spPr>
          <a:xfrm>
            <a:off x="794657" y="2164756"/>
            <a:ext cx="10526486" cy="2369537"/>
          </a:xfrm>
          <a:prstGeom prst="rect">
            <a:avLst/>
          </a:prstGeom>
        </p:spPr>
      </p:pic>
    </p:spTree>
    <p:extLst>
      <p:ext uri="{BB962C8B-B14F-4D97-AF65-F5344CB8AC3E}">
        <p14:creationId xmlns:p14="http://schemas.microsoft.com/office/powerpoint/2010/main" val="382291510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613C5-422A-849C-A9D6-92025E884F99}"/>
              </a:ext>
            </a:extLst>
          </p:cNvPr>
          <p:cNvSpPr>
            <a:spLocks noGrp="1"/>
          </p:cNvSpPr>
          <p:nvPr>
            <p:ph type="ctrTitle"/>
          </p:nvPr>
        </p:nvSpPr>
        <p:spPr>
          <a:xfrm>
            <a:off x="813707" y="86441"/>
            <a:ext cx="10564586" cy="918707"/>
          </a:xfrm>
        </p:spPr>
        <p:txBody>
          <a:bodyPr/>
          <a:lstStyle/>
          <a:p>
            <a:r>
              <a:rPr lang="cs-CZ" b="1" dirty="0"/>
              <a:t>Nejčastější pochybení</a:t>
            </a:r>
          </a:p>
        </p:txBody>
      </p:sp>
      <p:sp>
        <p:nvSpPr>
          <p:cNvPr id="3" name="Podnadpis 2">
            <a:extLst>
              <a:ext uri="{FF2B5EF4-FFF2-40B4-BE49-F238E27FC236}">
                <a16:creationId xmlns:a16="http://schemas.microsoft.com/office/drawing/2014/main" id="{4729AC08-C5FF-D55D-EFD6-03831E2DBE5E}"/>
              </a:ext>
            </a:extLst>
          </p:cNvPr>
          <p:cNvSpPr>
            <a:spLocks noGrp="1"/>
          </p:cNvSpPr>
          <p:nvPr>
            <p:ph type="subTitle" idx="1"/>
          </p:nvPr>
        </p:nvSpPr>
        <p:spPr>
          <a:xfrm>
            <a:off x="575835" y="1005148"/>
            <a:ext cx="11215009" cy="5150724"/>
          </a:xfrm>
        </p:spPr>
        <p:txBody>
          <a:bodyPr/>
          <a:lstStyle/>
          <a:p>
            <a:pPr marL="342900" indent="-342900" algn="just">
              <a:buFont typeface="Arial" panose="020B0604020202020204" pitchFamily="34" charset="0"/>
              <a:buChar char="•"/>
            </a:pPr>
            <a:r>
              <a:rPr lang="cs-CZ" dirty="0"/>
              <a:t>Nedostatečné odůvodnění předložené ŽoZ, nedoložení potřebných příloh, popřípadě doložení na nesprávné obrazovky v IS KP21+, nesoulad CV s výběrovými kritérii</a:t>
            </a:r>
          </a:p>
          <a:p>
            <a:pPr marL="342900" indent="-342900" algn="just">
              <a:buFont typeface="Arial" panose="020B0604020202020204" pitchFamily="34" charset="0"/>
              <a:buChar char="•"/>
            </a:pPr>
            <a:r>
              <a:rPr lang="cs-CZ" dirty="0"/>
              <a:t>Spojení nepodstatné změny (navýšení cílové hodnoty indikátoru) s podstatnou změnou s vlivem na PA (snížení cílové hodnoty indikátoru či přesun z rozpočtové kapitoly nad 15 % CZV)</a:t>
            </a:r>
          </a:p>
          <a:p>
            <a:pPr marL="342900" indent="-342900" algn="just">
              <a:buFont typeface="Arial" panose="020B0604020202020204" pitchFamily="34" charset="0"/>
              <a:buChar char="•"/>
            </a:pPr>
            <a:r>
              <a:rPr lang="cs-CZ" dirty="0"/>
              <a:t>Předložená změna rozpočtu projektu generující přečerpání rozpočtu (nezohlednění všech výdajů daného projektu) </a:t>
            </a:r>
          </a:p>
          <a:p>
            <a:pPr marL="342900" indent="-342900" algn="just">
              <a:buFont typeface="Arial" panose="020B0604020202020204" pitchFamily="34" charset="0"/>
              <a:buChar char="•"/>
            </a:pPr>
            <a:r>
              <a:rPr lang="cs-CZ" dirty="0"/>
              <a:t>Nesoulad rozpočtu s předloženým finančním plánem, příp. chybně sestavený finanční plán projektu, nesoulad s Detailním rozpočtem</a:t>
            </a:r>
          </a:p>
          <a:p>
            <a:pPr marL="342900" indent="-342900" algn="just">
              <a:buFont typeface="Arial" panose="020B0604020202020204" pitchFamily="34" charset="0"/>
              <a:buChar char="•"/>
            </a:pPr>
            <a:r>
              <a:rPr lang="cs-CZ" dirty="0"/>
              <a:t>Předložená změna indikátorů projektu bez změny cílové hodnoty, příp. častěji bez změny popisu hodnoty indikátorů (rozlišovat </a:t>
            </a:r>
            <a:r>
              <a:rPr lang="cs-CZ" b="1" dirty="0"/>
              <a:t>komentář</a:t>
            </a:r>
            <a:r>
              <a:rPr lang="cs-CZ" dirty="0"/>
              <a:t> a </a:t>
            </a:r>
            <a:r>
              <a:rPr lang="cs-CZ" b="1" dirty="0"/>
              <a:t>popis hodnoty</a:t>
            </a:r>
            <a:r>
              <a:rPr lang="cs-CZ" dirty="0"/>
              <a:t>)</a:t>
            </a:r>
          </a:p>
          <a:p>
            <a:pPr marL="342900" indent="-342900" algn="just">
              <a:buFont typeface="Arial" panose="020B0604020202020204" pitchFamily="34" charset="0"/>
              <a:buChar char="•"/>
            </a:pPr>
            <a:r>
              <a:rPr lang="cs-CZ" dirty="0"/>
              <a:t>Přehlédnutí/Nezohlednění závazků HK (Zápis vč. Hodnoticí tabulky)</a:t>
            </a:r>
          </a:p>
          <a:p>
            <a:pPr marL="342900" indent="-342900" algn="just">
              <a:buFont typeface="Arial" panose="020B0604020202020204" pitchFamily="34" charset="0"/>
              <a:buChar char="•"/>
            </a:pPr>
            <a:endParaRPr lang="cs-CZ" dirty="0"/>
          </a:p>
        </p:txBody>
      </p:sp>
    </p:spTree>
    <p:extLst>
      <p:ext uri="{BB962C8B-B14F-4D97-AF65-F5344CB8AC3E}">
        <p14:creationId xmlns:p14="http://schemas.microsoft.com/office/powerpoint/2010/main" val="3615928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E7883D-0824-4E46-024B-E27B7C915DD9}"/>
              </a:ext>
            </a:extLst>
          </p:cNvPr>
          <p:cNvSpPr>
            <a:spLocks noGrp="1"/>
          </p:cNvSpPr>
          <p:nvPr>
            <p:ph type="ctrTitle"/>
          </p:nvPr>
        </p:nvSpPr>
        <p:spPr/>
        <p:txBody>
          <a:bodyPr/>
          <a:lstStyle/>
          <a:p>
            <a:r>
              <a:rPr lang="cs-CZ" b="1" dirty="0"/>
              <a:t>vyloučené aktivity</a:t>
            </a:r>
          </a:p>
        </p:txBody>
      </p:sp>
      <p:sp>
        <p:nvSpPr>
          <p:cNvPr id="3" name="Podnadpis 2">
            <a:extLst>
              <a:ext uri="{FF2B5EF4-FFF2-40B4-BE49-F238E27FC236}">
                <a16:creationId xmlns:a16="http://schemas.microsoft.com/office/drawing/2014/main" id="{44DB228A-A5EA-6BEC-365F-04E301016CE0}"/>
              </a:ext>
            </a:extLst>
          </p:cNvPr>
          <p:cNvSpPr>
            <a:spLocks noGrp="1"/>
          </p:cNvSpPr>
          <p:nvPr>
            <p:ph type="subTitle" idx="1"/>
          </p:nvPr>
        </p:nvSpPr>
        <p:spPr/>
        <p:txBody>
          <a:bodyPr/>
          <a:lstStyle/>
          <a:p>
            <a:pPr marL="285750" indent="-285750" algn="just">
              <a:spcAft>
                <a:spcPts val="600"/>
              </a:spcAft>
              <a:buFont typeface="Arial" panose="020B0604020202020204" pitchFamily="34" charset="0"/>
              <a:buChar char="•"/>
            </a:pPr>
            <a:r>
              <a:rPr lang="cs-CZ" sz="2000" dirty="0">
                <a:solidFill>
                  <a:srgbClr val="173070"/>
                </a:solidFill>
                <a:latin typeface="Calibri" panose="020F0502020204030204" pitchFamily="34" charset="0"/>
                <a:cs typeface="Times New Roman" panose="02020603050405020304" pitchFamily="18" charset="0"/>
              </a:rPr>
              <a:t>Nová výstavba, nákupy nemovitých věcí, dobudování či rekonstrukce prostor (povoleny jsou pouze nutné úpravy prostor spojené s instalací potřebného zařízení);</a:t>
            </a:r>
          </a:p>
          <a:p>
            <a:pPr marL="285750" indent="-285750" algn="just">
              <a:spcAft>
                <a:spcPts val="600"/>
              </a:spcAft>
              <a:buFont typeface="Arial" panose="020B0604020202020204" pitchFamily="34" charset="0"/>
              <a:buChar char="•"/>
            </a:pPr>
            <a:r>
              <a:rPr lang="cs-CZ" sz="2000" dirty="0">
                <a:solidFill>
                  <a:srgbClr val="173070"/>
                </a:solidFill>
                <a:latin typeface="Calibri" panose="020F0502020204030204" pitchFamily="34" charset="0"/>
                <a:cs typeface="Times New Roman" panose="02020603050405020304" pitchFamily="18" charset="0"/>
              </a:rPr>
              <a:t>aktivity související s dopracováním a uvedením produktu na trh včetně marketingových studií a průzkumů trhu, provádění smluvního výzkumu nebo poskytování výzkumných služeb příjemcem nebo partnerem v rámci projektových aktivit;</a:t>
            </a:r>
          </a:p>
          <a:p>
            <a:pPr marL="285750" indent="-285750" algn="just">
              <a:spcAft>
                <a:spcPts val="600"/>
              </a:spcAft>
              <a:buFont typeface="Arial" panose="020B0604020202020204" pitchFamily="34" charset="0"/>
              <a:buChar char="•"/>
            </a:pPr>
            <a:r>
              <a:rPr lang="cs-CZ" sz="2000" dirty="0">
                <a:solidFill>
                  <a:srgbClr val="173070"/>
                </a:solidFill>
                <a:latin typeface="Calibri" panose="020F0502020204030204" pitchFamily="34" charset="0"/>
                <a:cs typeface="Times New Roman" panose="02020603050405020304" pitchFamily="18" charset="0"/>
              </a:rPr>
              <a:t>experimentální vývoj; </a:t>
            </a:r>
          </a:p>
          <a:p>
            <a:pPr marL="285750" indent="-285750" algn="just">
              <a:spcAft>
                <a:spcPts val="600"/>
              </a:spcAft>
              <a:buFont typeface="Arial" panose="020B0604020202020204" pitchFamily="34" charset="0"/>
              <a:buChar char="•"/>
            </a:pPr>
            <a:r>
              <a:rPr lang="cs-CZ" sz="2000" dirty="0">
                <a:solidFill>
                  <a:srgbClr val="173070"/>
                </a:solidFill>
                <a:latin typeface="Calibri" panose="020F0502020204030204" pitchFamily="34" charset="0"/>
                <a:cs typeface="Times New Roman" panose="02020603050405020304" pitchFamily="18" charset="0"/>
              </a:rPr>
              <a:t>tvorba studijních programů a vzdělávání v soft </a:t>
            </a:r>
            <a:r>
              <a:rPr lang="cs-CZ" sz="2000" dirty="0" err="1">
                <a:solidFill>
                  <a:srgbClr val="173070"/>
                </a:solidFill>
                <a:latin typeface="Calibri" panose="020F0502020204030204" pitchFamily="34" charset="0"/>
                <a:cs typeface="Times New Roman" panose="02020603050405020304" pitchFamily="18" charset="0"/>
              </a:rPr>
              <a:t>skills</a:t>
            </a:r>
            <a:r>
              <a:rPr lang="cs-CZ" sz="2000" dirty="0">
                <a:solidFill>
                  <a:srgbClr val="173070"/>
                </a:solidFill>
                <a:latin typeface="Calibri" panose="020F0502020204030204" pitchFamily="34" charset="0"/>
                <a:cs typeface="Times New Roman" panose="02020603050405020304" pitchFamily="18" charset="0"/>
              </a:rPr>
              <a:t>.</a:t>
            </a:r>
          </a:p>
          <a:p>
            <a:endParaRPr lang="cs-CZ" dirty="0"/>
          </a:p>
        </p:txBody>
      </p:sp>
    </p:spTree>
    <p:extLst>
      <p:ext uri="{BB962C8B-B14F-4D97-AF65-F5344CB8AC3E}">
        <p14:creationId xmlns:p14="http://schemas.microsoft.com/office/powerpoint/2010/main" val="15537303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3F5F96-D1FD-A0EC-24E3-298B92A2E390}"/>
              </a:ext>
            </a:extLst>
          </p:cNvPr>
          <p:cNvSpPr>
            <a:spLocks noGrp="1"/>
          </p:cNvSpPr>
          <p:nvPr>
            <p:ph type="ctrTitle"/>
          </p:nvPr>
        </p:nvSpPr>
        <p:spPr>
          <a:xfrm>
            <a:off x="2794419" y="2718707"/>
            <a:ext cx="7756072" cy="1420585"/>
          </a:xfrm>
        </p:spPr>
        <p:txBody>
          <a:bodyPr/>
          <a:lstStyle/>
          <a:p>
            <a:r>
              <a:rPr lang="cs-CZ" dirty="0"/>
              <a:t>Dotazy a odpovědi </a:t>
            </a:r>
          </a:p>
        </p:txBody>
      </p:sp>
    </p:spTree>
    <p:extLst>
      <p:ext uri="{BB962C8B-B14F-4D97-AF65-F5344CB8AC3E}">
        <p14:creationId xmlns:p14="http://schemas.microsoft.com/office/powerpoint/2010/main" val="240482017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FFA282-A905-4690-AE8F-538F87471581}"/>
              </a:ext>
            </a:extLst>
          </p:cNvPr>
          <p:cNvSpPr>
            <a:spLocks noGrp="1"/>
          </p:cNvSpPr>
          <p:nvPr>
            <p:ph type="title"/>
          </p:nvPr>
        </p:nvSpPr>
        <p:spPr>
          <a:xfrm>
            <a:off x="866030" y="1167553"/>
            <a:ext cx="7773956" cy="930729"/>
          </a:xfrm>
        </p:spPr>
        <p:txBody>
          <a:bodyPr/>
          <a:lstStyle/>
          <a:p>
            <a:r>
              <a:rPr lang="cs-CZ" dirty="0"/>
              <a:t>DĚKUJEME ZA POZORNOST</a:t>
            </a:r>
          </a:p>
        </p:txBody>
      </p:sp>
      <p:sp>
        <p:nvSpPr>
          <p:cNvPr id="3" name="Zástupný symbol pro obsah 2">
            <a:extLst>
              <a:ext uri="{FF2B5EF4-FFF2-40B4-BE49-F238E27FC236}">
                <a16:creationId xmlns:a16="http://schemas.microsoft.com/office/drawing/2014/main" id="{12D76264-6B23-4CE0-B378-745063E5600D}"/>
              </a:ext>
            </a:extLst>
          </p:cNvPr>
          <p:cNvSpPr>
            <a:spLocks noGrp="1"/>
          </p:cNvSpPr>
          <p:nvPr>
            <p:ph idx="11"/>
          </p:nvPr>
        </p:nvSpPr>
        <p:spPr>
          <a:xfrm>
            <a:off x="936974" y="2377841"/>
            <a:ext cx="7391400" cy="1714760"/>
          </a:xfrm>
        </p:spPr>
        <p:txBody>
          <a:bodyPr anchor="t"/>
          <a:lstStyle/>
          <a:p>
            <a:pPr lvl="0">
              <a:lnSpc>
                <a:spcPct val="100000"/>
              </a:lnSpc>
              <a:spcBef>
                <a:spcPts val="600"/>
              </a:spcBef>
              <a:spcAft>
                <a:spcPts val="1200"/>
              </a:spcAft>
            </a:pPr>
            <a:r>
              <a:rPr lang="pl-PL" sz="2000" b="1" dirty="0"/>
              <a:t>O474 – Oddělení projektů mezisektorové spolupráce </a:t>
            </a:r>
          </a:p>
          <a:p>
            <a:pPr lvl="0">
              <a:lnSpc>
                <a:spcPct val="100000"/>
              </a:lnSpc>
              <a:spcBef>
                <a:spcPts val="600"/>
              </a:spcBef>
              <a:spcAft>
                <a:spcPts val="1200"/>
              </a:spcAft>
            </a:pPr>
            <a:r>
              <a:rPr lang="pl-PL" sz="2000" b="1" dirty="0"/>
              <a:t>O445 – Oddělení koncepce výzev OP pro VŠ a VaV I </a:t>
            </a:r>
          </a:p>
          <a:p>
            <a:pPr lvl="0">
              <a:lnSpc>
                <a:spcPct val="100000"/>
              </a:lnSpc>
              <a:spcBef>
                <a:spcPts val="600"/>
              </a:spcBef>
              <a:spcAft>
                <a:spcPts val="1200"/>
              </a:spcAft>
            </a:pPr>
            <a:r>
              <a:rPr lang="pl-PL" sz="2000" b="1" dirty="0"/>
              <a:t>Jana Králová, Michaela Koudelková, Luboš Mach, Michal Dvořák; Helena Bezuchová, Andrea Lampertová</a:t>
            </a:r>
          </a:p>
          <a:p>
            <a:pPr lvl="0">
              <a:lnSpc>
                <a:spcPct val="100000"/>
              </a:lnSpc>
              <a:spcBef>
                <a:spcPts val="600"/>
              </a:spcBef>
            </a:pPr>
            <a:r>
              <a:rPr lang="pl-PL" sz="2000" b="1" dirty="0">
                <a:solidFill>
                  <a:prstClr val="white"/>
                </a:solidFill>
                <a:hlinkClick r:id="rId3"/>
              </a:rPr>
              <a:t>jméno.příjmení@msmt.gov.cz</a:t>
            </a:r>
            <a:r>
              <a:rPr lang="pl-PL" sz="2000" b="1" dirty="0">
                <a:solidFill>
                  <a:prstClr val="white"/>
                </a:solidFill>
              </a:rPr>
              <a:t> </a:t>
            </a:r>
          </a:p>
          <a:p>
            <a:pPr lvl="0">
              <a:lnSpc>
                <a:spcPct val="100000"/>
              </a:lnSpc>
              <a:spcBef>
                <a:spcPts val="600"/>
              </a:spcBef>
            </a:pPr>
            <a:endParaRPr lang="cs-CZ" sz="2000" b="1" dirty="0">
              <a:solidFill>
                <a:prstClr val="white"/>
              </a:solidFill>
            </a:endParaRPr>
          </a:p>
          <a:p>
            <a:pPr lvl="0">
              <a:lnSpc>
                <a:spcPct val="100000"/>
              </a:lnSpc>
              <a:spcBef>
                <a:spcPts val="0"/>
              </a:spcBef>
            </a:pPr>
            <a:r>
              <a:rPr lang="cs-CZ" sz="2000" dirty="0">
                <a:solidFill>
                  <a:prstClr val="white"/>
                </a:solidFill>
              </a:rPr>
              <a:t>Další informace o OP JAN AMOS KOMENSKÝ (2021-2027) </a:t>
            </a:r>
          </a:p>
          <a:p>
            <a:pPr lvl="0">
              <a:lnSpc>
                <a:spcPct val="100000"/>
              </a:lnSpc>
              <a:spcBef>
                <a:spcPts val="600"/>
              </a:spcBef>
            </a:pPr>
            <a:r>
              <a:rPr lang="cs-CZ" sz="2000" dirty="0">
                <a:solidFill>
                  <a:prstClr val="white"/>
                </a:solidFill>
              </a:rPr>
              <a:t>jsou dostupné na webových stránkách </a:t>
            </a:r>
            <a:r>
              <a:rPr lang="cs-CZ" sz="2000" u="sng" dirty="0">
                <a:hlinkClick r:id="rId4">
                  <a:extLst>
                    <a:ext uri="{A12FA001-AC4F-418D-AE19-62706E023703}">
                      <ahyp:hlinkClr xmlns:ahyp="http://schemas.microsoft.com/office/drawing/2018/hyperlinkcolor" val="tx"/>
                    </a:ext>
                  </a:extLst>
                </a:hlinkClick>
              </a:rPr>
              <a:t>OPJAK.cz</a:t>
            </a:r>
            <a:endParaRPr lang="cs-CZ" sz="2000" b="1" dirty="0"/>
          </a:p>
          <a:p>
            <a:endParaRPr lang="cs-CZ" dirty="0"/>
          </a:p>
        </p:txBody>
      </p:sp>
    </p:spTree>
    <p:extLst>
      <p:ext uri="{BB962C8B-B14F-4D97-AF65-F5344CB8AC3E}">
        <p14:creationId xmlns:p14="http://schemas.microsoft.com/office/powerpoint/2010/main" val="2336871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6C8AB5-B679-9FF8-19BE-7446C3284865}"/>
              </a:ext>
            </a:extLst>
          </p:cNvPr>
          <p:cNvSpPr>
            <a:spLocks noGrp="1"/>
          </p:cNvSpPr>
          <p:nvPr>
            <p:ph type="ctrTitle"/>
          </p:nvPr>
        </p:nvSpPr>
        <p:spPr>
          <a:xfrm>
            <a:off x="853306" y="2152252"/>
            <a:ext cx="7756072" cy="1420585"/>
          </a:xfrm>
        </p:spPr>
        <p:txBody>
          <a:bodyPr/>
          <a:lstStyle/>
          <a:p>
            <a:r>
              <a:rPr lang="cs-CZ" dirty="0"/>
              <a:t>Monitorovací indikátory</a:t>
            </a:r>
          </a:p>
        </p:txBody>
      </p:sp>
    </p:spTree>
    <p:extLst>
      <p:ext uri="{BB962C8B-B14F-4D97-AF65-F5344CB8AC3E}">
        <p14:creationId xmlns:p14="http://schemas.microsoft.com/office/powerpoint/2010/main" val="184818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9EAE560-1031-8467-248E-657907BA751F}"/>
              </a:ext>
            </a:extLst>
          </p:cNvPr>
          <p:cNvPicPr>
            <a:picLocks noChangeAspect="1"/>
          </p:cNvPicPr>
          <p:nvPr/>
        </p:nvPicPr>
        <p:blipFill>
          <a:blip r:embed="rId2"/>
          <a:stretch>
            <a:fillRect/>
          </a:stretch>
        </p:blipFill>
        <p:spPr>
          <a:xfrm>
            <a:off x="618641" y="876930"/>
            <a:ext cx="11282522" cy="4182154"/>
          </a:xfrm>
          <a:prstGeom prst="rect">
            <a:avLst/>
          </a:prstGeom>
        </p:spPr>
      </p:pic>
    </p:spTree>
    <p:extLst>
      <p:ext uri="{BB962C8B-B14F-4D97-AF65-F5344CB8AC3E}">
        <p14:creationId xmlns:p14="http://schemas.microsoft.com/office/powerpoint/2010/main" val="304440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37AD26-735B-FA80-E634-36E893FCAB51}"/>
              </a:ext>
            </a:extLst>
          </p:cNvPr>
          <p:cNvSpPr>
            <a:spLocks noGrp="1"/>
          </p:cNvSpPr>
          <p:nvPr>
            <p:ph type="ctrTitle"/>
          </p:nvPr>
        </p:nvSpPr>
        <p:spPr/>
        <p:txBody>
          <a:bodyPr/>
          <a:lstStyle/>
          <a:p>
            <a:r>
              <a:rPr lang="cs-CZ" b="1" dirty="0"/>
              <a:t>Monitorovací indikátory </a:t>
            </a:r>
            <a:br>
              <a:rPr lang="cs-CZ" dirty="0"/>
            </a:br>
            <a:r>
              <a:rPr lang="cs-CZ" sz="2800" dirty="0">
                <a:solidFill>
                  <a:srgbClr val="FF0000"/>
                </a:solidFill>
              </a:rPr>
              <a:t>Povinné k výběru povinné k naplnění </a:t>
            </a:r>
          </a:p>
        </p:txBody>
      </p:sp>
      <p:sp>
        <p:nvSpPr>
          <p:cNvPr id="3" name="Podnadpis 2">
            <a:extLst>
              <a:ext uri="{FF2B5EF4-FFF2-40B4-BE49-F238E27FC236}">
                <a16:creationId xmlns:a16="http://schemas.microsoft.com/office/drawing/2014/main" id="{0B9D2A76-6399-D379-B4FB-7BE0C21DD240}"/>
              </a:ext>
            </a:extLst>
          </p:cNvPr>
          <p:cNvSpPr>
            <a:spLocks noGrp="1"/>
          </p:cNvSpPr>
          <p:nvPr>
            <p:ph type="subTitle" idx="1"/>
          </p:nvPr>
        </p:nvSpPr>
        <p:spPr/>
        <p:txBody>
          <a:bodyPr/>
          <a:lstStyle/>
          <a:p>
            <a:r>
              <a:rPr lang="cs-CZ" sz="2200" b="1" dirty="0"/>
              <a:t>205 002 Výzkumní pracovníci, kteří pracují v podpořených výzkumných zařízeních</a:t>
            </a:r>
          </a:p>
          <a:p>
            <a:pPr marL="342900" indent="-342900">
              <a:buFont typeface="Wingdings" panose="05000000000000000000" pitchFamily="2" charset="2"/>
              <a:buChar char="§"/>
            </a:pPr>
            <a:r>
              <a:rPr lang="cs-CZ" sz="2000" dirty="0"/>
              <a:t>Sleduje se </a:t>
            </a:r>
            <a:r>
              <a:rPr lang="cs-CZ" sz="2000" dirty="0">
                <a:solidFill>
                  <a:srgbClr val="FF0000"/>
                </a:solidFill>
              </a:rPr>
              <a:t>FTE</a:t>
            </a:r>
            <a:r>
              <a:rPr lang="cs-CZ" sz="2000" dirty="0"/>
              <a:t> </a:t>
            </a:r>
            <a:r>
              <a:rPr lang="cs-CZ" sz="2000" u="sng" dirty="0"/>
              <a:t>výzkumných pracovníků </a:t>
            </a:r>
            <a:r>
              <a:rPr lang="cs-CZ" sz="2000" dirty="0"/>
              <a:t>zahrnutých do odborného týmu (</a:t>
            </a:r>
            <a:r>
              <a:rPr lang="cs-CZ" sz="2000" u="sng" dirty="0"/>
              <a:t>max. 1,0 FTE na osobu</a:t>
            </a:r>
            <a:r>
              <a:rPr lang="cs-CZ" sz="2000" dirty="0"/>
              <a:t>).</a:t>
            </a:r>
          </a:p>
          <a:p>
            <a:pPr marL="342900" indent="-342900">
              <a:buFont typeface="Wingdings" panose="05000000000000000000" pitchFamily="2" charset="2"/>
              <a:buChar char="§"/>
            </a:pPr>
            <a:r>
              <a:rPr lang="cs-CZ" sz="2000" i="1" dirty="0"/>
              <a:t>Vykazuje se pouze v prvním roce realizace projektu do „soupisky pracovníků“</a:t>
            </a:r>
          </a:p>
          <a:p>
            <a:r>
              <a:rPr lang="cs-CZ" sz="2000" dirty="0"/>
              <a:t>Dokládá se kopií pracovní smlouvy výzkumníka (popř. DPP, DPČ).</a:t>
            </a:r>
          </a:p>
          <a:p>
            <a:endParaRPr lang="cs-CZ" sz="2000" dirty="0"/>
          </a:p>
          <a:p>
            <a:r>
              <a:rPr lang="cs-CZ" sz="2200" b="1" dirty="0"/>
              <a:t>244 021 Počet přímo ovlivněných osob EFRR intervencí</a:t>
            </a:r>
          </a:p>
          <a:p>
            <a:pPr marL="342900" indent="-342900">
              <a:buFont typeface="Wingdings" panose="05000000000000000000" pitchFamily="2" charset="2"/>
              <a:buChar char="§"/>
            </a:pPr>
            <a:r>
              <a:rPr lang="cs-CZ" sz="2000" dirty="0"/>
              <a:t>Sleduje se počet osob (</a:t>
            </a:r>
            <a:r>
              <a:rPr lang="cs-CZ" sz="2000" dirty="0" err="1">
                <a:solidFill>
                  <a:srgbClr val="FF0000"/>
                </a:solidFill>
              </a:rPr>
              <a:t>headcount</a:t>
            </a:r>
            <a:r>
              <a:rPr lang="cs-CZ" sz="2000" dirty="0"/>
              <a:t>), na které má intervence dopad (za celou dobu realizace).</a:t>
            </a:r>
          </a:p>
          <a:p>
            <a:pPr marL="342900" indent="-342900">
              <a:buFont typeface="Wingdings" panose="05000000000000000000" pitchFamily="2" charset="2"/>
              <a:buChar char="§"/>
            </a:pPr>
            <a:r>
              <a:rPr lang="cs-CZ" sz="2000" u="sng" dirty="0"/>
              <a:t>Pracovníci, kteří jsou členy odborného týmu </a:t>
            </a:r>
            <a:r>
              <a:rPr lang="cs-CZ" sz="2000" dirty="0"/>
              <a:t>(osoby v pracovně právním vztahu s příjemcem/partnerem)</a:t>
            </a:r>
          </a:p>
          <a:p>
            <a:pPr marL="342900" indent="-342900">
              <a:buFont typeface="Wingdings" panose="05000000000000000000" pitchFamily="2" charset="2"/>
              <a:buChar char="§"/>
            </a:pPr>
            <a:r>
              <a:rPr lang="cs-CZ" sz="2000" dirty="0"/>
              <a:t>Každá osoba se započítá pouze </a:t>
            </a:r>
            <a:r>
              <a:rPr lang="cs-CZ" sz="2000" b="1" dirty="0"/>
              <a:t>jedenkrát</a:t>
            </a:r>
            <a:r>
              <a:rPr lang="cs-CZ" sz="2000" dirty="0"/>
              <a:t>, vykazuje se do</a:t>
            </a:r>
            <a:r>
              <a:rPr lang="cs-CZ" sz="2000" i="1" dirty="0"/>
              <a:t> „soupisky pracovníků“</a:t>
            </a:r>
            <a:r>
              <a:rPr lang="cs-CZ" sz="2000" dirty="0"/>
              <a:t>.</a:t>
            </a:r>
          </a:p>
        </p:txBody>
      </p:sp>
    </p:spTree>
    <p:extLst>
      <p:ext uri="{BB962C8B-B14F-4D97-AF65-F5344CB8AC3E}">
        <p14:creationId xmlns:p14="http://schemas.microsoft.com/office/powerpoint/2010/main" val="9765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40C4BD-5D79-77DD-81EA-EC509B03A2DC}"/>
              </a:ext>
            </a:extLst>
          </p:cNvPr>
          <p:cNvSpPr>
            <a:spLocks noGrp="1"/>
          </p:cNvSpPr>
          <p:nvPr>
            <p:ph type="ctrTitle"/>
          </p:nvPr>
        </p:nvSpPr>
        <p:spPr/>
        <p:txBody>
          <a:bodyPr/>
          <a:lstStyle/>
          <a:p>
            <a:r>
              <a:rPr lang="cs-CZ" sz="2000" b="1" cap="none" dirty="0">
                <a:ea typeface="+mn-ea"/>
                <a:cs typeface="+mn-cs"/>
              </a:rPr>
              <a:t>205 002 Výzkumní pracovníci, kteří pracují v podpořených výzkumných zařízeních</a:t>
            </a:r>
            <a:br>
              <a:rPr lang="cs-CZ" sz="2000" b="1" cap="none" dirty="0">
                <a:ea typeface="+mn-ea"/>
                <a:cs typeface="+mn-cs"/>
              </a:rPr>
            </a:br>
            <a:r>
              <a:rPr lang="cs-CZ" sz="2000" b="1" cap="none" dirty="0">
                <a:ea typeface="+mn-ea"/>
                <a:cs typeface="+mn-cs"/>
              </a:rPr>
              <a:t>244 021 Počet přímo ovlivněných osob EFRR intervencí</a:t>
            </a:r>
            <a:endParaRPr lang="cs-CZ" sz="2000" dirty="0"/>
          </a:p>
        </p:txBody>
      </p:sp>
      <p:sp>
        <p:nvSpPr>
          <p:cNvPr id="3" name="Podnadpis 2">
            <a:extLst>
              <a:ext uri="{FF2B5EF4-FFF2-40B4-BE49-F238E27FC236}">
                <a16:creationId xmlns:a16="http://schemas.microsoft.com/office/drawing/2014/main" id="{A5492046-4144-FB85-EB4C-F83524E41560}"/>
              </a:ext>
            </a:extLst>
          </p:cNvPr>
          <p:cNvSpPr>
            <a:spLocks noGrp="1"/>
          </p:cNvSpPr>
          <p:nvPr>
            <p:ph type="subTitle" idx="1"/>
          </p:nvPr>
        </p:nvSpPr>
        <p:spPr/>
        <p:txBody>
          <a:bodyPr/>
          <a:lstStyle/>
          <a:p>
            <a:endParaRPr lang="cs-CZ" dirty="0"/>
          </a:p>
        </p:txBody>
      </p:sp>
      <p:pic>
        <p:nvPicPr>
          <p:cNvPr id="6" name="Obrázek 5">
            <a:extLst>
              <a:ext uri="{FF2B5EF4-FFF2-40B4-BE49-F238E27FC236}">
                <a16:creationId xmlns:a16="http://schemas.microsoft.com/office/drawing/2014/main" id="{77ACA6EB-2C51-F2A3-2D10-40D05BFAD05F}"/>
              </a:ext>
            </a:extLst>
          </p:cNvPr>
          <p:cNvPicPr>
            <a:picLocks noChangeAspect="1"/>
          </p:cNvPicPr>
          <p:nvPr/>
        </p:nvPicPr>
        <p:blipFill>
          <a:blip r:embed="rId2"/>
          <a:stretch>
            <a:fillRect/>
          </a:stretch>
        </p:blipFill>
        <p:spPr>
          <a:xfrm>
            <a:off x="454081" y="1560423"/>
            <a:ext cx="11283837" cy="3737154"/>
          </a:xfrm>
          <a:prstGeom prst="rect">
            <a:avLst/>
          </a:prstGeom>
        </p:spPr>
      </p:pic>
    </p:spTree>
    <p:extLst>
      <p:ext uri="{BB962C8B-B14F-4D97-AF65-F5344CB8AC3E}">
        <p14:creationId xmlns:p14="http://schemas.microsoft.com/office/powerpoint/2010/main" val="526821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BCAC6-FFDC-4737-2835-3DC79ACDD935}"/>
              </a:ext>
            </a:extLst>
          </p:cNvPr>
          <p:cNvSpPr>
            <a:spLocks noGrp="1"/>
          </p:cNvSpPr>
          <p:nvPr>
            <p:ph type="ctrTitle"/>
          </p:nvPr>
        </p:nvSpPr>
        <p:spPr/>
        <p:txBody>
          <a:bodyPr/>
          <a:lstStyle/>
          <a:p>
            <a:r>
              <a:rPr lang="cs-CZ" b="1" dirty="0"/>
              <a:t>indikátory</a:t>
            </a:r>
            <a:r>
              <a:rPr lang="cs-CZ" dirty="0"/>
              <a:t> </a:t>
            </a:r>
            <a:br>
              <a:rPr lang="cs-CZ" dirty="0"/>
            </a:br>
            <a:r>
              <a:rPr lang="cs-CZ" sz="2800" dirty="0">
                <a:solidFill>
                  <a:srgbClr val="FF0000"/>
                </a:solidFill>
              </a:rPr>
              <a:t>Povinné k výběru povinné k naplnění </a:t>
            </a:r>
          </a:p>
        </p:txBody>
      </p:sp>
      <p:sp>
        <p:nvSpPr>
          <p:cNvPr id="3" name="Podnadpis 2">
            <a:extLst>
              <a:ext uri="{FF2B5EF4-FFF2-40B4-BE49-F238E27FC236}">
                <a16:creationId xmlns:a16="http://schemas.microsoft.com/office/drawing/2014/main" id="{CA16D6B6-4280-6E88-1C68-AF035085E745}"/>
              </a:ext>
            </a:extLst>
          </p:cNvPr>
          <p:cNvSpPr>
            <a:spLocks noGrp="1"/>
          </p:cNvSpPr>
          <p:nvPr>
            <p:ph type="subTitle" idx="1"/>
          </p:nvPr>
        </p:nvSpPr>
        <p:spPr/>
        <p:txBody>
          <a:bodyPr/>
          <a:lstStyle/>
          <a:p>
            <a:r>
              <a:rPr lang="cs-CZ" b="1" dirty="0"/>
              <a:t>244 001 Počet podpořených výzkumných organizací</a:t>
            </a:r>
          </a:p>
          <a:p>
            <a:pPr marL="342900" indent="-342900">
              <a:buFont typeface="Wingdings" panose="05000000000000000000" pitchFamily="2" charset="2"/>
              <a:buChar char="§"/>
            </a:pPr>
            <a:r>
              <a:rPr lang="cs-CZ" sz="2000" dirty="0"/>
              <a:t>Subjekt žadatele a partnera/partnerů </a:t>
            </a:r>
            <a:r>
              <a:rPr lang="cs-CZ" sz="2000" dirty="0">
                <a:solidFill>
                  <a:srgbClr val="FF0000"/>
                </a:solidFill>
              </a:rPr>
              <a:t>s</a:t>
            </a:r>
            <a:r>
              <a:rPr lang="cs-CZ" sz="2000" dirty="0"/>
              <a:t> finančním příspěvkem.</a:t>
            </a:r>
          </a:p>
          <a:p>
            <a:pPr marL="342900" indent="-342900">
              <a:buFont typeface="Wingdings" panose="05000000000000000000" pitchFamily="2" charset="2"/>
              <a:buChar char="§"/>
            </a:pPr>
            <a:r>
              <a:rPr lang="cs-CZ" sz="2000" i="1" dirty="0"/>
              <a:t>Vykazuje se v 1. </a:t>
            </a:r>
            <a:r>
              <a:rPr lang="cs-CZ" sz="2000" i="1" dirty="0" err="1"/>
              <a:t>ZoR</a:t>
            </a:r>
            <a:r>
              <a:rPr lang="cs-CZ" sz="2000" i="1" dirty="0"/>
              <a:t>.</a:t>
            </a:r>
          </a:p>
          <a:p>
            <a:pPr marL="342900" indent="-342900">
              <a:buFont typeface="Wingdings" panose="05000000000000000000" pitchFamily="2" charset="2"/>
              <a:buChar char="§"/>
            </a:pPr>
            <a:r>
              <a:rPr lang="cs-CZ" sz="2000" dirty="0"/>
              <a:t>Dokladuje se partnerskými smlouvami (pokud nebyly doloženy s žádostí o podporu).</a:t>
            </a:r>
          </a:p>
          <a:p>
            <a:pPr marL="342900" indent="-342900">
              <a:buFont typeface="Wingdings" panose="05000000000000000000" pitchFamily="2" charset="2"/>
              <a:buChar char="§"/>
            </a:pPr>
            <a:endParaRPr lang="cs-CZ" sz="1200" i="1" dirty="0"/>
          </a:p>
          <a:p>
            <a:r>
              <a:rPr lang="cs-CZ" b="1" dirty="0"/>
              <a:t>244 011 Počet institucí ovlivněných intervencí</a:t>
            </a:r>
          </a:p>
          <a:p>
            <a:pPr marL="342900" indent="-342900" algn="just">
              <a:buFont typeface="Wingdings" panose="05000000000000000000" pitchFamily="2" charset="2"/>
              <a:buChar char="§"/>
            </a:pPr>
            <a:r>
              <a:rPr lang="cs-CZ" sz="2000" dirty="0"/>
              <a:t>Počet institucí, na které má intervence prostřednictvím realizovaného projektu dopad.</a:t>
            </a:r>
          </a:p>
          <a:p>
            <a:pPr marL="342900" indent="-342900" algn="just">
              <a:buFont typeface="Wingdings" panose="05000000000000000000" pitchFamily="2" charset="2"/>
              <a:buChar char="§"/>
            </a:pPr>
            <a:r>
              <a:rPr lang="cs-CZ" sz="2000" dirty="0"/>
              <a:t>Instituce příjemce/partnerů </a:t>
            </a:r>
            <a:r>
              <a:rPr lang="cs-CZ" sz="2000" dirty="0">
                <a:solidFill>
                  <a:srgbClr val="FF0000"/>
                </a:solidFill>
              </a:rPr>
              <a:t>s/bez </a:t>
            </a:r>
            <a:r>
              <a:rPr lang="cs-CZ" sz="2000" dirty="0"/>
              <a:t>finančního příspěvku.</a:t>
            </a:r>
          </a:p>
          <a:p>
            <a:pPr marL="342900" indent="-342900" algn="just">
              <a:buFont typeface="Wingdings" panose="05000000000000000000" pitchFamily="2" charset="2"/>
              <a:buChar char="§"/>
            </a:pPr>
            <a:r>
              <a:rPr lang="cs-CZ" sz="2000" i="1" dirty="0"/>
              <a:t>Vykazuje se v </a:t>
            </a:r>
            <a:r>
              <a:rPr lang="cs-CZ" sz="2000" i="1" dirty="0" err="1"/>
              <a:t>ZZoR</a:t>
            </a:r>
            <a:r>
              <a:rPr lang="cs-CZ" sz="2000" i="1" dirty="0"/>
              <a:t>.</a:t>
            </a:r>
            <a:r>
              <a:rPr lang="cs-CZ" sz="2000" dirty="0"/>
              <a:t> </a:t>
            </a:r>
          </a:p>
          <a:p>
            <a:pPr marL="342900" indent="-342900" algn="just">
              <a:buFont typeface="Wingdings" panose="05000000000000000000" pitchFamily="2" charset="2"/>
              <a:buChar char="§"/>
            </a:pPr>
            <a:r>
              <a:rPr lang="cs-CZ" sz="2000" dirty="0"/>
              <a:t>Dokladuje se partnerskými smlouvami (pokud nebyly doloženy s žádostí o podporu).</a:t>
            </a:r>
          </a:p>
          <a:p>
            <a:pPr marL="342900" indent="-342900">
              <a:buFont typeface="Wingdings" panose="05000000000000000000" pitchFamily="2" charset="2"/>
              <a:buChar char="§"/>
            </a:pPr>
            <a:endParaRPr lang="cs-CZ" dirty="0"/>
          </a:p>
        </p:txBody>
      </p:sp>
      <p:sp>
        <p:nvSpPr>
          <p:cNvPr id="4" name="Obdélník 3">
            <a:extLst>
              <a:ext uri="{FF2B5EF4-FFF2-40B4-BE49-F238E27FC236}">
                <a16:creationId xmlns:a16="http://schemas.microsoft.com/office/drawing/2014/main" id="{7CCC3DDE-D47D-A290-32C7-C7C4998F843F}"/>
              </a:ext>
            </a:extLst>
          </p:cNvPr>
          <p:cNvSpPr/>
          <p:nvPr/>
        </p:nvSpPr>
        <p:spPr>
          <a:xfrm rot="1544058">
            <a:off x="6522874" y="1219848"/>
            <a:ext cx="6475566"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cs-CZ" sz="4000" b="0" cap="none" spc="0" dirty="0">
                <a:ln w="0"/>
                <a:solidFill>
                  <a:srgbClr val="002060"/>
                </a:solidFill>
              </a:rPr>
              <a:t>Neuvádí se do soupisky</a:t>
            </a:r>
          </a:p>
        </p:txBody>
      </p:sp>
    </p:spTree>
    <p:extLst>
      <p:ext uri="{BB962C8B-B14F-4D97-AF65-F5344CB8AC3E}">
        <p14:creationId xmlns:p14="http://schemas.microsoft.com/office/powerpoint/2010/main" val="105697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9182E-69A7-1CB4-BD55-F29A1D6B8B6B}"/>
              </a:ext>
            </a:extLst>
          </p:cNvPr>
          <p:cNvSpPr>
            <a:spLocks noGrp="1"/>
          </p:cNvSpPr>
          <p:nvPr>
            <p:ph type="ctrTitle"/>
          </p:nvPr>
        </p:nvSpPr>
        <p:spPr/>
        <p:txBody>
          <a:bodyPr/>
          <a:lstStyle/>
          <a:p>
            <a:r>
              <a:rPr lang="cs-CZ" b="1" dirty="0"/>
              <a:t>Monitorovací indikátory </a:t>
            </a:r>
            <a:br>
              <a:rPr lang="cs-CZ" dirty="0"/>
            </a:br>
            <a:r>
              <a:rPr lang="cs-CZ" sz="2800" dirty="0">
                <a:solidFill>
                  <a:srgbClr val="FF0000"/>
                </a:solidFill>
              </a:rPr>
              <a:t>Povinné k výběru povinné k naplnění  </a:t>
            </a:r>
          </a:p>
        </p:txBody>
      </p:sp>
      <p:sp>
        <p:nvSpPr>
          <p:cNvPr id="3" name="Podnadpis 2">
            <a:extLst>
              <a:ext uri="{FF2B5EF4-FFF2-40B4-BE49-F238E27FC236}">
                <a16:creationId xmlns:a16="http://schemas.microsoft.com/office/drawing/2014/main" id="{8FFC9A2E-52D1-0A8F-03C8-A61C875062A9}"/>
              </a:ext>
            </a:extLst>
          </p:cNvPr>
          <p:cNvSpPr>
            <a:spLocks noGrp="1"/>
          </p:cNvSpPr>
          <p:nvPr>
            <p:ph type="subTitle" idx="1"/>
          </p:nvPr>
        </p:nvSpPr>
        <p:spPr/>
        <p:txBody>
          <a:bodyPr/>
          <a:lstStyle/>
          <a:p>
            <a:r>
              <a:rPr lang="cs-CZ" b="1" dirty="0"/>
              <a:t>210 181 Počet příspěvků na odborných akcích</a:t>
            </a:r>
          </a:p>
          <a:p>
            <a:pPr marL="342900" indent="-342900" algn="just">
              <a:buFont typeface="Wingdings" panose="05000000000000000000" pitchFamily="2" charset="2"/>
              <a:buChar char="§"/>
            </a:pPr>
            <a:r>
              <a:rPr lang="cs-CZ" dirty="0"/>
              <a:t>Konference/kongresy/workshopy apod. určené odborné veřejnosti konané </a:t>
            </a:r>
            <a:br>
              <a:rPr lang="cs-CZ" dirty="0"/>
            </a:br>
            <a:r>
              <a:rPr lang="cs-CZ" dirty="0"/>
              <a:t>v době realizace projektu</a:t>
            </a:r>
          </a:p>
          <a:p>
            <a:pPr marL="342900" indent="-342900" algn="just">
              <a:buFont typeface="Wingdings" panose="05000000000000000000" pitchFamily="2" charset="2"/>
              <a:buChar char="§"/>
            </a:pPr>
            <a:r>
              <a:rPr lang="cs-CZ" dirty="0"/>
              <a:t>Forma – prezentace/poster</a:t>
            </a:r>
          </a:p>
          <a:p>
            <a:pPr marL="342900" indent="-342900" algn="just">
              <a:buFont typeface="Wingdings" panose="05000000000000000000" pitchFamily="2" charset="2"/>
              <a:buChar char="§"/>
            </a:pPr>
            <a:r>
              <a:rPr lang="cs-CZ" dirty="0"/>
              <a:t>Věcná návaznost na projekt</a:t>
            </a:r>
          </a:p>
          <a:p>
            <a:pPr marL="342900" indent="-342900" algn="just">
              <a:buFont typeface="Wingdings" panose="05000000000000000000" pitchFamily="2" charset="2"/>
              <a:buChar char="§"/>
            </a:pPr>
            <a:r>
              <a:rPr lang="cs-CZ" dirty="0"/>
              <a:t>Provázanost s odborným týmem – příspěvek je prezentován členem odborného týmu (nebo zástupcem příjemce/partnera)</a:t>
            </a:r>
          </a:p>
          <a:p>
            <a:pPr marL="342900" indent="-342900" algn="just">
              <a:buFont typeface="Wingdings" panose="05000000000000000000" pitchFamily="2" charset="2"/>
              <a:buChar char="§"/>
            </a:pPr>
            <a:r>
              <a:rPr lang="cs-CZ" dirty="0"/>
              <a:t>Započítávají se i příspěvky z akcí organizovaných příjemcem/partnerem</a:t>
            </a:r>
          </a:p>
          <a:p>
            <a:pPr marL="342900" indent="-342900" algn="just">
              <a:buFont typeface="Wingdings" panose="05000000000000000000" pitchFamily="2" charset="2"/>
              <a:buChar char="§"/>
            </a:pPr>
            <a:r>
              <a:rPr lang="cs-CZ" dirty="0"/>
              <a:t>Dokládá se např. programem/seznamem účastníků “poster session“/potvrzením pořadatele konference/doložením ppt prezentace/fotodokumentací/apod.</a:t>
            </a:r>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45989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E12D1E9-8C1A-61A4-8CEC-BF11EF271E1B}"/>
              </a:ext>
            </a:extLst>
          </p:cNvPr>
          <p:cNvSpPr>
            <a:spLocks noGrp="1"/>
          </p:cNvSpPr>
          <p:nvPr>
            <p:ph type="ctrTitle"/>
          </p:nvPr>
        </p:nvSpPr>
        <p:spPr/>
        <p:txBody>
          <a:bodyPr/>
          <a:lstStyle/>
          <a:p>
            <a:r>
              <a:rPr lang="cs-CZ" b="1" dirty="0"/>
              <a:t>Úvodní slovo – základní info </a:t>
            </a:r>
            <a:br>
              <a:rPr lang="cs-CZ" b="1" dirty="0"/>
            </a:br>
            <a:r>
              <a:rPr lang="cs-CZ" b="1" dirty="0"/>
              <a:t>k administraci </a:t>
            </a:r>
          </a:p>
        </p:txBody>
      </p:sp>
      <p:sp>
        <p:nvSpPr>
          <p:cNvPr id="5" name="Podnadpis 4">
            <a:extLst>
              <a:ext uri="{FF2B5EF4-FFF2-40B4-BE49-F238E27FC236}">
                <a16:creationId xmlns:a16="http://schemas.microsoft.com/office/drawing/2014/main" id="{B9D43CFD-55C4-4399-6BE7-41330A0172C7}"/>
              </a:ext>
            </a:extLst>
          </p:cNvPr>
          <p:cNvSpPr>
            <a:spLocks noGrp="1"/>
          </p:cNvSpPr>
          <p:nvPr>
            <p:ph type="subTitle" idx="1"/>
          </p:nvPr>
        </p:nvSpPr>
        <p:spPr/>
        <p:txBody>
          <a:bodyPr/>
          <a:lstStyle/>
          <a:p>
            <a:r>
              <a:rPr lang="cs-CZ" dirty="0"/>
              <a:t>Administrace projektů výzev </a:t>
            </a:r>
            <a:r>
              <a:rPr lang="cs-CZ" dirty="0" err="1"/>
              <a:t>MeS</a:t>
            </a:r>
            <a:r>
              <a:rPr lang="cs-CZ" dirty="0"/>
              <a:t>/</a:t>
            </a:r>
            <a:r>
              <a:rPr lang="cs-CZ" dirty="0" err="1"/>
              <a:t>MeS</a:t>
            </a:r>
            <a:r>
              <a:rPr lang="cs-CZ" dirty="0"/>
              <a:t> pro ITI </a:t>
            </a:r>
          </a:p>
        </p:txBody>
      </p:sp>
    </p:spTree>
    <p:extLst>
      <p:ext uri="{BB962C8B-B14F-4D97-AF65-F5344CB8AC3E}">
        <p14:creationId xmlns:p14="http://schemas.microsoft.com/office/powerpoint/2010/main" val="3372755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82C611-F760-71CA-8017-8142CCA5B1B8}"/>
              </a:ext>
            </a:extLst>
          </p:cNvPr>
          <p:cNvSpPr>
            <a:spLocks noGrp="1"/>
          </p:cNvSpPr>
          <p:nvPr>
            <p:ph type="ctrTitle"/>
          </p:nvPr>
        </p:nvSpPr>
        <p:spPr/>
        <p:txBody>
          <a:bodyPr/>
          <a:lstStyle/>
          <a:p>
            <a:r>
              <a:rPr kumimoji="0" lang="cs-CZ" sz="2000" b="1" i="0" u="none" strike="noStrike" kern="1200" cap="none" spc="0" normalizeH="0" baseline="0" noProof="0" dirty="0">
                <a:ln>
                  <a:noFill/>
                </a:ln>
                <a:solidFill>
                  <a:srgbClr val="002060"/>
                </a:solidFill>
                <a:effectLst/>
                <a:uLnTx/>
                <a:uFillTx/>
                <a:latin typeface="Calibri" panose="020F0502020204030204"/>
                <a:ea typeface="+mn-ea"/>
                <a:cs typeface="+mn-cs"/>
              </a:rPr>
              <a:t>210 181 Počet příspěvků na odborných akcích</a:t>
            </a:r>
            <a:endParaRPr lang="cs-CZ" sz="2000" dirty="0"/>
          </a:p>
        </p:txBody>
      </p:sp>
      <p:pic>
        <p:nvPicPr>
          <p:cNvPr id="4" name="Obrázek 3">
            <a:extLst>
              <a:ext uri="{FF2B5EF4-FFF2-40B4-BE49-F238E27FC236}">
                <a16:creationId xmlns:a16="http://schemas.microsoft.com/office/drawing/2014/main" id="{956CEAA1-3660-7E6F-860A-02E0FAD8082B}"/>
              </a:ext>
            </a:extLst>
          </p:cNvPr>
          <p:cNvPicPr>
            <a:picLocks noChangeAspect="1"/>
          </p:cNvPicPr>
          <p:nvPr/>
        </p:nvPicPr>
        <p:blipFill>
          <a:blip r:embed="rId2"/>
          <a:stretch>
            <a:fillRect/>
          </a:stretch>
        </p:blipFill>
        <p:spPr>
          <a:xfrm>
            <a:off x="1365243" y="1256570"/>
            <a:ext cx="9222658" cy="4311472"/>
          </a:xfrm>
          <a:prstGeom prst="rect">
            <a:avLst/>
          </a:prstGeom>
        </p:spPr>
      </p:pic>
    </p:spTree>
    <p:extLst>
      <p:ext uri="{BB962C8B-B14F-4D97-AF65-F5344CB8AC3E}">
        <p14:creationId xmlns:p14="http://schemas.microsoft.com/office/powerpoint/2010/main" val="2288911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75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214 021 Publikace z podpořených projektů</a:t>
            </a:r>
          </a:p>
          <a:p>
            <a:pPr marL="342900" indent="-342900" algn="just">
              <a:buFont typeface="Wingdings" panose="05000000000000000000" pitchFamily="2" charset="2"/>
              <a:buChar char="§"/>
            </a:pPr>
            <a:r>
              <a:rPr lang="cs-CZ" b="1" dirty="0"/>
              <a:t>Article, book chapter, book </a:t>
            </a:r>
            <a:r>
              <a:rPr lang="cs-CZ" u="sng" dirty="0"/>
              <a:t>bez ohledu na uveřejnění do konkrétní databáze</a:t>
            </a:r>
          </a:p>
          <a:p>
            <a:pPr marL="342900" indent="-342900" algn="just">
              <a:buFont typeface="Wingdings" panose="05000000000000000000" pitchFamily="2" charset="2"/>
              <a:buChar char="§"/>
            </a:pPr>
            <a:r>
              <a:rPr lang="cs-CZ" dirty="0"/>
              <a:t>Věcná návaznost na projekt</a:t>
            </a:r>
          </a:p>
          <a:p>
            <a:pPr marL="342900" indent="-342900" algn="just">
              <a:buFont typeface="Wingdings" panose="05000000000000000000" pitchFamily="2" charset="2"/>
              <a:buChar char="§"/>
            </a:pPr>
            <a:r>
              <a:rPr lang="cs-CZ" dirty="0"/>
              <a:t>Alespoň jeden z autorů je členem odborného týmu</a:t>
            </a:r>
          </a:p>
          <a:p>
            <a:pPr marL="342900" indent="-342900" algn="just">
              <a:buFont typeface="Wingdings" panose="05000000000000000000" pitchFamily="2" charset="2"/>
              <a:buChar char="§"/>
            </a:pPr>
            <a:r>
              <a:rPr lang="cs-CZ" dirty="0"/>
              <a:t>Publikace musí být doporučena k vydání na základě </a:t>
            </a:r>
            <a:r>
              <a:rPr lang="cs-CZ" u="sng" dirty="0"/>
              <a:t>peer </a:t>
            </a:r>
            <a:r>
              <a:rPr lang="cs-CZ" u="sng" dirty="0" err="1"/>
              <a:t>review</a:t>
            </a:r>
            <a:r>
              <a:rPr lang="cs-CZ" u="sng" dirty="0"/>
              <a:t> procesu</a:t>
            </a:r>
          </a:p>
          <a:p>
            <a:pPr marL="342900" indent="-342900" algn="just">
              <a:buFont typeface="Wingdings" panose="05000000000000000000" pitchFamily="2" charset="2"/>
              <a:buChar char="§"/>
            </a:pPr>
            <a:r>
              <a:rPr lang="cs-CZ" dirty="0"/>
              <a:t>Kdy se započítá: Zveřejněna/</a:t>
            </a:r>
            <a:r>
              <a:rPr lang="cs-CZ" u="sng" dirty="0"/>
              <a:t>ukončen peer </a:t>
            </a:r>
            <a:r>
              <a:rPr lang="cs-CZ" u="sng" dirty="0" err="1"/>
              <a:t>review</a:t>
            </a:r>
            <a:r>
              <a:rPr lang="cs-CZ" u="sng" dirty="0"/>
              <a:t> proces s kladným výsledkem</a:t>
            </a:r>
          </a:p>
          <a:p>
            <a:pPr marL="342900" indent="-342900">
              <a:buFont typeface="Wingdings" panose="05000000000000000000" pitchFamily="2" charset="2"/>
              <a:buChar char="§"/>
            </a:pPr>
            <a:r>
              <a:rPr lang="cs-CZ" dirty="0"/>
              <a:t>V případě vykázání ve vícero projektech OP JAK/OP VVV bude započítána pouze  poměrná část dle dohody mezi projekty</a:t>
            </a:r>
          </a:p>
          <a:p>
            <a:pPr marL="342900" indent="-342900">
              <a:buFont typeface="Wingdings" panose="05000000000000000000" pitchFamily="2" charset="2"/>
              <a:buChar char="§"/>
            </a:pPr>
            <a:r>
              <a:rPr lang="cs-CZ" dirty="0"/>
              <a:t>Vykazuje se průběžně v průběhu realizace a v 1. roce udržitelnosti</a:t>
            </a:r>
          </a:p>
        </p:txBody>
      </p:sp>
    </p:spTree>
    <p:extLst>
      <p:ext uri="{BB962C8B-B14F-4D97-AF65-F5344CB8AC3E}">
        <p14:creationId xmlns:p14="http://schemas.microsoft.com/office/powerpoint/2010/main" val="406014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75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214 022 Odborné publikace – letters, reviews, statě ve sborníku</a:t>
            </a:r>
          </a:p>
          <a:p>
            <a:pPr marL="342900" indent="-342900">
              <a:buFont typeface="Wingdings" panose="05000000000000000000" pitchFamily="2" charset="2"/>
              <a:buChar char="§"/>
            </a:pPr>
            <a:r>
              <a:rPr lang="cs-CZ" sz="2300" b="1" dirty="0"/>
              <a:t>Letter, review, stať ve sborníku </a:t>
            </a:r>
            <a:r>
              <a:rPr lang="cs-CZ" sz="2300" u="sng" dirty="0"/>
              <a:t>bez ohledu na uveřejnění do konkrétní databáze</a:t>
            </a:r>
          </a:p>
          <a:p>
            <a:pPr marL="342900" indent="-342900">
              <a:buFont typeface="Wingdings" panose="05000000000000000000" pitchFamily="2" charset="2"/>
              <a:buChar char="§"/>
            </a:pPr>
            <a:r>
              <a:rPr lang="cs-CZ" sz="2300" dirty="0"/>
              <a:t>Věcná návaznost na projekt</a:t>
            </a:r>
          </a:p>
          <a:p>
            <a:pPr marL="342900" indent="-342900">
              <a:buFont typeface="Wingdings" panose="05000000000000000000" pitchFamily="2" charset="2"/>
              <a:buChar char="§"/>
            </a:pPr>
            <a:r>
              <a:rPr lang="cs-CZ" sz="2300" dirty="0"/>
              <a:t>Alespoň jeden z autorů je členem odborného týmu</a:t>
            </a:r>
          </a:p>
          <a:p>
            <a:pPr marL="342900" indent="-342900">
              <a:buFont typeface="Wingdings" panose="05000000000000000000" pitchFamily="2" charset="2"/>
              <a:buChar char="§"/>
            </a:pPr>
            <a:r>
              <a:rPr lang="cs-CZ" sz="2300" dirty="0"/>
              <a:t>Publikace musí být doporučena k vydání na základě </a:t>
            </a:r>
            <a:r>
              <a:rPr lang="cs-CZ" sz="2300" u="sng" dirty="0"/>
              <a:t>peer review procesu </a:t>
            </a:r>
            <a:r>
              <a:rPr lang="cs-CZ" sz="2300" dirty="0"/>
              <a:t>(podána nejdříve v den zahájení realizace projektu)</a:t>
            </a:r>
          </a:p>
          <a:p>
            <a:pPr marL="342900" indent="-342900">
              <a:buFont typeface="Wingdings" panose="05000000000000000000" pitchFamily="2" charset="2"/>
              <a:buChar char="§"/>
            </a:pPr>
            <a:r>
              <a:rPr lang="cs-CZ" sz="2300" dirty="0"/>
              <a:t>Kdy se započítá: Zveřejněna/</a:t>
            </a:r>
            <a:r>
              <a:rPr lang="cs-CZ" sz="2300" u="sng" dirty="0"/>
              <a:t>ukončen peer </a:t>
            </a:r>
            <a:r>
              <a:rPr lang="cs-CZ" sz="2300" u="sng" dirty="0" err="1"/>
              <a:t>review</a:t>
            </a:r>
            <a:r>
              <a:rPr lang="cs-CZ" sz="2300" u="sng" dirty="0"/>
              <a:t> proces s kladným výsledkem</a:t>
            </a:r>
            <a:endParaRPr lang="cs-CZ" sz="2300" dirty="0"/>
          </a:p>
          <a:p>
            <a:pPr marL="342900" indent="-342900">
              <a:buFont typeface="Wingdings" panose="05000000000000000000" pitchFamily="2" charset="2"/>
              <a:buChar char="§"/>
            </a:pPr>
            <a:r>
              <a:rPr lang="cs-CZ" sz="2300" dirty="0"/>
              <a:t>V případě vykázání ve vícero projektech OP JAK/OP VVV bude započítána pouze  poměrná část dle dohody mezi projekty</a:t>
            </a:r>
          </a:p>
          <a:p>
            <a:pPr marL="342900" indent="-342900">
              <a:buFont typeface="Wingdings" panose="05000000000000000000" pitchFamily="2" charset="2"/>
              <a:buChar char="§"/>
            </a:pPr>
            <a:r>
              <a:rPr lang="cs-CZ" sz="2300" dirty="0"/>
              <a:t>Vykazuje se průběžně v průběhu realizace a v 1. roce udržitelnosti</a:t>
            </a:r>
          </a:p>
          <a:p>
            <a:endParaRPr lang="cs-CZ" sz="2300" dirty="0"/>
          </a:p>
          <a:p>
            <a:pPr marL="342900" indent="-342900">
              <a:buFont typeface="Wingdings" panose="05000000000000000000" pitchFamily="2" charset="2"/>
              <a:buChar char="§"/>
            </a:pPr>
            <a:endParaRPr lang="cs-CZ" dirty="0"/>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216941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75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214 023 Odborné publikace (vybrané typy dokumentů) se zahraničním spoluautorstvím vytvořené podpořenými subjekty </a:t>
            </a:r>
          </a:p>
          <a:p>
            <a:pPr marL="342900" indent="-342900" algn="just">
              <a:buFont typeface="Wingdings" panose="05000000000000000000" pitchFamily="2" charset="2"/>
              <a:buChar char="§"/>
            </a:pPr>
            <a:r>
              <a:rPr lang="cs-CZ" sz="1800" b="1" dirty="0"/>
              <a:t>Article, book chapter, book, letter, review, conference paper/</a:t>
            </a:r>
            <a:r>
              <a:rPr lang="cs-CZ" sz="1800" b="1" dirty="0" err="1"/>
              <a:t>conference</a:t>
            </a:r>
            <a:r>
              <a:rPr lang="cs-CZ" sz="1800" b="1" dirty="0"/>
              <a:t> </a:t>
            </a:r>
            <a:r>
              <a:rPr lang="cs-CZ" sz="1800" b="1" dirty="0" err="1"/>
              <a:t>proceeding</a:t>
            </a:r>
            <a:r>
              <a:rPr lang="cs-CZ" sz="1800" b="1" dirty="0"/>
              <a:t> </a:t>
            </a:r>
            <a:r>
              <a:rPr lang="cs-CZ" sz="1800" dirty="0"/>
              <a:t>bez ohledu </a:t>
            </a:r>
            <a:br>
              <a:rPr lang="cs-CZ" sz="1800" dirty="0"/>
            </a:br>
            <a:r>
              <a:rPr lang="cs-CZ" sz="1800" dirty="0"/>
              <a:t>na uveřejnění do konkrétní databáze</a:t>
            </a:r>
          </a:p>
          <a:p>
            <a:pPr marL="342900" indent="-342900" algn="just">
              <a:buFont typeface="Wingdings" panose="05000000000000000000" pitchFamily="2" charset="2"/>
              <a:buChar char="§"/>
            </a:pPr>
            <a:r>
              <a:rPr lang="cs-CZ" sz="1800" dirty="0"/>
              <a:t>Alespoň jeden z autorů je členem odborného týmu + </a:t>
            </a:r>
            <a:r>
              <a:rPr lang="cs-CZ" sz="1800" u="sng" dirty="0"/>
              <a:t>účast zahraničního spoluautora</a:t>
            </a:r>
            <a:r>
              <a:rPr lang="cs-CZ" sz="1800" dirty="0"/>
              <a:t>, který není zároveň </a:t>
            </a:r>
            <a:br>
              <a:rPr lang="cs-CZ" sz="1800" dirty="0"/>
            </a:br>
            <a:r>
              <a:rPr lang="cs-CZ" sz="1800" dirty="0"/>
              <a:t>v odborném týmu</a:t>
            </a:r>
          </a:p>
          <a:p>
            <a:pPr marL="342900" indent="-342900" algn="just">
              <a:buFont typeface="Wingdings" panose="05000000000000000000" pitchFamily="2" charset="2"/>
              <a:buChar char="§"/>
            </a:pPr>
            <a:r>
              <a:rPr lang="cs-CZ" sz="1800" dirty="0"/>
              <a:t>Publikace musí být doporučena k vydání na </a:t>
            </a:r>
            <a:r>
              <a:rPr lang="cs-CZ" sz="1800" u="sng" dirty="0"/>
              <a:t>základě peer </a:t>
            </a:r>
            <a:r>
              <a:rPr lang="cs-CZ" sz="1800" u="sng" dirty="0" err="1"/>
              <a:t>review</a:t>
            </a:r>
            <a:r>
              <a:rPr lang="cs-CZ" sz="1800" u="sng" dirty="0"/>
              <a:t> procesu</a:t>
            </a:r>
          </a:p>
          <a:p>
            <a:pPr marL="342900" indent="-342900" algn="just">
              <a:buFont typeface="Wingdings" panose="05000000000000000000" pitchFamily="2" charset="2"/>
              <a:buChar char="§"/>
            </a:pPr>
            <a:r>
              <a:rPr lang="cs-CZ" sz="1800" dirty="0"/>
              <a:t>Kdy se započítá: Zveřejněna/</a:t>
            </a:r>
            <a:r>
              <a:rPr lang="cs-CZ" sz="1800" u="sng" dirty="0"/>
              <a:t>ukončen peer </a:t>
            </a:r>
            <a:r>
              <a:rPr lang="cs-CZ" sz="1800" u="sng" dirty="0" err="1"/>
              <a:t>review</a:t>
            </a:r>
            <a:r>
              <a:rPr lang="cs-CZ" sz="1800" u="sng" dirty="0"/>
              <a:t> proces s kladným výsledkem</a:t>
            </a:r>
          </a:p>
          <a:p>
            <a:pPr marL="342900" indent="-342900" algn="just">
              <a:buFont typeface="Wingdings" panose="05000000000000000000" pitchFamily="2" charset="2"/>
              <a:buChar char="§"/>
            </a:pPr>
            <a:r>
              <a:rPr lang="cs-CZ" sz="1800" dirty="0"/>
              <a:t>Do peer review procesu podána nejdříve v den zahájení fyzické realizace projektu</a:t>
            </a:r>
          </a:p>
          <a:p>
            <a:pPr marL="342900" indent="-342900" algn="just">
              <a:buFont typeface="Wingdings" panose="05000000000000000000" pitchFamily="2" charset="2"/>
              <a:buChar char="§"/>
            </a:pPr>
            <a:r>
              <a:rPr lang="cs-CZ" sz="1800" dirty="0"/>
              <a:t>Vykazuje se průběžně v průběhu realizace a v 1. roce udržitelnosti</a:t>
            </a:r>
          </a:p>
          <a:p>
            <a:pPr marL="342900" indent="-342900" algn="just">
              <a:buFont typeface="Wingdings" panose="05000000000000000000" pitchFamily="2" charset="2"/>
              <a:buChar char="§"/>
            </a:pPr>
            <a:r>
              <a:rPr lang="cs-CZ" sz="1800" dirty="0"/>
              <a:t>V případě vykázání ve vícero projektech OP JAK/OP VVV bude započítána pouze  poměrná část dle dohody mezi projekty</a:t>
            </a:r>
          </a:p>
          <a:p>
            <a:pPr marL="342900" indent="-342900">
              <a:buFont typeface="Wingdings" panose="05000000000000000000" pitchFamily="2" charset="2"/>
              <a:buChar char="§"/>
            </a:pPr>
            <a:r>
              <a:rPr lang="cs-CZ" sz="1800" dirty="0"/>
              <a:t>Indikátor je podmnožinou indikátorů 214 021 a 214 022, je s nimi svázaný</a:t>
            </a:r>
          </a:p>
        </p:txBody>
      </p:sp>
    </p:spTree>
    <p:extLst>
      <p:ext uri="{BB962C8B-B14F-4D97-AF65-F5344CB8AC3E}">
        <p14:creationId xmlns:p14="http://schemas.microsoft.com/office/powerpoint/2010/main" val="348653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75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214 024 Odborné publikace (vybrané typy dokumentů) ve spoluautorství výzkumných organizací a podniků</a:t>
            </a:r>
          </a:p>
          <a:p>
            <a:pPr marL="342900" indent="-342900" algn="just">
              <a:buFont typeface="Wingdings" panose="05000000000000000000" pitchFamily="2" charset="2"/>
              <a:buChar char="§"/>
            </a:pPr>
            <a:r>
              <a:rPr lang="cs-CZ" sz="1900" b="1" dirty="0"/>
              <a:t>Article, Book, Book chapter, Letter, Review, Stať ve sborníku </a:t>
            </a:r>
            <a:r>
              <a:rPr lang="cs-CZ" sz="1900" dirty="0"/>
              <a:t>bez ohledu na uveřejnění do konkrétní databáze</a:t>
            </a:r>
          </a:p>
          <a:p>
            <a:pPr marL="342900" indent="-342900" algn="just">
              <a:buFont typeface="Wingdings" panose="05000000000000000000" pitchFamily="2" charset="2"/>
              <a:buChar char="§"/>
            </a:pPr>
            <a:r>
              <a:rPr lang="cs-CZ" sz="1900" dirty="0"/>
              <a:t>Věcná návaznost na projekt</a:t>
            </a:r>
          </a:p>
          <a:p>
            <a:pPr marL="342900" indent="-342900" algn="just">
              <a:buFont typeface="Wingdings" panose="05000000000000000000" pitchFamily="2" charset="2"/>
              <a:buChar char="§"/>
            </a:pPr>
            <a:r>
              <a:rPr lang="cs-CZ" sz="1900" dirty="0"/>
              <a:t>Alespoň jeden z autorů je členem odborného týmu a alespoň jedním </a:t>
            </a:r>
            <a:r>
              <a:rPr lang="cs-CZ" sz="1900" u="sng" dirty="0"/>
              <a:t>je zástupce ze soukromého podniku</a:t>
            </a:r>
          </a:p>
          <a:p>
            <a:pPr marL="342900" indent="-342900" algn="just">
              <a:buFont typeface="Wingdings" panose="05000000000000000000" pitchFamily="2" charset="2"/>
              <a:buChar char="§"/>
            </a:pPr>
            <a:r>
              <a:rPr lang="cs-CZ" sz="1900" dirty="0"/>
              <a:t>Publikace musí být doporučena k vydání </a:t>
            </a:r>
            <a:r>
              <a:rPr lang="cs-CZ" sz="1900" u="sng" dirty="0"/>
              <a:t>na základě peer review procesu </a:t>
            </a:r>
            <a:r>
              <a:rPr lang="cs-CZ" sz="1900" dirty="0"/>
              <a:t>(podána nejdříve v den zahájení realizace projektu)</a:t>
            </a:r>
          </a:p>
          <a:p>
            <a:pPr marL="342900" indent="-342900" algn="just">
              <a:buFont typeface="Wingdings" panose="05000000000000000000" pitchFamily="2" charset="2"/>
              <a:buChar char="§"/>
            </a:pPr>
            <a:r>
              <a:rPr lang="cs-CZ" sz="1900" dirty="0"/>
              <a:t>Vykazuje se průběžně v průběhu realizace a v 1. roce udržitelnosti</a:t>
            </a:r>
          </a:p>
          <a:p>
            <a:pPr marL="342900" indent="-342900" algn="just">
              <a:buFont typeface="Wingdings" panose="05000000000000000000" pitchFamily="2" charset="2"/>
              <a:buChar char="§"/>
            </a:pPr>
            <a:r>
              <a:rPr lang="cs-CZ" sz="1900" dirty="0"/>
              <a:t>V případě vykázání ve vícero projektech OP JAK/OP VVV bude započítána pouze  poměrná část dle dohody mezi projekty</a:t>
            </a:r>
          </a:p>
          <a:p>
            <a:pPr marL="342900" indent="-342900" algn="just">
              <a:buFont typeface="Wingdings" panose="05000000000000000000" pitchFamily="2" charset="2"/>
              <a:buChar char="§"/>
            </a:pPr>
            <a:r>
              <a:rPr lang="cs-CZ" sz="1900" dirty="0"/>
              <a:t>Indikátor je podmnožinou indikátorů 214 021 a 214 022, je s nimi svázaný</a:t>
            </a:r>
          </a:p>
          <a:p>
            <a:pPr marL="342900" indent="-342900" algn="just">
              <a:buFont typeface="Wingdings" panose="05000000000000000000" pitchFamily="2" charset="2"/>
              <a:buChar char="§"/>
            </a:pPr>
            <a:endParaRPr lang="cs-CZ" sz="2000" dirty="0"/>
          </a:p>
          <a:p>
            <a:pPr marL="342900" indent="-342900" algn="just">
              <a:buFont typeface="Wingdings" panose="05000000000000000000" pitchFamily="2" charset="2"/>
              <a:buChar char="§"/>
            </a:pPr>
            <a:endParaRPr lang="cs-CZ" sz="2000" dirty="0"/>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18970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DE12864-FF54-0044-A1F8-8F502E12C84C}"/>
              </a:ext>
            </a:extLst>
          </p:cNvPr>
          <p:cNvPicPr>
            <a:picLocks noChangeAspect="1"/>
          </p:cNvPicPr>
          <p:nvPr/>
        </p:nvPicPr>
        <p:blipFill>
          <a:blip r:embed="rId2"/>
          <a:stretch>
            <a:fillRect/>
          </a:stretch>
        </p:blipFill>
        <p:spPr>
          <a:xfrm>
            <a:off x="208526" y="1249075"/>
            <a:ext cx="11813048" cy="3298911"/>
          </a:xfrm>
          <a:prstGeom prst="rect">
            <a:avLst/>
          </a:prstGeom>
        </p:spPr>
      </p:pic>
    </p:spTree>
    <p:extLst>
      <p:ext uri="{BB962C8B-B14F-4D97-AF65-F5344CB8AC3E}">
        <p14:creationId xmlns:p14="http://schemas.microsoft.com/office/powerpoint/2010/main" val="402321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BE34A7-8106-B1BB-31BC-3854A9D0C69D}"/>
              </a:ext>
            </a:extLst>
          </p:cNvPr>
          <p:cNvSpPr>
            <a:spLocks noGrp="1"/>
          </p:cNvSpPr>
          <p:nvPr>
            <p:ph type="ctrTitle"/>
          </p:nvPr>
        </p:nvSpPr>
        <p:spPr/>
        <p:txBody>
          <a:bodyPr/>
          <a:lstStyle/>
          <a:p>
            <a:r>
              <a:rPr lang="cs-CZ" b="1" dirty="0"/>
              <a:t>Monitorovací indikátory </a:t>
            </a:r>
            <a:br>
              <a:rPr lang="cs-CZ" dirty="0"/>
            </a:br>
            <a:r>
              <a:rPr lang="cs-CZ" sz="2800" dirty="0">
                <a:solidFill>
                  <a:schemeClr val="accent2">
                    <a:lumMod val="60000"/>
                    <a:lumOff val="40000"/>
                  </a:schemeClr>
                </a:solidFill>
              </a:rPr>
              <a:t>povinné k výběru </a:t>
            </a:r>
            <a:r>
              <a:rPr lang="cs-CZ" sz="2800" dirty="0">
                <a:solidFill>
                  <a:schemeClr val="accent6">
                    <a:lumMod val="60000"/>
                    <a:lumOff val="40000"/>
                  </a:schemeClr>
                </a:solidFill>
              </a:rPr>
              <a:t>nepovinné k naplnění </a:t>
            </a:r>
          </a:p>
        </p:txBody>
      </p:sp>
      <p:sp>
        <p:nvSpPr>
          <p:cNvPr id="3" name="Podnadpis 2">
            <a:extLst>
              <a:ext uri="{FF2B5EF4-FFF2-40B4-BE49-F238E27FC236}">
                <a16:creationId xmlns:a16="http://schemas.microsoft.com/office/drawing/2014/main" id="{A57CB8E2-2CB2-6502-C937-D4FD11BFDEAA}"/>
              </a:ext>
            </a:extLst>
          </p:cNvPr>
          <p:cNvSpPr>
            <a:spLocks noGrp="1"/>
          </p:cNvSpPr>
          <p:nvPr>
            <p:ph type="subTitle" idx="1"/>
          </p:nvPr>
        </p:nvSpPr>
        <p:spPr/>
        <p:txBody>
          <a:bodyPr/>
          <a:lstStyle/>
          <a:p>
            <a:pPr algn="just"/>
            <a:r>
              <a:rPr lang="cs-CZ" b="1" dirty="0"/>
              <a:t>214 026 Počet publikací publikovaných v prvním kvartilu nejvlivnějších časopisů </a:t>
            </a:r>
            <a:br>
              <a:rPr lang="cs-CZ" b="1" dirty="0"/>
            </a:br>
            <a:r>
              <a:rPr lang="cs-CZ" b="1" dirty="0"/>
              <a:t>v oboru</a:t>
            </a:r>
          </a:p>
          <a:p>
            <a:pPr marL="342900" indent="-342900" algn="just">
              <a:buFont typeface="Wingdings" panose="05000000000000000000" pitchFamily="2" charset="2"/>
              <a:buChar char="§"/>
            </a:pPr>
            <a:r>
              <a:rPr lang="cs-CZ" sz="2200" dirty="0"/>
              <a:t>Article, letter a review evidované </a:t>
            </a:r>
            <a:r>
              <a:rPr lang="cs-CZ" sz="2200" u="sng" dirty="0"/>
              <a:t>v databázi SCOPUS/Web of Science</a:t>
            </a:r>
          </a:p>
          <a:p>
            <a:pPr marL="342900" indent="-342900" algn="just">
              <a:buFont typeface="Wingdings" panose="05000000000000000000" pitchFamily="2" charset="2"/>
              <a:buChar char="§"/>
            </a:pPr>
            <a:r>
              <a:rPr lang="cs-CZ" sz="2200" dirty="0"/>
              <a:t>Publikace vydané v časopisech zařazených do 1.Q nejvlivnějších v oboru dle Article Influence Score (AIS) / Scimago Journal Ranks (SJR) – v roce vydání publikace</a:t>
            </a:r>
          </a:p>
          <a:p>
            <a:pPr marL="342900" indent="-342900" algn="just">
              <a:buFont typeface="Wingdings" panose="05000000000000000000" pitchFamily="2" charset="2"/>
              <a:buChar char="§"/>
            </a:pPr>
            <a:r>
              <a:rPr lang="cs-CZ" sz="2200" dirty="0"/>
              <a:t>Věcná návaznost na projekt</a:t>
            </a:r>
          </a:p>
          <a:p>
            <a:pPr marL="342900" indent="-342900" algn="just">
              <a:buFont typeface="Wingdings" panose="05000000000000000000" pitchFamily="2" charset="2"/>
              <a:buChar char="§"/>
            </a:pPr>
            <a:r>
              <a:rPr lang="cs-CZ" sz="2200" dirty="0"/>
              <a:t>Alespoň jeden z autorů je členem odborného týmu</a:t>
            </a:r>
          </a:p>
          <a:p>
            <a:pPr marL="342900" indent="-342900" algn="just">
              <a:buFont typeface="Wingdings" panose="05000000000000000000" pitchFamily="2" charset="2"/>
              <a:buChar char="§"/>
            </a:pPr>
            <a:r>
              <a:rPr lang="cs-CZ" sz="2200" dirty="0"/>
              <a:t>Publikace musí být vydána nejpozději v 1. roce udržitelnosti na základě peer review procesu (podána nejdříve v den zahájení realizace projektu) </a:t>
            </a:r>
          </a:p>
          <a:p>
            <a:pPr marL="342900" indent="-342900" algn="just">
              <a:buFont typeface="Wingdings" panose="05000000000000000000" pitchFamily="2" charset="2"/>
              <a:buChar char="§"/>
            </a:pPr>
            <a:r>
              <a:rPr lang="cs-CZ" sz="2200" i="1" dirty="0"/>
              <a:t>Vykazuje se průběžně v průběhu realizace a v 1. roce udržitelnosti</a:t>
            </a:r>
          </a:p>
          <a:p>
            <a:endParaRPr lang="cs-CZ" dirty="0"/>
          </a:p>
        </p:txBody>
      </p:sp>
    </p:spTree>
    <p:extLst>
      <p:ext uri="{BB962C8B-B14F-4D97-AF65-F5344CB8AC3E}">
        <p14:creationId xmlns:p14="http://schemas.microsoft.com/office/powerpoint/2010/main" val="32655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BE34A7-8106-B1BB-31BC-3854A9D0C69D}"/>
              </a:ext>
            </a:extLst>
          </p:cNvPr>
          <p:cNvSpPr>
            <a:spLocks noGrp="1"/>
          </p:cNvSpPr>
          <p:nvPr>
            <p:ph type="ctrTitle"/>
          </p:nvPr>
        </p:nvSpPr>
        <p:spPr/>
        <p:txBody>
          <a:bodyPr/>
          <a:lstStyle/>
          <a:p>
            <a:r>
              <a:rPr lang="cs-CZ" b="1" dirty="0"/>
              <a:t>Monitorovací indikátory </a:t>
            </a:r>
            <a:br>
              <a:rPr lang="cs-CZ" dirty="0"/>
            </a:br>
            <a:r>
              <a:rPr lang="cs-CZ" sz="2800" dirty="0">
                <a:solidFill>
                  <a:schemeClr val="accent2">
                    <a:lumMod val="60000"/>
                    <a:lumOff val="40000"/>
                  </a:schemeClr>
                </a:solidFill>
              </a:rPr>
              <a:t>povinné k výběru </a:t>
            </a:r>
            <a:r>
              <a:rPr lang="cs-CZ" sz="2800" dirty="0">
                <a:solidFill>
                  <a:schemeClr val="accent6">
                    <a:lumMod val="60000"/>
                    <a:lumOff val="40000"/>
                  </a:schemeClr>
                </a:solidFill>
              </a:rPr>
              <a:t>nepovinné k naplnění </a:t>
            </a:r>
          </a:p>
        </p:txBody>
      </p:sp>
      <p:sp>
        <p:nvSpPr>
          <p:cNvPr id="3" name="Podnadpis 2">
            <a:extLst>
              <a:ext uri="{FF2B5EF4-FFF2-40B4-BE49-F238E27FC236}">
                <a16:creationId xmlns:a16="http://schemas.microsoft.com/office/drawing/2014/main" id="{A57CB8E2-2CB2-6502-C937-D4FD11BFDEAA}"/>
              </a:ext>
            </a:extLst>
          </p:cNvPr>
          <p:cNvSpPr>
            <a:spLocks noGrp="1"/>
          </p:cNvSpPr>
          <p:nvPr>
            <p:ph type="subTitle" idx="1"/>
          </p:nvPr>
        </p:nvSpPr>
        <p:spPr/>
        <p:txBody>
          <a:bodyPr/>
          <a:lstStyle/>
          <a:p>
            <a:r>
              <a:rPr lang="cs-CZ" b="1" dirty="0"/>
              <a:t>214 027 Odborné publikace (vybrané typy dokumentů) v prvním kvartilu publikací dle oborově normalizované citovanosti</a:t>
            </a:r>
          </a:p>
          <a:p>
            <a:pPr marL="342900" indent="-342900" algn="just">
              <a:buFont typeface="Wingdings" panose="05000000000000000000" pitchFamily="2" charset="2"/>
              <a:buChar char="§"/>
            </a:pPr>
            <a:r>
              <a:rPr lang="cs-CZ" dirty="0"/>
              <a:t>Article, letter a review evidované </a:t>
            </a:r>
            <a:r>
              <a:rPr lang="cs-CZ" u="sng" dirty="0"/>
              <a:t>v databázi SCOPUS/Web of Science</a:t>
            </a:r>
          </a:p>
          <a:p>
            <a:pPr marL="342900" indent="-342900" algn="just">
              <a:buFont typeface="Wingdings" panose="05000000000000000000" pitchFamily="2" charset="2"/>
              <a:buChar char="§"/>
            </a:pPr>
            <a:r>
              <a:rPr lang="cs-CZ" dirty="0"/>
              <a:t>Percentil citovanosti článku ze všech článků v daném oboru dle WoS-InCites a Scopus</a:t>
            </a:r>
          </a:p>
          <a:p>
            <a:pPr marL="342900" indent="-342900" algn="just">
              <a:buFont typeface="Wingdings" panose="05000000000000000000" pitchFamily="2" charset="2"/>
              <a:buChar char="§"/>
            </a:pPr>
            <a:r>
              <a:rPr lang="cs-CZ" dirty="0"/>
              <a:t>Věcná návaznost na projekt</a:t>
            </a:r>
          </a:p>
          <a:p>
            <a:pPr marL="342900" indent="-342900" algn="just">
              <a:buFont typeface="Wingdings" panose="05000000000000000000" pitchFamily="2" charset="2"/>
              <a:buChar char="§"/>
            </a:pPr>
            <a:r>
              <a:rPr lang="cs-CZ" dirty="0"/>
              <a:t>Alespoň jeden z autorů je členem odborného týmu</a:t>
            </a:r>
          </a:p>
          <a:p>
            <a:pPr marL="342900" indent="-342900" algn="just">
              <a:buFont typeface="Wingdings" panose="05000000000000000000" pitchFamily="2" charset="2"/>
              <a:buChar char="§"/>
            </a:pPr>
            <a:r>
              <a:rPr lang="cs-CZ" dirty="0"/>
              <a:t>Publikace musí být vydána nejpozději v 1. roce udržitelnosti na základě peer review procesu (podána nejdříve v den zahájení realizace projektu) </a:t>
            </a:r>
          </a:p>
          <a:p>
            <a:pPr marL="342900" indent="-342900" algn="just">
              <a:buFont typeface="Wingdings" panose="05000000000000000000" pitchFamily="2" charset="2"/>
              <a:buChar char="§"/>
            </a:pPr>
            <a:r>
              <a:rPr lang="cs-CZ" i="1" dirty="0"/>
              <a:t>Vykazuje se jednorázově na konci období udržitelnosti</a:t>
            </a:r>
          </a:p>
          <a:p>
            <a:endParaRPr lang="cs-CZ" dirty="0"/>
          </a:p>
        </p:txBody>
      </p:sp>
    </p:spTree>
    <p:extLst>
      <p:ext uri="{BB962C8B-B14F-4D97-AF65-F5344CB8AC3E}">
        <p14:creationId xmlns:p14="http://schemas.microsoft.com/office/powerpoint/2010/main" val="69018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snímek obrazovky, software&#10;&#10;Popis byl vytvořen automaticky">
            <a:extLst>
              <a:ext uri="{FF2B5EF4-FFF2-40B4-BE49-F238E27FC236}">
                <a16:creationId xmlns:a16="http://schemas.microsoft.com/office/drawing/2014/main" id="{5A7A8C45-042A-3ED8-CF22-BDA00BCE75A3}"/>
              </a:ext>
            </a:extLst>
          </p:cNvPr>
          <p:cNvPicPr>
            <a:picLocks noChangeAspect="1"/>
          </p:cNvPicPr>
          <p:nvPr/>
        </p:nvPicPr>
        <p:blipFill>
          <a:blip r:embed="rId2">
            <a:extLst>
              <a:ext uri="{28A0092B-C50C-407E-A947-70E740481C1C}">
                <a14:useLocalDpi xmlns:a14="http://schemas.microsoft.com/office/drawing/2010/main" val="0"/>
              </a:ext>
            </a:extLst>
          </a:blip>
          <a:srcRect b="57656"/>
          <a:stretch/>
        </p:blipFill>
        <p:spPr>
          <a:xfrm>
            <a:off x="270455" y="1920325"/>
            <a:ext cx="11651090" cy="2682568"/>
          </a:xfrm>
          <a:prstGeom prst="rect">
            <a:avLst/>
          </a:prstGeom>
        </p:spPr>
      </p:pic>
    </p:spTree>
    <p:extLst>
      <p:ext uri="{BB962C8B-B14F-4D97-AF65-F5344CB8AC3E}">
        <p14:creationId xmlns:p14="http://schemas.microsoft.com/office/powerpoint/2010/main" val="2631537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60000"/>
                    <a:lumOff val="40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203 111 Počet </a:t>
            </a:r>
            <a:r>
              <a:rPr lang="cs-CZ" b="1" u="sng" dirty="0"/>
              <a:t>podaných</a:t>
            </a:r>
            <a:r>
              <a:rPr lang="cs-CZ" b="1" dirty="0"/>
              <a:t> grantů – národních ½ </a:t>
            </a:r>
          </a:p>
          <a:p>
            <a:pPr marL="342900" indent="-342900" algn="just">
              <a:buFont typeface="Wingdings" panose="05000000000000000000" pitchFamily="2" charset="2"/>
              <a:buChar char="§"/>
            </a:pPr>
            <a:r>
              <a:rPr lang="cs-CZ" sz="2000" dirty="0"/>
              <a:t>Povinná vazba na aktivitu 4 Příprava společně zpracovaných projektových žádostí…</a:t>
            </a:r>
          </a:p>
          <a:p>
            <a:pPr marL="342900" indent="-342900" algn="just">
              <a:buFont typeface="Wingdings" panose="05000000000000000000" pitchFamily="2" charset="2"/>
              <a:buChar char="§"/>
            </a:pPr>
            <a:r>
              <a:rPr lang="cs-CZ" sz="2000" dirty="0"/>
              <a:t>Započítávají se podané grantové žádosti, které úspěšně </a:t>
            </a:r>
            <a:r>
              <a:rPr lang="cs-CZ" sz="2000" u="sng" dirty="0"/>
              <a:t>prošly prvotní fází kontroly formálních náležitostí a přijatelnosti</a:t>
            </a:r>
            <a:r>
              <a:rPr lang="cs-CZ" sz="2000" dirty="0"/>
              <a:t>, případně obdobné kontroly. </a:t>
            </a:r>
          </a:p>
          <a:p>
            <a:pPr marL="342900" indent="-342900" algn="just">
              <a:buFont typeface="Wingdings" panose="05000000000000000000" pitchFamily="2" charset="2"/>
              <a:buChar char="§"/>
            </a:pPr>
            <a:r>
              <a:rPr lang="cs-CZ" sz="2000" dirty="0"/>
              <a:t>Grantové žádosti podané do národních výzkumných, vývojových či inovačních programů</a:t>
            </a:r>
          </a:p>
          <a:p>
            <a:pPr marL="342900" indent="-342900" algn="just">
              <a:buFont typeface="Wingdings" panose="05000000000000000000" pitchFamily="2" charset="2"/>
              <a:buChar char="§"/>
            </a:pPr>
            <a:r>
              <a:rPr lang="cs-CZ" sz="2000" i="1" dirty="0"/>
              <a:t>Národním výzkumným, vývojovým či inovačním programem </a:t>
            </a:r>
            <a:r>
              <a:rPr lang="cs-CZ" sz="2000" dirty="0"/>
              <a:t>se rozumí takový program, v němž mohou jako hlavní uchazeči soutěžit pouze instituce z ČR (sídlo, provozovnu nebo pobočku v ČR), a to bez ohledu na to, zda je poskytovatelem český nebo zahraniční subjekt </a:t>
            </a:r>
          </a:p>
          <a:p>
            <a:pPr marL="342900" indent="-342900" algn="just">
              <a:buFont typeface="Wingdings" panose="05000000000000000000" pitchFamily="2" charset="2"/>
              <a:buChar char="§"/>
            </a:pPr>
            <a:r>
              <a:rPr lang="cs-CZ" sz="2000" dirty="0"/>
              <a:t>Zároveň platí, že národním výzkumným, vývojovým či inovačním programem je takový program, kde </a:t>
            </a:r>
            <a:r>
              <a:rPr lang="cs-CZ" sz="2000" b="1" dirty="0"/>
              <a:t>není povinně vyžadováno partnerství se zahraničním subjektem </a:t>
            </a:r>
          </a:p>
          <a:p>
            <a:pPr marL="342900" indent="-342900" algn="just">
              <a:buFont typeface="Wingdings" panose="05000000000000000000" pitchFamily="2" charset="2"/>
              <a:buChar char="§"/>
            </a:pPr>
            <a:r>
              <a:rPr lang="cs-CZ" sz="2000" dirty="0"/>
              <a:t>Věcná souvislost s projektem</a:t>
            </a:r>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383352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7FD165B-CC2F-6988-E2C0-200B1929C1AE}"/>
              </a:ext>
            </a:extLst>
          </p:cNvPr>
          <p:cNvSpPr>
            <a:spLocks noGrp="1"/>
          </p:cNvSpPr>
          <p:nvPr>
            <p:ph sz="half" idx="2"/>
          </p:nvPr>
        </p:nvSpPr>
        <p:spPr>
          <a:xfrm>
            <a:off x="656272" y="1035109"/>
            <a:ext cx="5264400" cy="4935222"/>
          </a:xfrm>
        </p:spPr>
        <p:txBody>
          <a:bodyPr/>
          <a:lstStyle/>
          <a:p>
            <a:pPr marL="0" indent="0">
              <a:spcBef>
                <a:spcPts val="0"/>
              </a:spcBef>
              <a:buNone/>
            </a:pPr>
            <a:r>
              <a:rPr lang="cs-CZ" sz="2200" b="1" dirty="0"/>
              <a:t>Základní parametry projektu </a:t>
            </a:r>
            <a:endParaRPr lang="cs-CZ" sz="2200" dirty="0"/>
          </a:p>
          <a:p>
            <a:pPr marL="0" indent="0">
              <a:buNone/>
            </a:pPr>
            <a:r>
              <a:rPr lang="cs-CZ" sz="2200" b="1" dirty="0"/>
              <a:t>Závazná</a:t>
            </a:r>
            <a:r>
              <a:rPr lang="cs-CZ" sz="2200" dirty="0"/>
              <a:t> dle bodu 3., Části V, </a:t>
            </a:r>
            <a:r>
              <a:rPr lang="cs-CZ" sz="2200" dirty="0" err="1"/>
              <a:t>RoPD</a:t>
            </a:r>
            <a:endParaRPr lang="cs-CZ" sz="2200" dirty="0"/>
          </a:p>
          <a:p>
            <a:pPr>
              <a:spcBef>
                <a:spcPts val="600"/>
              </a:spcBef>
            </a:pPr>
            <a:r>
              <a:rPr lang="cs-CZ" sz="2200" dirty="0" err="1"/>
              <a:t>PpŽP</a:t>
            </a:r>
            <a:r>
              <a:rPr lang="cs-CZ" sz="2200" dirty="0"/>
              <a:t> – obecná část, verze 3</a:t>
            </a:r>
          </a:p>
          <a:p>
            <a:pPr>
              <a:spcBef>
                <a:spcPts val="600"/>
              </a:spcBef>
            </a:pPr>
            <a:r>
              <a:rPr lang="cs-CZ" sz="2200" dirty="0" err="1"/>
              <a:t>PpŽP</a:t>
            </a:r>
            <a:r>
              <a:rPr lang="cs-CZ" sz="2200" dirty="0"/>
              <a:t> – specifická část, verze 2</a:t>
            </a:r>
          </a:p>
          <a:p>
            <a:pPr>
              <a:spcBef>
                <a:spcPts val="0"/>
              </a:spcBef>
            </a:pPr>
            <a:r>
              <a:rPr lang="cs-CZ" sz="2200" dirty="0"/>
              <a:t>MD č. 1 k </a:t>
            </a:r>
            <a:r>
              <a:rPr lang="cs-CZ" sz="2200" dirty="0" err="1"/>
              <a:t>PpŽP</a:t>
            </a:r>
            <a:r>
              <a:rPr lang="cs-CZ" sz="2200" dirty="0"/>
              <a:t> – obecná část, v3</a:t>
            </a:r>
          </a:p>
          <a:p>
            <a:pPr marL="0" indent="0">
              <a:spcBef>
                <a:spcPts val="0"/>
              </a:spcBef>
              <a:buNone/>
            </a:pPr>
            <a:r>
              <a:rPr lang="cs-CZ" sz="2200" dirty="0"/>
              <a:t>       (publicita)</a:t>
            </a:r>
          </a:p>
          <a:p>
            <a:pPr marL="0" indent="0" algn="just">
              <a:buNone/>
            </a:pPr>
            <a:r>
              <a:rPr lang="cs-CZ" sz="2200" u="sng" dirty="0"/>
              <a:t>Další </a:t>
            </a:r>
            <a:r>
              <a:rPr lang="cs-CZ" sz="2200" b="1" u="sng" dirty="0"/>
              <a:t>důležitá dokumentace </a:t>
            </a:r>
            <a:r>
              <a:rPr lang="cs-CZ" sz="2200" u="sng" dirty="0"/>
              <a:t>– výběr </a:t>
            </a:r>
          </a:p>
          <a:p>
            <a:pPr algn="just"/>
            <a:r>
              <a:rPr lang="cs-CZ" sz="2200" b="1" dirty="0"/>
              <a:t>Seznam obvyklých cen</a:t>
            </a:r>
            <a:r>
              <a:rPr lang="cs-CZ" sz="2200" dirty="0"/>
              <a:t> (účinná verze, zpravidla roční aktualizace)</a:t>
            </a:r>
          </a:p>
          <a:p>
            <a:pPr algn="just"/>
            <a:r>
              <a:rPr lang="cs-CZ" sz="2200" dirty="0"/>
              <a:t>Metodika pro nakládání s majetkem spolufinancovaným z OP JAK</a:t>
            </a:r>
          </a:p>
          <a:p>
            <a:pPr algn="just"/>
            <a:r>
              <a:rPr lang="cs-CZ" sz="2200" dirty="0"/>
              <a:t>Příručka </a:t>
            </a:r>
            <a:r>
              <a:rPr lang="cs-CZ" sz="2200" b="1" dirty="0"/>
              <a:t>postupů otevřené vědy </a:t>
            </a:r>
          </a:p>
          <a:p>
            <a:pPr marL="0" indent="0" algn="ctr">
              <a:spcBef>
                <a:spcPts val="600"/>
              </a:spcBef>
              <a:buNone/>
            </a:pPr>
            <a:endParaRPr lang="cs-CZ" sz="2200" b="1" dirty="0"/>
          </a:p>
        </p:txBody>
      </p:sp>
      <p:sp>
        <p:nvSpPr>
          <p:cNvPr id="3" name="Nadpis 2">
            <a:extLst>
              <a:ext uri="{FF2B5EF4-FFF2-40B4-BE49-F238E27FC236}">
                <a16:creationId xmlns:a16="http://schemas.microsoft.com/office/drawing/2014/main" id="{08A4DEA6-B845-D26A-37F7-BFA11D7B0951}"/>
              </a:ext>
            </a:extLst>
          </p:cNvPr>
          <p:cNvSpPr>
            <a:spLocks noGrp="1"/>
          </p:cNvSpPr>
          <p:nvPr>
            <p:ph type="ctrTitle"/>
          </p:nvPr>
        </p:nvSpPr>
        <p:spPr>
          <a:xfrm>
            <a:off x="813707" y="116402"/>
            <a:ext cx="10564586" cy="918707"/>
          </a:xfrm>
        </p:spPr>
        <p:txBody>
          <a:bodyPr/>
          <a:lstStyle/>
          <a:p>
            <a:r>
              <a:rPr lang="cs-CZ" b="1" dirty="0"/>
              <a:t>Orientace v pravidlech a postupech </a:t>
            </a:r>
          </a:p>
        </p:txBody>
      </p:sp>
      <p:sp>
        <p:nvSpPr>
          <p:cNvPr id="4" name="Zástupný obsah 3">
            <a:extLst>
              <a:ext uri="{FF2B5EF4-FFF2-40B4-BE49-F238E27FC236}">
                <a16:creationId xmlns:a16="http://schemas.microsoft.com/office/drawing/2014/main" id="{F7BCA532-A4F8-BFC7-0F79-A591E761DEA4}"/>
              </a:ext>
            </a:extLst>
          </p:cNvPr>
          <p:cNvSpPr>
            <a:spLocks noGrp="1"/>
          </p:cNvSpPr>
          <p:nvPr>
            <p:ph sz="half" idx="10"/>
          </p:nvPr>
        </p:nvSpPr>
        <p:spPr>
          <a:xfrm>
            <a:off x="5920672" y="887669"/>
            <a:ext cx="5615056" cy="5722681"/>
          </a:xfrm>
        </p:spPr>
        <p:txBody>
          <a:bodyPr/>
          <a:lstStyle/>
          <a:p>
            <a:pPr marL="0" indent="0" algn="ctr">
              <a:buNone/>
            </a:pPr>
            <a:r>
              <a:rPr lang="cs-CZ" sz="2200" b="1" dirty="0"/>
              <a:t>Metodické výklady </a:t>
            </a:r>
            <a:r>
              <a:rPr lang="cs-CZ" sz="2200" dirty="0"/>
              <a:t>– dovysvětlení pravidel  automatická platnost </a:t>
            </a:r>
            <a:br>
              <a:rPr lang="cs-CZ" sz="2200" dirty="0"/>
            </a:br>
            <a:r>
              <a:rPr lang="cs-CZ" sz="2200" dirty="0"/>
              <a:t>(bez přijímání k přílohám PA) </a:t>
            </a:r>
          </a:p>
          <a:p>
            <a:pPr algn="just"/>
            <a:r>
              <a:rPr lang="cs-CZ" sz="2200" b="1" dirty="0" err="1"/>
              <a:t>PpŽP</a:t>
            </a:r>
            <a:r>
              <a:rPr lang="cs-CZ" sz="2200" b="1" dirty="0"/>
              <a:t>:</a:t>
            </a:r>
          </a:p>
          <a:p>
            <a:pPr marL="514350" indent="-514350" algn="just">
              <a:buFont typeface="+mj-lt"/>
              <a:buAutoNum type="romanUcPeriod"/>
            </a:pPr>
            <a:r>
              <a:rPr lang="cs-CZ" sz="1600" dirty="0"/>
              <a:t>Způsobilost výdajů souvisejících s účastí členů RT projektu </a:t>
            </a:r>
            <a:br>
              <a:rPr lang="cs-CZ" sz="1600" dirty="0"/>
            </a:br>
            <a:r>
              <a:rPr lang="cs-CZ" sz="1600" dirty="0"/>
              <a:t>a osob CS projektu na akcích souvisejících s realizací projektů OP JAK</a:t>
            </a:r>
          </a:p>
          <a:p>
            <a:pPr marL="514350" indent="-514350" algn="just">
              <a:buFont typeface="+mj-lt"/>
              <a:buAutoNum type="romanUcPeriod"/>
            </a:pPr>
            <a:r>
              <a:rPr lang="cs-CZ" sz="1600" dirty="0"/>
              <a:t>Způsobilost odpisů DNM v OP JAK</a:t>
            </a:r>
          </a:p>
          <a:p>
            <a:pPr marL="514350" indent="-514350" algn="just">
              <a:buFont typeface="+mj-lt"/>
              <a:buAutoNum type="romanUcPeriod"/>
            </a:pPr>
            <a:r>
              <a:rPr lang="cs-CZ" sz="1600" dirty="0"/>
              <a:t>Dokladování uspořádaných akcí </a:t>
            </a:r>
          </a:p>
          <a:p>
            <a:pPr marL="514350" indent="-514350" algn="just">
              <a:buFont typeface="+mj-lt"/>
              <a:buAutoNum type="romanUcPeriod"/>
            </a:pPr>
            <a:r>
              <a:rPr lang="cs-CZ" sz="1600" dirty="0"/>
              <a:t>Změna finančních milníků a stanovení nových </a:t>
            </a:r>
            <a:br>
              <a:rPr lang="cs-CZ" sz="1600" dirty="0"/>
            </a:br>
            <a:r>
              <a:rPr lang="cs-CZ" sz="1600" dirty="0"/>
              <a:t>v příp. prodloužení realizace</a:t>
            </a:r>
          </a:p>
          <a:p>
            <a:pPr marL="514350" indent="-514350" algn="just">
              <a:buFont typeface="+mj-lt"/>
              <a:buAutoNum type="romanUcPeriod"/>
            </a:pPr>
            <a:r>
              <a:rPr lang="cs-CZ" sz="1600" dirty="0"/>
              <a:t>Základní povinnosti v oblasti publicity </a:t>
            </a:r>
          </a:p>
          <a:p>
            <a:pPr algn="just"/>
            <a:r>
              <a:rPr lang="cs-CZ" sz="2200" b="1" dirty="0"/>
              <a:t>SPpŽP: </a:t>
            </a:r>
          </a:p>
          <a:p>
            <a:pPr marL="514350" indent="-514350" algn="just">
              <a:buFont typeface="+mj-lt"/>
              <a:buAutoNum type="romanUcPeriod"/>
            </a:pPr>
            <a:r>
              <a:rPr lang="cs-CZ" sz="2200" dirty="0"/>
              <a:t>Rozpad záloh na zdroje financování</a:t>
            </a:r>
          </a:p>
          <a:p>
            <a:pPr marL="514350" indent="-514350" algn="just">
              <a:buFont typeface="+mj-lt"/>
              <a:buAutoNum type="romanUcPeriod"/>
            </a:pPr>
            <a:r>
              <a:rPr lang="cs-CZ" sz="2200" dirty="0"/>
              <a:t>Zahájení udržitelnosti </a:t>
            </a:r>
          </a:p>
          <a:p>
            <a:pPr marL="514350" indent="-514350" algn="just">
              <a:buFont typeface="+mj-lt"/>
              <a:buAutoNum type="romanUcPeriod"/>
            </a:pPr>
            <a:r>
              <a:rPr lang="cs-CZ" sz="2200" dirty="0"/>
              <a:t>Otevřená věda </a:t>
            </a:r>
          </a:p>
          <a:p>
            <a:pPr marL="0" indent="0">
              <a:buNone/>
            </a:pPr>
            <a:endParaRPr lang="cs-CZ" sz="2350" dirty="0"/>
          </a:p>
        </p:txBody>
      </p:sp>
      <p:cxnSp>
        <p:nvCxnSpPr>
          <p:cNvPr id="6" name="Přímá spojnice 5">
            <a:extLst>
              <a:ext uri="{FF2B5EF4-FFF2-40B4-BE49-F238E27FC236}">
                <a16:creationId xmlns:a16="http://schemas.microsoft.com/office/drawing/2014/main" id="{020FBE11-8D52-53D2-9E1A-7391BDF1C957}"/>
              </a:ext>
            </a:extLst>
          </p:cNvPr>
          <p:cNvCxnSpPr/>
          <p:nvPr/>
        </p:nvCxnSpPr>
        <p:spPr>
          <a:xfrm>
            <a:off x="656272" y="1419225"/>
            <a:ext cx="5264400" cy="0"/>
          </a:xfrm>
          <a:prstGeom prst="line">
            <a:avLst/>
          </a:prstGeom>
          <a:ln w="28575">
            <a:solidFill>
              <a:srgbClr val="1730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94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60000"/>
                    <a:lumOff val="40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203 111 Počet </a:t>
            </a:r>
            <a:r>
              <a:rPr lang="cs-CZ" b="1" u="sng" dirty="0"/>
              <a:t>podaných</a:t>
            </a:r>
            <a:r>
              <a:rPr lang="cs-CZ" b="1" dirty="0"/>
              <a:t> grantů – národních 2/2 </a:t>
            </a:r>
          </a:p>
          <a:p>
            <a:pPr marL="342900" indent="-342900" algn="just">
              <a:buFont typeface="Wingdings" panose="05000000000000000000" pitchFamily="2" charset="2"/>
              <a:buChar char="§"/>
            </a:pPr>
            <a:r>
              <a:rPr lang="cs-CZ" sz="2000" dirty="0"/>
              <a:t>K podání došlo v době realizace podpořeného projektu z OP JAK</a:t>
            </a:r>
          </a:p>
          <a:p>
            <a:pPr marL="342900" indent="-342900" algn="just">
              <a:buFont typeface="Wingdings" panose="05000000000000000000" pitchFamily="2" charset="2"/>
              <a:buChar char="§"/>
            </a:pPr>
            <a:r>
              <a:rPr lang="cs-CZ" sz="2000" b="1" dirty="0"/>
              <a:t>Národní soutěže </a:t>
            </a:r>
            <a:r>
              <a:rPr lang="cs-CZ" sz="2000" dirty="0"/>
              <a:t>ve formě výhry a/nebo získání přístrojového/výpočetního času a/nebo finančního nástroje</a:t>
            </a:r>
          </a:p>
          <a:p>
            <a:pPr marL="342900" indent="-342900" algn="just">
              <a:buFont typeface="Wingdings" panose="05000000000000000000" pitchFamily="2" charset="2"/>
              <a:buChar char="§"/>
            </a:pPr>
            <a:r>
              <a:rPr lang="cs-CZ" sz="2000" dirty="0"/>
              <a:t>Do podané grantové žádosti musí být zapojen </a:t>
            </a:r>
            <a:r>
              <a:rPr lang="cs-CZ" sz="2000" u="sng" dirty="0"/>
              <a:t>alespoň jeden člen odborného týmu</a:t>
            </a:r>
            <a:r>
              <a:rPr lang="cs-CZ" sz="2000" dirty="0"/>
              <a:t> projektu OP JAK</a:t>
            </a:r>
          </a:p>
          <a:p>
            <a:pPr marL="342900" indent="-342900" algn="just">
              <a:buFont typeface="Wingdings" panose="05000000000000000000" pitchFamily="2" charset="2"/>
              <a:buChar char="§"/>
            </a:pPr>
            <a:r>
              <a:rPr lang="cs-CZ" sz="2000" dirty="0"/>
              <a:t>Dokládá se potvrzením o podané žádosti či jiným dokumentem prokazující její podání</a:t>
            </a:r>
          </a:p>
          <a:p>
            <a:pPr marL="342900" indent="-342900" algn="just">
              <a:buFont typeface="Wingdings" panose="05000000000000000000" pitchFamily="2" charset="2"/>
              <a:buChar char="§"/>
            </a:pPr>
            <a:r>
              <a:rPr lang="cs-CZ" sz="2000" dirty="0"/>
              <a:t>V případě vykázání ve vícero projektech OP JAK/OP VVV bude započítána pouze  poměrná část dle dohody mezi projekty</a:t>
            </a:r>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325528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60000"/>
                    <a:lumOff val="40000"/>
                  </a:schemeClr>
                </a:solidFill>
              </a:rPr>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pPr algn="just"/>
            <a:r>
              <a:rPr lang="cs-CZ" b="1" dirty="0"/>
              <a:t>203 121 Počet </a:t>
            </a:r>
            <a:r>
              <a:rPr lang="cs-CZ" b="1" u="sng" dirty="0"/>
              <a:t>podaných</a:t>
            </a:r>
            <a:r>
              <a:rPr lang="cs-CZ" b="1" dirty="0"/>
              <a:t> grantů – mezinárodních ½ </a:t>
            </a:r>
          </a:p>
          <a:p>
            <a:pPr marL="342900" indent="-342900" algn="just">
              <a:buFont typeface="Wingdings" panose="05000000000000000000" pitchFamily="2" charset="2"/>
              <a:buChar char="§"/>
            </a:pPr>
            <a:r>
              <a:rPr lang="cs-CZ" sz="2000" dirty="0"/>
              <a:t>Povinná vazba na aktivitu 4 Příprava společně zpracovaných projektových žádostí…</a:t>
            </a:r>
          </a:p>
          <a:p>
            <a:pPr marL="342900" indent="-342900" algn="just">
              <a:buFont typeface="Wingdings" panose="05000000000000000000" pitchFamily="2" charset="2"/>
              <a:buChar char="§"/>
            </a:pPr>
            <a:r>
              <a:rPr lang="cs-CZ" sz="2000" dirty="0"/>
              <a:t>Započítávají se podané grantové žádosti, které úspěšně prošly </a:t>
            </a:r>
            <a:r>
              <a:rPr lang="cs-CZ" sz="2000" u="sng" dirty="0"/>
              <a:t>prvotní fází kontroly formálních náležitostí a přijatelnosti</a:t>
            </a:r>
            <a:r>
              <a:rPr lang="cs-CZ" sz="2000" dirty="0"/>
              <a:t>, případně obdobné kontroly. </a:t>
            </a:r>
          </a:p>
          <a:p>
            <a:pPr marL="342900" indent="-342900" algn="just">
              <a:buFont typeface="Wingdings" panose="05000000000000000000" pitchFamily="2" charset="2"/>
              <a:buChar char="§"/>
            </a:pPr>
            <a:r>
              <a:rPr lang="cs-CZ" sz="2000" dirty="0"/>
              <a:t>Grantové žádosti do mezinárodních výzkumných, vývojových či inovačních programů nebo programů mezinárodní spolupráce. </a:t>
            </a:r>
          </a:p>
          <a:p>
            <a:pPr marL="342900" indent="-342900" algn="just">
              <a:buFont typeface="Wingdings" panose="05000000000000000000" pitchFamily="2" charset="2"/>
              <a:buChar char="§"/>
            </a:pPr>
            <a:r>
              <a:rPr lang="cs-CZ" sz="2000" i="1" dirty="0"/>
              <a:t>Mezinárodním výzkumným, vývojovým či inovačním programem </a:t>
            </a:r>
            <a:r>
              <a:rPr lang="cs-CZ" sz="2000" dirty="0"/>
              <a:t>se rozumí takový program, jehož podmínky </a:t>
            </a:r>
            <a:r>
              <a:rPr lang="cs-CZ" sz="2000" b="1" dirty="0"/>
              <a:t>neomezují účast pouze na instituce z ČR, a to bez ohledu na to, zda je poskytovatelem český nebo zahraniční subjekt</a:t>
            </a:r>
            <a:r>
              <a:rPr lang="cs-CZ" sz="2000" dirty="0"/>
              <a:t>. </a:t>
            </a:r>
          </a:p>
          <a:p>
            <a:pPr marL="342900" indent="-342900" algn="just">
              <a:buFont typeface="Wingdings" panose="05000000000000000000" pitchFamily="2" charset="2"/>
              <a:buChar char="§"/>
            </a:pPr>
            <a:r>
              <a:rPr lang="cs-CZ" sz="2000" i="1" dirty="0"/>
              <a:t>Program mezinárodní spolupráce </a:t>
            </a:r>
            <a:r>
              <a:rPr lang="cs-CZ" sz="2000" dirty="0"/>
              <a:t>je výzkumný, vývojový či inovační program, jehož se účastní výzkumné organizace z </a:t>
            </a:r>
            <a:r>
              <a:rPr lang="cs-CZ" sz="2000" b="1" dirty="0"/>
              <a:t>ČR povinně v konsorciu se zahraničními subjekty</a:t>
            </a:r>
            <a:r>
              <a:rPr lang="cs-CZ" sz="2000" dirty="0"/>
              <a:t>. </a:t>
            </a:r>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32513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BBBB3-56FB-A31E-7FA3-614AB9E200F1}"/>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60000"/>
                    <a:lumOff val="40000"/>
                  </a:schemeClr>
                </a:solidFill>
              </a:rPr>
              <a:t>Povinné k výběru povinné k naplnění </a:t>
            </a:r>
          </a:p>
        </p:txBody>
      </p:sp>
      <p:sp>
        <p:nvSpPr>
          <p:cNvPr id="3" name="Podnadpis 2">
            <a:extLst>
              <a:ext uri="{FF2B5EF4-FFF2-40B4-BE49-F238E27FC236}">
                <a16:creationId xmlns:a16="http://schemas.microsoft.com/office/drawing/2014/main" id="{5784812F-6EBE-3737-60B3-633CC19C97C9}"/>
              </a:ext>
            </a:extLst>
          </p:cNvPr>
          <p:cNvSpPr>
            <a:spLocks noGrp="1"/>
          </p:cNvSpPr>
          <p:nvPr>
            <p:ph type="subTitle" idx="1"/>
          </p:nvPr>
        </p:nvSpPr>
        <p:spPr/>
        <p:txBody>
          <a:bodyPr/>
          <a:lstStyle/>
          <a:p>
            <a:r>
              <a:rPr lang="cs-CZ" b="1" dirty="0"/>
              <a:t>203 121 Počet </a:t>
            </a:r>
            <a:r>
              <a:rPr lang="cs-CZ" b="1" u="sng" dirty="0"/>
              <a:t>podaných</a:t>
            </a:r>
            <a:r>
              <a:rPr lang="cs-CZ" b="1" dirty="0"/>
              <a:t> grantů – mezinárodních 2/2</a:t>
            </a:r>
          </a:p>
          <a:p>
            <a:pPr marL="342900" indent="-342900" algn="just">
              <a:buFont typeface="Wingdings" panose="05000000000000000000" pitchFamily="2" charset="2"/>
              <a:buChar char="§"/>
            </a:pPr>
            <a:r>
              <a:rPr lang="cs-CZ" sz="2000" dirty="0"/>
              <a:t>Věcná souvislost s projektem</a:t>
            </a:r>
          </a:p>
          <a:p>
            <a:pPr marL="342900" indent="-342900" algn="just">
              <a:buFont typeface="Wingdings" panose="05000000000000000000" pitchFamily="2" charset="2"/>
              <a:buChar char="§"/>
            </a:pPr>
            <a:r>
              <a:rPr lang="cs-CZ" sz="2000" dirty="0"/>
              <a:t>K podání došlo v době realizace podpořeného projektu z OP JAK</a:t>
            </a:r>
          </a:p>
          <a:p>
            <a:pPr marL="342900" indent="-342900" algn="just">
              <a:buFont typeface="Wingdings" panose="05000000000000000000" pitchFamily="2" charset="2"/>
              <a:buChar char="§"/>
            </a:pPr>
            <a:r>
              <a:rPr lang="cs-CZ" sz="2000" dirty="0"/>
              <a:t>Zapojení </a:t>
            </a:r>
            <a:r>
              <a:rPr lang="cs-CZ" sz="2000" u="sng" dirty="0"/>
              <a:t>alespoň jednoho člena odborného týmu</a:t>
            </a:r>
            <a:r>
              <a:rPr lang="cs-CZ" sz="2000" dirty="0"/>
              <a:t> projektu OP JAK</a:t>
            </a:r>
          </a:p>
          <a:p>
            <a:pPr marL="342900" indent="-342900" algn="just">
              <a:buFont typeface="Wingdings" panose="05000000000000000000" pitchFamily="2" charset="2"/>
              <a:buChar char="§"/>
            </a:pPr>
            <a:r>
              <a:rPr lang="cs-CZ" sz="2000" b="1" dirty="0"/>
              <a:t>Mezinárodní soutěže </a:t>
            </a:r>
            <a:r>
              <a:rPr lang="cs-CZ" sz="2000" dirty="0"/>
              <a:t>formou výhry a/nebo získání přístrojového/výpočetního času a/nebo finančního nástroje</a:t>
            </a:r>
          </a:p>
          <a:p>
            <a:pPr marL="342900" indent="-342900" algn="just">
              <a:buFont typeface="Wingdings" panose="05000000000000000000" pitchFamily="2" charset="2"/>
              <a:buChar char="§"/>
            </a:pPr>
            <a:r>
              <a:rPr lang="cs-CZ" sz="2000" dirty="0"/>
              <a:t>Dokládá se potvrzením o podané žádosti či jiným dokumentem prokazující její podání</a:t>
            </a:r>
          </a:p>
          <a:p>
            <a:pPr marL="342900" indent="-342900" algn="just">
              <a:buFont typeface="Wingdings" panose="05000000000000000000" pitchFamily="2" charset="2"/>
              <a:buChar char="§"/>
            </a:pPr>
            <a:r>
              <a:rPr lang="cs-CZ" sz="2000" dirty="0"/>
              <a:t>V případě vykázání ve vícero projektech OP JAK/OP VVV bude započítána pouze  poměrná část dle dohody mezi projekty</a:t>
            </a:r>
          </a:p>
          <a:p>
            <a:pPr marL="342900" indent="-342900">
              <a:buFont typeface="Wingdings" panose="05000000000000000000" pitchFamily="2" charset="2"/>
              <a:buChar char="§"/>
            </a:pPr>
            <a:endParaRPr lang="cs-CZ" dirty="0"/>
          </a:p>
          <a:p>
            <a:pPr marL="342900" indent="-342900">
              <a:buFont typeface="Wingdings" panose="05000000000000000000" pitchFamily="2" charset="2"/>
              <a:buChar char="§"/>
            </a:pPr>
            <a:endParaRPr lang="cs-CZ" dirty="0"/>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4971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E54413-E02B-C271-A0F2-68EEF0C4C0E0}"/>
              </a:ext>
            </a:extLst>
          </p:cNvPr>
          <p:cNvSpPr>
            <a:spLocks noGrp="1"/>
          </p:cNvSpPr>
          <p:nvPr>
            <p:ph type="ctrTitle"/>
          </p:nvPr>
        </p:nvSpPr>
        <p:spPr/>
        <p:txBody>
          <a:bodyPr/>
          <a:lstStyle/>
          <a:p>
            <a:r>
              <a:rPr kumimoji="0" lang="cs-CZ" sz="2000" b="1" i="0" u="none" strike="noStrike" kern="1200" cap="none" spc="0" normalizeH="0" baseline="0" noProof="0" dirty="0">
                <a:ln>
                  <a:noFill/>
                </a:ln>
                <a:solidFill>
                  <a:srgbClr val="002060"/>
                </a:solidFill>
                <a:effectLst/>
                <a:uLnTx/>
                <a:uFillTx/>
                <a:latin typeface="Calibri" panose="020F0502020204030204"/>
                <a:ea typeface="+mn-ea"/>
                <a:cs typeface="+mn-cs"/>
              </a:rPr>
              <a:t>203 121 Počet podaných grantů – mezinárodních </a:t>
            </a:r>
            <a:br>
              <a:rPr kumimoji="0" lang="cs-CZ" sz="20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cs-CZ" sz="2000" b="1" i="0" u="none" strike="noStrike" kern="1200" cap="none" spc="0" normalizeH="0" baseline="0" noProof="0" dirty="0">
                <a:ln>
                  <a:noFill/>
                </a:ln>
                <a:solidFill>
                  <a:srgbClr val="002060"/>
                </a:solidFill>
                <a:effectLst/>
                <a:uLnTx/>
                <a:uFillTx/>
                <a:latin typeface="Calibri" panose="020F0502020204030204"/>
                <a:ea typeface="+mn-ea"/>
                <a:cs typeface="+mn-cs"/>
              </a:rPr>
              <a:t>203 111 Počet podaných grantů – národních</a:t>
            </a:r>
            <a:endParaRPr lang="cs-CZ" sz="2000" dirty="0"/>
          </a:p>
        </p:txBody>
      </p:sp>
      <p:pic>
        <p:nvPicPr>
          <p:cNvPr id="5" name="Obrázek 4">
            <a:extLst>
              <a:ext uri="{FF2B5EF4-FFF2-40B4-BE49-F238E27FC236}">
                <a16:creationId xmlns:a16="http://schemas.microsoft.com/office/drawing/2014/main" id="{4BC3C9FF-7025-D982-16B5-C103890C8E60}"/>
              </a:ext>
            </a:extLst>
          </p:cNvPr>
          <p:cNvPicPr>
            <a:picLocks noChangeAspect="1"/>
          </p:cNvPicPr>
          <p:nvPr/>
        </p:nvPicPr>
        <p:blipFill>
          <a:blip r:embed="rId2"/>
          <a:stretch>
            <a:fillRect/>
          </a:stretch>
        </p:blipFill>
        <p:spPr>
          <a:xfrm>
            <a:off x="277312" y="1395957"/>
            <a:ext cx="11675476" cy="4066086"/>
          </a:xfrm>
          <a:prstGeom prst="rect">
            <a:avLst/>
          </a:prstGeom>
        </p:spPr>
      </p:pic>
    </p:spTree>
    <p:extLst>
      <p:ext uri="{BB962C8B-B14F-4D97-AF65-F5344CB8AC3E}">
        <p14:creationId xmlns:p14="http://schemas.microsoft.com/office/powerpoint/2010/main" val="1987331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C5DA5-E6CC-75CE-96D0-1D49EB784C15}"/>
              </a:ext>
            </a:extLst>
          </p:cNvPr>
          <p:cNvSpPr>
            <a:spLocks noGrp="1"/>
          </p:cNvSpPr>
          <p:nvPr>
            <p:ph type="ctrTitle"/>
          </p:nvPr>
        </p:nvSpPr>
        <p:spPr/>
        <p:txBody>
          <a:bodyPr/>
          <a:lstStyle/>
          <a:p>
            <a:r>
              <a:rPr lang="cs-CZ" b="1" dirty="0"/>
              <a:t>Monitorovací indikátory </a:t>
            </a:r>
            <a:br>
              <a:rPr lang="cs-CZ" dirty="0"/>
            </a:br>
            <a:r>
              <a:rPr lang="cs-CZ" sz="2800" dirty="0">
                <a:solidFill>
                  <a:schemeClr val="accent6">
                    <a:lumMod val="60000"/>
                    <a:lumOff val="40000"/>
                  </a:schemeClr>
                </a:solidFill>
              </a:rPr>
              <a:t>Nepovinné k výběru povinné k naplnění </a:t>
            </a:r>
          </a:p>
        </p:txBody>
      </p:sp>
      <p:sp>
        <p:nvSpPr>
          <p:cNvPr id="3" name="Podnadpis 2">
            <a:extLst>
              <a:ext uri="{FF2B5EF4-FFF2-40B4-BE49-F238E27FC236}">
                <a16:creationId xmlns:a16="http://schemas.microsoft.com/office/drawing/2014/main" id="{DED71BEE-8902-7833-B1BC-B1DF2BC31C53}"/>
              </a:ext>
            </a:extLst>
          </p:cNvPr>
          <p:cNvSpPr>
            <a:spLocks noGrp="1"/>
          </p:cNvSpPr>
          <p:nvPr>
            <p:ph type="subTitle" idx="1"/>
          </p:nvPr>
        </p:nvSpPr>
        <p:spPr/>
        <p:txBody>
          <a:bodyPr/>
          <a:lstStyle/>
          <a:p>
            <a:r>
              <a:rPr lang="cs-CZ" b="1" dirty="0"/>
              <a:t>203 541 Počet podpořených spoluprací – VaV</a:t>
            </a:r>
          </a:p>
          <a:p>
            <a:pPr marL="457200" indent="-457200">
              <a:buFont typeface="Wingdings" panose="05000000000000000000" pitchFamily="2" charset="2"/>
              <a:buChar char="§"/>
            </a:pPr>
            <a:r>
              <a:rPr lang="cs-CZ" dirty="0"/>
              <a:t>Spolupráce za účelem realizace aktivit (mimo spolupráce mezi příjemcem </a:t>
            </a:r>
            <a:br>
              <a:rPr lang="cs-CZ" dirty="0"/>
            </a:br>
            <a:r>
              <a:rPr lang="cs-CZ" dirty="0"/>
              <a:t>a partnery)</a:t>
            </a:r>
          </a:p>
          <a:p>
            <a:pPr marL="457200" indent="-457200">
              <a:buFont typeface="Wingdings" panose="05000000000000000000" pitchFamily="2" charset="2"/>
              <a:buChar char="§"/>
            </a:pPr>
            <a:r>
              <a:rPr lang="cs-CZ" dirty="0"/>
              <a:t>Spolupráce příjemce probíhající v době realizace projektu (bez ohledu na datum uzavření smlouvy o spolupráci)</a:t>
            </a:r>
          </a:p>
          <a:p>
            <a:pPr marL="457200" indent="-457200">
              <a:buFont typeface="Wingdings" panose="05000000000000000000" pitchFamily="2" charset="2"/>
              <a:buChar char="§"/>
            </a:pPr>
            <a:r>
              <a:rPr lang="cs-CZ" dirty="0"/>
              <a:t>Dokládá se kopií smlouvy o spolupráci/ MoU/apod. (strany, účel, cíl, věcný popis spolupráce a období, na které se uzavírá)</a:t>
            </a:r>
          </a:p>
          <a:p>
            <a:pPr marL="457200" indent="-457200">
              <a:buFont typeface="Wingdings" panose="05000000000000000000" pitchFamily="2" charset="2"/>
              <a:buChar char="§"/>
            </a:pPr>
            <a:r>
              <a:rPr lang="cs-CZ" dirty="0"/>
              <a:t>Dokládá se nejpozději v ZZoR Zprávou o průběhu spolupráce</a:t>
            </a:r>
          </a:p>
        </p:txBody>
      </p:sp>
    </p:spTree>
    <p:extLst>
      <p:ext uri="{BB962C8B-B14F-4D97-AF65-F5344CB8AC3E}">
        <p14:creationId xmlns:p14="http://schemas.microsoft.com/office/powerpoint/2010/main" val="309268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5ABFD8-6310-3673-3682-8F71AC7F09E9}"/>
              </a:ext>
            </a:extLst>
          </p:cNvPr>
          <p:cNvSpPr>
            <a:spLocks noGrp="1"/>
          </p:cNvSpPr>
          <p:nvPr>
            <p:ph type="ctrTitle"/>
          </p:nvPr>
        </p:nvSpPr>
        <p:spPr/>
        <p:txBody>
          <a:bodyPr/>
          <a:lstStyle/>
          <a:p>
            <a:r>
              <a:rPr lang="cs-CZ" sz="2000" b="1" cap="none" dirty="0"/>
              <a:t>203 541 Počet podpořených spoluprací – VaV</a:t>
            </a:r>
          </a:p>
        </p:txBody>
      </p:sp>
      <p:pic>
        <p:nvPicPr>
          <p:cNvPr id="4" name="Obrázek 3">
            <a:extLst>
              <a:ext uri="{FF2B5EF4-FFF2-40B4-BE49-F238E27FC236}">
                <a16:creationId xmlns:a16="http://schemas.microsoft.com/office/drawing/2014/main" id="{4F780973-B969-0FD8-3AAA-E75BE1958424}"/>
              </a:ext>
            </a:extLst>
          </p:cNvPr>
          <p:cNvPicPr>
            <a:picLocks noChangeAspect="1"/>
          </p:cNvPicPr>
          <p:nvPr/>
        </p:nvPicPr>
        <p:blipFill>
          <a:blip r:embed="rId2"/>
          <a:stretch>
            <a:fillRect/>
          </a:stretch>
        </p:blipFill>
        <p:spPr>
          <a:xfrm>
            <a:off x="2901248" y="1409935"/>
            <a:ext cx="6389504" cy="4234070"/>
          </a:xfrm>
          <a:prstGeom prst="rect">
            <a:avLst/>
          </a:prstGeom>
        </p:spPr>
      </p:pic>
    </p:spTree>
    <p:extLst>
      <p:ext uri="{BB962C8B-B14F-4D97-AF65-F5344CB8AC3E}">
        <p14:creationId xmlns:p14="http://schemas.microsoft.com/office/powerpoint/2010/main" val="3452970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rgbClr val="00B0F0"/>
                </a:solidFill>
              </a:rPr>
              <a:t>Povinně volitelný k výběru, povinný k naplnění</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pPr algn="just"/>
            <a:endParaRPr lang="cs-CZ" dirty="0"/>
          </a:p>
          <a:p>
            <a:pPr algn="just"/>
            <a:endParaRPr lang="cs-CZ" dirty="0"/>
          </a:p>
          <a:p>
            <a:pPr algn="just"/>
            <a:r>
              <a:rPr lang="cs-CZ" dirty="0"/>
              <a:t>Žadatel si </a:t>
            </a:r>
            <a:r>
              <a:rPr lang="cs-CZ" b="1" dirty="0"/>
              <a:t>povinně vybírá vždy alespoň jeden </a:t>
            </a:r>
            <a:r>
              <a:rPr lang="cs-CZ" dirty="0"/>
              <a:t>z následujících aplikovaných výsledků – indikátory: </a:t>
            </a:r>
          </a:p>
          <a:p>
            <a:pPr algn="just"/>
            <a:r>
              <a:rPr lang="cs-CZ" b="1" dirty="0"/>
              <a:t>214 031 Ostatní nepublikační výsledky </a:t>
            </a:r>
            <a:r>
              <a:rPr lang="cs-CZ" dirty="0"/>
              <a:t>(vybrané druhy) a/nebo </a:t>
            </a:r>
            <a:r>
              <a:rPr lang="cs-CZ" b="1" dirty="0"/>
              <a:t>214 001 Podané patentové přihlášky</a:t>
            </a:r>
            <a:endParaRPr lang="cs-CZ" dirty="0"/>
          </a:p>
          <a:p>
            <a:endParaRPr lang="cs-CZ" b="1" dirty="0"/>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775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rgbClr val="00B0F0"/>
                </a:solidFill>
              </a:rPr>
              <a:t>Povinně volitelný k výběru, povinný k naplnění</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214 001 Podané patentové přihlášky</a:t>
            </a:r>
          </a:p>
          <a:p>
            <a:pPr marL="342900" indent="-342900">
              <a:buFont typeface="Wingdings" panose="05000000000000000000" pitchFamily="2" charset="2"/>
              <a:buChar char="§"/>
            </a:pPr>
            <a:r>
              <a:rPr lang="cs-CZ" sz="2200" dirty="0"/>
              <a:t>Patentové přihlášky ve fázi po obdržení zprávy z mezinárodní rešerše</a:t>
            </a:r>
          </a:p>
          <a:p>
            <a:pPr marL="342900" indent="-342900">
              <a:buFont typeface="Wingdings" panose="05000000000000000000" pitchFamily="2" charset="2"/>
              <a:buChar char="§"/>
            </a:pPr>
            <a:r>
              <a:rPr lang="cs-CZ" sz="2200" dirty="0"/>
              <a:t>Národní/mezinárodní – </a:t>
            </a:r>
            <a:r>
              <a:rPr lang="cs-CZ" sz="2200" dirty="0">
                <a:solidFill>
                  <a:srgbClr val="FF0000"/>
                </a:solidFill>
              </a:rPr>
              <a:t>už ne jen PCT!</a:t>
            </a:r>
          </a:p>
          <a:p>
            <a:pPr marL="342900" indent="-342900">
              <a:buFont typeface="Wingdings" panose="05000000000000000000" pitchFamily="2" charset="2"/>
              <a:buChar char="§"/>
            </a:pPr>
            <a:r>
              <a:rPr lang="cs-CZ" sz="2200" dirty="0"/>
              <a:t>Věcná souvislost s projektem</a:t>
            </a:r>
          </a:p>
          <a:p>
            <a:pPr marL="342900" indent="-342900">
              <a:buFont typeface="Wingdings" panose="05000000000000000000" pitchFamily="2" charset="2"/>
              <a:buChar char="§"/>
            </a:pPr>
            <a:r>
              <a:rPr lang="cs-CZ" sz="2200" dirty="0"/>
              <a:t>Alespoň jedním z původců patentu musí být člen odborného týmu</a:t>
            </a:r>
          </a:p>
          <a:p>
            <a:pPr marL="342900" indent="-342900">
              <a:buFont typeface="Wingdings" panose="05000000000000000000" pitchFamily="2" charset="2"/>
              <a:buChar char="§"/>
            </a:pPr>
            <a:r>
              <a:rPr lang="cs-CZ" sz="2200" dirty="0"/>
              <a:t>Vykazuje se průběžně v průběhu </a:t>
            </a:r>
            <a:r>
              <a:rPr lang="cs-CZ" sz="2200" u="sng" dirty="0"/>
              <a:t>realizace a v 1. roce udržitelnosti</a:t>
            </a:r>
          </a:p>
          <a:p>
            <a:pPr marL="342900" indent="-342900">
              <a:buFont typeface="Wingdings" panose="05000000000000000000" pitchFamily="2" charset="2"/>
              <a:buChar char="§"/>
            </a:pPr>
            <a:r>
              <a:rPr lang="cs-CZ" sz="2200" dirty="0"/>
              <a:t>Dokládá se kopií z mezinárodní rešerše či její obdobou</a:t>
            </a:r>
          </a:p>
          <a:p>
            <a:pPr marL="342900" indent="-342900">
              <a:buFont typeface="Wingdings" panose="05000000000000000000" pitchFamily="2" charset="2"/>
              <a:buChar char="§"/>
            </a:pPr>
            <a:endParaRPr lang="cs-CZ" dirty="0"/>
          </a:p>
        </p:txBody>
      </p:sp>
    </p:spTree>
    <p:extLst>
      <p:ext uri="{BB962C8B-B14F-4D97-AF65-F5344CB8AC3E}">
        <p14:creationId xmlns:p14="http://schemas.microsoft.com/office/powerpoint/2010/main" val="27467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solidFill>
                  <a:srgbClr val="00B0F0"/>
                </a:solidFill>
              </a:rPr>
              <a:t>Povinně volitelný k výběru, povinný k naplnění</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214 031 Ostatní nepublikační výsledky (vybrané druhy)</a:t>
            </a:r>
          </a:p>
          <a:p>
            <a:pPr marL="342900" indent="-342900">
              <a:buFont typeface="Wingdings" panose="05000000000000000000" pitchFamily="2" charset="2"/>
              <a:buChar char="§"/>
            </a:pPr>
            <a:r>
              <a:rPr lang="cs-CZ" sz="2000" dirty="0"/>
              <a:t>Věcná souvislost s projektem</a:t>
            </a:r>
          </a:p>
          <a:p>
            <a:pPr marL="342900" indent="-342900">
              <a:buFont typeface="Wingdings" panose="05000000000000000000" pitchFamily="2" charset="2"/>
              <a:buChar char="§"/>
            </a:pPr>
            <a:r>
              <a:rPr lang="cs-CZ" sz="2000" dirty="0">
                <a:solidFill>
                  <a:srgbClr val="173070"/>
                </a:solidFill>
              </a:rPr>
              <a:t>Dokladování navázáno na </a:t>
            </a:r>
            <a:r>
              <a:rPr lang="cs-CZ" sz="2000" kern="1200" dirty="0">
                <a:solidFill>
                  <a:srgbClr val="173070"/>
                </a:solidFill>
                <a:latin typeface="+mn-lt"/>
                <a:ea typeface="+mn-ea"/>
                <a:cs typeface="+mn-cs"/>
              </a:rPr>
              <a:t>zapsání daného výsledku do databáze RIV/IS VaVaI</a:t>
            </a:r>
          </a:p>
          <a:p>
            <a:pPr marL="342900" indent="-342900">
              <a:buFont typeface="Wingdings" panose="05000000000000000000" pitchFamily="2" charset="2"/>
              <a:buChar char="§"/>
            </a:pPr>
            <a:endParaRPr lang="cs-CZ" dirty="0"/>
          </a:p>
          <a:p>
            <a:pPr marL="342900" indent="-342900">
              <a:buFont typeface="Wingdings" panose="05000000000000000000" pitchFamily="2" charset="2"/>
              <a:buChar char="§"/>
            </a:pPr>
            <a:endParaRPr lang="cs-CZ" dirty="0"/>
          </a:p>
        </p:txBody>
      </p:sp>
      <p:pic>
        <p:nvPicPr>
          <p:cNvPr id="5" name="Obrázek 4">
            <a:extLst>
              <a:ext uri="{FF2B5EF4-FFF2-40B4-BE49-F238E27FC236}">
                <a16:creationId xmlns:a16="http://schemas.microsoft.com/office/drawing/2014/main" id="{605C9EE9-E078-D25F-75FA-4E09A89E8AEB}"/>
              </a:ext>
            </a:extLst>
          </p:cNvPr>
          <p:cNvPicPr>
            <a:picLocks noChangeAspect="1"/>
          </p:cNvPicPr>
          <p:nvPr/>
        </p:nvPicPr>
        <p:blipFill>
          <a:blip r:embed="rId3"/>
          <a:stretch>
            <a:fillRect/>
          </a:stretch>
        </p:blipFill>
        <p:spPr>
          <a:xfrm>
            <a:off x="1587273" y="2764563"/>
            <a:ext cx="7799324" cy="2917172"/>
          </a:xfrm>
          <a:prstGeom prst="rect">
            <a:avLst/>
          </a:prstGeom>
        </p:spPr>
      </p:pic>
    </p:spTree>
    <p:extLst>
      <p:ext uri="{BB962C8B-B14F-4D97-AF65-F5344CB8AC3E}">
        <p14:creationId xmlns:p14="http://schemas.microsoft.com/office/powerpoint/2010/main" val="31487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956A6C-FC7D-CE48-78C6-E0A5492A1D54}"/>
              </a:ext>
            </a:extLst>
          </p:cNvPr>
          <p:cNvSpPr>
            <a:spLocks noGrp="1"/>
          </p:cNvSpPr>
          <p:nvPr>
            <p:ph type="ctrTitle"/>
          </p:nvPr>
        </p:nvSpPr>
        <p:spPr/>
        <p:txBody>
          <a:bodyPr/>
          <a:lstStyle/>
          <a:p>
            <a:r>
              <a:rPr lang="cs-CZ" sz="2000" b="1" dirty="0"/>
              <a:t>214 031 Ostatní nepublikační výsledky (vybrané druhy)</a:t>
            </a:r>
            <a:endParaRPr lang="cs-CZ" sz="2000" dirty="0"/>
          </a:p>
        </p:txBody>
      </p:sp>
      <p:pic>
        <p:nvPicPr>
          <p:cNvPr id="6" name="Obrázek 5">
            <a:extLst>
              <a:ext uri="{FF2B5EF4-FFF2-40B4-BE49-F238E27FC236}">
                <a16:creationId xmlns:a16="http://schemas.microsoft.com/office/drawing/2014/main" id="{E6C19D0C-89AF-540B-FEF8-1373BC799AAE}"/>
              </a:ext>
            </a:extLst>
          </p:cNvPr>
          <p:cNvPicPr>
            <a:picLocks noChangeAspect="1"/>
          </p:cNvPicPr>
          <p:nvPr/>
        </p:nvPicPr>
        <p:blipFill>
          <a:blip r:embed="rId2"/>
          <a:stretch>
            <a:fillRect/>
          </a:stretch>
        </p:blipFill>
        <p:spPr>
          <a:xfrm>
            <a:off x="1692688" y="1308629"/>
            <a:ext cx="8491615" cy="42407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5136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9E175C00-0AA9-602A-5FDE-9D24233C846B}"/>
              </a:ext>
            </a:extLst>
          </p:cNvPr>
          <p:cNvSpPr>
            <a:spLocks noGrp="1"/>
          </p:cNvSpPr>
          <p:nvPr>
            <p:ph type="ctrTitle"/>
          </p:nvPr>
        </p:nvSpPr>
        <p:spPr>
          <a:xfrm>
            <a:off x="832757" y="143546"/>
            <a:ext cx="10564586" cy="918707"/>
          </a:xfrm>
        </p:spPr>
        <p:txBody>
          <a:bodyPr/>
          <a:lstStyle/>
          <a:p>
            <a:r>
              <a:rPr lang="cs-CZ" b="1" dirty="0"/>
              <a:t>Uživatelské příručky (UP) a práce s nimi</a:t>
            </a:r>
          </a:p>
        </p:txBody>
      </p:sp>
      <p:sp>
        <p:nvSpPr>
          <p:cNvPr id="6" name="TextovéPole 5">
            <a:extLst>
              <a:ext uri="{FF2B5EF4-FFF2-40B4-BE49-F238E27FC236}">
                <a16:creationId xmlns:a16="http://schemas.microsoft.com/office/drawing/2014/main" id="{7F9463C8-5C6E-8065-2E55-D4C722A1B470}"/>
              </a:ext>
            </a:extLst>
          </p:cNvPr>
          <p:cNvSpPr txBox="1"/>
          <p:nvPr/>
        </p:nvSpPr>
        <p:spPr>
          <a:xfrm>
            <a:off x="832757" y="932239"/>
            <a:ext cx="8891088" cy="1200329"/>
          </a:xfrm>
          <a:prstGeom prst="rect">
            <a:avLst/>
          </a:prstGeom>
          <a:noFill/>
        </p:spPr>
        <p:txBody>
          <a:bodyPr wrap="square" rtlCol="0">
            <a:spAutoFit/>
          </a:bodyPr>
          <a:lstStyle/>
          <a:p>
            <a:r>
              <a:rPr lang="cs-CZ" dirty="0">
                <a:hlinkClick r:id="rId3"/>
              </a:rPr>
              <a:t>https://opjak.cz/dokumenty/uzivatelske-prirucky-pro-praci-zadatele-prijemce-v-is-kp21/</a:t>
            </a:r>
            <a:endParaRPr lang="cs-CZ" dirty="0"/>
          </a:p>
          <a:p>
            <a:endParaRPr lang="cs-CZ" dirty="0"/>
          </a:p>
          <a:p>
            <a:r>
              <a:rPr lang="cs-CZ" dirty="0"/>
              <a:t>Videotutoriály MS2021+ - </a:t>
            </a:r>
            <a:r>
              <a:rPr lang="cs-CZ" dirty="0">
                <a:hlinkClick r:id="rId4"/>
              </a:rPr>
              <a:t>https://opjak.cz/dokumenty/videotutorialy-ms2021/</a:t>
            </a:r>
            <a:r>
              <a:rPr lang="cs-CZ" dirty="0"/>
              <a:t> </a:t>
            </a:r>
          </a:p>
          <a:p>
            <a:endParaRPr lang="cs-CZ" dirty="0"/>
          </a:p>
        </p:txBody>
      </p:sp>
      <p:sp>
        <p:nvSpPr>
          <p:cNvPr id="7" name="Řečová bublina: oválný bublinový popisek 6">
            <a:extLst>
              <a:ext uri="{FF2B5EF4-FFF2-40B4-BE49-F238E27FC236}">
                <a16:creationId xmlns:a16="http://schemas.microsoft.com/office/drawing/2014/main" id="{6E7FE277-D2E1-55EB-05F3-8F1A4E4DC99F}"/>
              </a:ext>
            </a:extLst>
          </p:cNvPr>
          <p:cNvSpPr/>
          <p:nvPr/>
        </p:nvSpPr>
        <p:spPr>
          <a:xfrm rot="903194">
            <a:off x="9366811" y="1209892"/>
            <a:ext cx="2574393" cy="1687642"/>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BF463F28-837E-93F8-B74A-6A2917A01F25}"/>
              </a:ext>
            </a:extLst>
          </p:cNvPr>
          <p:cNvSpPr txBox="1"/>
          <p:nvPr/>
        </p:nvSpPr>
        <p:spPr>
          <a:xfrm rot="1108537">
            <a:off x="9848192" y="1498259"/>
            <a:ext cx="1798126" cy="1077218"/>
          </a:xfrm>
          <a:prstGeom prst="rect">
            <a:avLst/>
          </a:prstGeom>
          <a:noFill/>
        </p:spPr>
        <p:txBody>
          <a:bodyPr wrap="square" rtlCol="0">
            <a:spAutoFit/>
          </a:bodyPr>
          <a:lstStyle/>
          <a:p>
            <a:r>
              <a:rPr lang="cs-CZ" sz="1600" dirty="0">
                <a:solidFill>
                  <a:srgbClr val="002060"/>
                </a:solidFill>
              </a:rPr>
              <a:t>Pozor na rozdíly nastavení projektů OP VVV (IS KP14+) x OP JAK (IS KP21+)</a:t>
            </a:r>
          </a:p>
        </p:txBody>
      </p:sp>
      <p:pic>
        <p:nvPicPr>
          <p:cNvPr id="10" name="Obrázek 9">
            <a:extLst>
              <a:ext uri="{FF2B5EF4-FFF2-40B4-BE49-F238E27FC236}">
                <a16:creationId xmlns:a16="http://schemas.microsoft.com/office/drawing/2014/main" id="{5791C37E-32BB-0674-E62E-928ADAB13A31}"/>
              </a:ext>
            </a:extLst>
          </p:cNvPr>
          <p:cNvPicPr>
            <a:picLocks noChangeAspect="1"/>
          </p:cNvPicPr>
          <p:nvPr/>
        </p:nvPicPr>
        <p:blipFill>
          <a:blip r:embed="rId5"/>
          <a:stretch>
            <a:fillRect/>
          </a:stretch>
        </p:blipFill>
        <p:spPr>
          <a:xfrm>
            <a:off x="1322233" y="1932585"/>
            <a:ext cx="7753803" cy="3993176"/>
          </a:xfrm>
          <a:prstGeom prst="rect">
            <a:avLst/>
          </a:prstGeom>
        </p:spPr>
      </p:pic>
    </p:spTree>
    <p:extLst>
      <p:ext uri="{BB962C8B-B14F-4D97-AF65-F5344CB8AC3E}">
        <p14:creationId xmlns:p14="http://schemas.microsoft.com/office/powerpoint/2010/main" val="1684450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2D029-969A-42D8-6299-0383E1F8DD93}"/>
              </a:ext>
            </a:extLst>
          </p:cNvPr>
          <p:cNvSpPr>
            <a:spLocks noGrp="1"/>
          </p:cNvSpPr>
          <p:nvPr>
            <p:ph type="ctrTitle"/>
          </p:nvPr>
        </p:nvSpPr>
        <p:spPr/>
        <p:txBody>
          <a:bodyPr/>
          <a:lstStyle/>
          <a:p>
            <a:r>
              <a:rPr lang="cs-CZ" b="1" dirty="0"/>
              <a:t>Monitorovací indikátory </a:t>
            </a:r>
            <a:br>
              <a:rPr lang="cs-CZ" dirty="0"/>
            </a:br>
            <a:r>
              <a:rPr lang="cs-CZ" sz="2800" dirty="0"/>
              <a:t>nepovinné k výběru povinné k naplnění </a:t>
            </a:r>
          </a:p>
        </p:txBody>
      </p:sp>
      <p:sp>
        <p:nvSpPr>
          <p:cNvPr id="3" name="Podnadpis 2">
            <a:extLst>
              <a:ext uri="{FF2B5EF4-FFF2-40B4-BE49-F238E27FC236}">
                <a16:creationId xmlns:a16="http://schemas.microsoft.com/office/drawing/2014/main" id="{26E02EFE-9EB1-38F8-8C91-5659F3BACE45}"/>
              </a:ext>
            </a:extLst>
          </p:cNvPr>
          <p:cNvSpPr>
            <a:spLocks noGrp="1"/>
          </p:cNvSpPr>
          <p:nvPr>
            <p:ph type="subTitle" idx="1"/>
          </p:nvPr>
        </p:nvSpPr>
        <p:spPr/>
        <p:txBody>
          <a:bodyPr/>
          <a:lstStyle/>
          <a:p>
            <a:r>
              <a:rPr lang="cs-CZ" b="1" dirty="0"/>
              <a:t>240 002 Počet modernizovaných pracovišť</a:t>
            </a:r>
          </a:p>
          <a:p>
            <a:pPr marL="342900" indent="-342900" algn="just">
              <a:buFont typeface="Wingdings" panose="05000000000000000000" pitchFamily="2" charset="2"/>
              <a:buChar char="§"/>
            </a:pPr>
            <a:r>
              <a:rPr lang="cs-CZ" sz="2000" dirty="0"/>
              <a:t>Povinná vazba na aktivitu 5 Modernizace infrastruktury a pořízení nezbytného vybavení</a:t>
            </a:r>
          </a:p>
          <a:p>
            <a:pPr marL="342900" indent="-342900" algn="just">
              <a:buFont typeface="Wingdings" panose="05000000000000000000" pitchFamily="2" charset="2"/>
              <a:buChar char="§"/>
            </a:pPr>
            <a:r>
              <a:rPr lang="cs-CZ" sz="2000" dirty="0"/>
              <a:t>Pracoviště je organizační jednotka výzkumné instituce, která je jasně tematicky profilovaná, jasně organizačně vymezená a/nebo účetně oddělená, případně se může jednat o obdobně vyčleněnou společnou jednotku pro několik výzkumných institucí</a:t>
            </a:r>
          </a:p>
          <a:p>
            <a:pPr marL="342900" indent="-342900" algn="just">
              <a:buFont typeface="Wingdings" panose="05000000000000000000" pitchFamily="2" charset="2"/>
              <a:buChar char="§"/>
            </a:pPr>
            <a:r>
              <a:rPr lang="cs-CZ" sz="2000" dirty="0"/>
              <a:t>Modernizované pracoviště definujte ve studii proveditelnosti se specifikací „výstupů“ (zařízení, stavebních uprav) prostřednictvím kterých bude modernizováno</a:t>
            </a:r>
          </a:p>
          <a:p>
            <a:pPr marL="342900" indent="-342900" algn="just">
              <a:buFont typeface="Wingdings" panose="05000000000000000000" pitchFamily="2" charset="2"/>
              <a:buChar char="§"/>
            </a:pPr>
            <a:r>
              <a:rPr lang="cs-CZ" sz="2000" dirty="0"/>
              <a:t>Dokládá se předávacím/akceptační protokolem, účetním dokladem o nákupu, či např. dokladem o zařazení do majetku </a:t>
            </a:r>
          </a:p>
        </p:txBody>
      </p:sp>
    </p:spTree>
    <p:extLst>
      <p:ext uri="{BB962C8B-B14F-4D97-AF65-F5344CB8AC3E}">
        <p14:creationId xmlns:p14="http://schemas.microsoft.com/office/powerpoint/2010/main" val="167376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BF1E0-41E5-5AE6-5FB4-181B295374CE}"/>
              </a:ext>
            </a:extLst>
          </p:cNvPr>
          <p:cNvSpPr>
            <a:spLocks noGrp="1"/>
          </p:cNvSpPr>
          <p:nvPr>
            <p:ph type="ctrTitle"/>
          </p:nvPr>
        </p:nvSpPr>
        <p:spPr/>
        <p:txBody>
          <a:bodyPr/>
          <a:lstStyle/>
          <a:p>
            <a:r>
              <a:rPr kumimoji="0" lang="cs-CZ" sz="2000" b="1" i="0" u="none" strike="noStrike" kern="1200" cap="none" spc="0" normalizeH="0" baseline="0" noProof="0" dirty="0">
                <a:ln>
                  <a:noFill/>
                </a:ln>
                <a:solidFill>
                  <a:srgbClr val="002060"/>
                </a:solidFill>
                <a:effectLst/>
                <a:uLnTx/>
                <a:uFillTx/>
                <a:latin typeface="Calibri" panose="020F0502020204030204"/>
                <a:ea typeface="+mn-ea"/>
                <a:cs typeface="+mn-cs"/>
              </a:rPr>
              <a:t>240 002 Počet modernizovaných pracovišť</a:t>
            </a:r>
            <a:endParaRPr lang="cs-CZ" sz="2000" dirty="0"/>
          </a:p>
        </p:txBody>
      </p:sp>
      <p:pic>
        <p:nvPicPr>
          <p:cNvPr id="6" name="Obrázek 5">
            <a:extLst>
              <a:ext uri="{FF2B5EF4-FFF2-40B4-BE49-F238E27FC236}">
                <a16:creationId xmlns:a16="http://schemas.microsoft.com/office/drawing/2014/main" id="{AC4F3B04-31EE-FA38-A660-4EC3749B7784}"/>
              </a:ext>
            </a:extLst>
          </p:cNvPr>
          <p:cNvPicPr>
            <a:picLocks noChangeAspect="1"/>
          </p:cNvPicPr>
          <p:nvPr/>
        </p:nvPicPr>
        <p:blipFill>
          <a:blip r:embed="rId2"/>
          <a:stretch>
            <a:fillRect/>
          </a:stretch>
        </p:blipFill>
        <p:spPr>
          <a:xfrm>
            <a:off x="1000963" y="1700555"/>
            <a:ext cx="10190074" cy="3249649"/>
          </a:xfrm>
          <a:prstGeom prst="rect">
            <a:avLst/>
          </a:prstGeom>
        </p:spPr>
      </p:pic>
    </p:spTree>
    <p:extLst>
      <p:ext uri="{BB962C8B-B14F-4D97-AF65-F5344CB8AC3E}">
        <p14:creationId xmlns:p14="http://schemas.microsoft.com/office/powerpoint/2010/main" val="1583215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ABD6EB-390A-7E00-CCFA-3ECA84F1DE8A}"/>
              </a:ext>
            </a:extLst>
          </p:cNvPr>
          <p:cNvSpPr>
            <a:spLocks noGrp="1"/>
          </p:cNvSpPr>
          <p:nvPr>
            <p:ph type="ctrTitle"/>
          </p:nvPr>
        </p:nvSpPr>
        <p:spPr/>
        <p:txBody>
          <a:bodyPr/>
          <a:lstStyle/>
          <a:p>
            <a:r>
              <a:rPr lang="cs-CZ" b="1" dirty="0"/>
              <a:t>Specifické datové položky (SDP)</a:t>
            </a:r>
          </a:p>
        </p:txBody>
      </p:sp>
      <p:sp>
        <p:nvSpPr>
          <p:cNvPr id="3" name="Podnadpis 2">
            <a:extLst>
              <a:ext uri="{FF2B5EF4-FFF2-40B4-BE49-F238E27FC236}">
                <a16:creationId xmlns:a16="http://schemas.microsoft.com/office/drawing/2014/main" id="{3B5AA189-58F2-7F9E-A94F-70DEF41015A5}"/>
              </a:ext>
            </a:extLst>
          </p:cNvPr>
          <p:cNvSpPr>
            <a:spLocks noGrp="1"/>
          </p:cNvSpPr>
          <p:nvPr>
            <p:ph type="subTitle" idx="1"/>
          </p:nvPr>
        </p:nvSpPr>
        <p:spPr/>
        <p:txBody>
          <a:bodyPr/>
          <a:lstStyle/>
          <a:p>
            <a:pPr marL="342900" indent="-342900" algn="just">
              <a:buFont typeface="Wingdings" panose="05000000000000000000" pitchFamily="2" charset="2"/>
              <a:buChar char="§"/>
            </a:pPr>
            <a:r>
              <a:rPr lang="cs-CZ" dirty="0"/>
              <a:t>Nástroj pro doplňkový sběr informací v MS2021+, kterým ŘO získává podrobnější informace o charakteru poskytnuté podpory.</a:t>
            </a:r>
          </a:p>
          <a:p>
            <a:pPr marL="342900" indent="-342900" algn="just">
              <a:buFont typeface="Wingdings" panose="05000000000000000000" pitchFamily="2" charset="2"/>
              <a:buChar char="§"/>
            </a:pPr>
            <a:r>
              <a:rPr lang="cs-CZ" dirty="0"/>
              <a:t>Monitorovací nástroj – nejsou na něj navázány sankce</a:t>
            </a:r>
          </a:p>
          <a:p>
            <a:pPr marL="342900" indent="-342900" algn="just">
              <a:buFont typeface="Wingdings" panose="05000000000000000000" pitchFamily="2" charset="2"/>
              <a:buChar char="§"/>
            </a:pPr>
            <a:r>
              <a:rPr lang="cs-CZ" dirty="0"/>
              <a:t>Ve většině případů jsou navázány na indikátory, které blíže specifikují </a:t>
            </a:r>
          </a:p>
          <a:p>
            <a:pPr marL="342900" indent="-342900" algn="just">
              <a:buFont typeface="Wingdings" panose="05000000000000000000" pitchFamily="2" charset="2"/>
              <a:buChar char="§"/>
            </a:pPr>
            <a:r>
              <a:rPr lang="cs-CZ" dirty="0"/>
              <a:t>V žádosti o podporu příjemce u SDP vybírá z číselníku pro něj relevantní položky/druhy a zároveň cílovou hodnotu nastaví na „0“</a:t>
            </a:r>
          </a:p>
          <a:p>
            <a:pPr marL="342900" indent="-342900" algn="just">
              <a:buFont typeface="Wingdings" panose="05000000000000000000" pitchFamily="2" charset="2"/>
              <a:buChar char="§"/>
            </a:pPr>
            <a:r>
              <a:rPr lang="cs-CZ" dirty="0"/>
              <a:t>V ZoR již vykazujte dosaženou hodnotu</a:t>
            </a:r>
          </a:p>
          <a:p>
            <a:pPr marL="342900" indent="-342900">
              <a:buFont typeface="Arial" panose="020B0604020202020204" pitchFamily="34" charset="0"/>
              <a:buChar char="•"/>
            </a:pPr>
            <a:endParaRPr lang="cs-CZ" dirty="0"/>
          </a:p>
        </p:txBody>
      </p:sp>
    </p:spTree>
    <p:extLst>
      <p:ext uri="{BB962C8B-B14F-4D97-AF65-F5344CB8AC3E}">
        <p14:creationId xmlns:p14="http://schemas.microsoft.com/office/powerpoint/2010/main" val="265034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38E220-D4C9-549D-7451-2748F694794E}"/>
              </a:ext>
            </a:extLst>
          </p:cNvPr>
          <p:cNvSpPr>
            <a:spLocks noGrp="1"/>
          </p:cNvSpPr>
          <p:nvPr>
            <p:ph type="ctrTitle"/>
          </p:nvPr>
        </p:nvSpPr>
        <p:spPr/>
        <p:txBody>
          <a:bodyPr/>
          <a:lstStyle/>
          <a:p>
            <a:r>
              <a:rPr lang="cs-CZ" b="1" dirty="0"/>
              <a:t>Druhy SDP</a:t>
            </a:r>
          </a:p>
        </p:txBody>
      </p:sp>
      <p:sp>
        <p:nvSpPr>
          <p:cNvPr id="3" name="Podnadpis 2">
            <a:extLst>
              <a:ext uri="{FF2B5EF4-FFF2-40B4-BE49-F238E27FC236}">
                <a16:creationId xmlns:a16="http://schemas.microsoft.com/office/drawing/2014/main" id="{0D5FCCFA-1CEC-CB7A-EFF6-FA945AFBB870}"/>
              </a:ext>
            </a:extLst>
          </p:cNvPr>
          <p:cNvSpPr>
            <a:spLocks noGrp="1"/>
          </p:cNvSpPr>
          <p:nvPr>
            <p:ph type="subTitle" idx="1"/>
          </p:nvPr>
        </p:nvSpPr>
        <p:spPr/>
        <p:txBody>
          <a:bodyPr/>
          <a:lstStyle/>
          <a:p>
            <a:pPr marL="171450" indent="-171450">
              <a:buFontTx/>
              <a:buChar char="-"/>
            </a:pPr>
            <a:r>
              <a:rPr lang="cs-CZ" dirty="0"/>
              <a:t>Osoby ovlivněné EFRR intervencí – počet žen </a:t>
            </a:r>
          </a:p>
          <a:p>
            <a:pPr marL="171450" indent="-171450">
              <a:buFontTx/>
              <a:buChar char="-"/>
            </a:pPr>
            <a:r>
              <a:rPr lang="cs-CZ" dirty="0"/>
              <a:t>Mise Horizont Evropa a Green </a:t>
            </a:r>
            <a:r>
              <a:rPr lang="cs-CZ" dirty="0" err="1"/>
              <a:t>deal</a:t>
            </a:r>
            <a:endParaRPr lang="cs-CZ" dirty="0"/>
          </a:p>
          <a:p>
            <a:pPr marL="171450" indent="-171450">
              <a:buFontTx/>
              <a:buChar char="-"/>
            </a:pPr>
            <a:r>
              <a:rPr lang="cs-CZ" dirty="0"/>
              <a:t>Získané patenty</a:t>
            </a:r>
          </a:p>
          <a:p>
            <a:pPr marL="171450" indent="-171450">
              <a:buFontTx/>
              <a:buChar char="-"/>
            </a:pPr>
            <a:r>
              <a:rPr lang="cs-CZ" dirty="0"/>
              <a:t>Podpořené spolupráce</a:t>
            </a:r>
          </a:p>
          <a:p>
            <a:pPr marL="171450" indent="-171450">
              <a:buFontTx/>
              <a:buChar char="-"/>
            </a:pPr>
            <a:r>
              <a:rPr lang="cs-CZ" dirty="0"/>
              <a:t>Finanční prostředky získané z prodeje licencí k výzkumným výsledkům projektu</a:t>
            </a:r>
          </a:p>
          <a:p>
            <a:pPr marL="171450" indent="-171450">
              <a:buFontTx/>
              <a:buChar char="-"/>
            </a:pPr>
            <a:r>
              <a:rPr lang="cs-CZ" dirty="0"/>
              <a:t>Získané granty nebo pečeti excelence</a:t>
            </a:r>
          </a:p>
          <a:p>
            <a:pPr marL="171450" indent="-171450">
              <a:buFontTx/>
              <a:buChar char="-"/>
            </a:pPr>
            <a:r>
              <a:rPr lang="cs-CZ" sz="2400" dirty="0"/>
              <a:t>Ostatní nepublikační výsledky</a:t>
            </a:r>
          </a:p>
          <a:p>
            <a:endParaRPr lang="cs-CZ" dirty="0"/>
          </a:p>
        </p:txBody>
      </p:sp>
    </p:spTree>
    <p:extLst>
      <p:ext uri="{BB962C8B-B14F-4D97-AF65-F5344CB8AC3E}">
        <p14:creationId xmlns:p14="http://schemas.microsoft.com/office/powerpoint/2010/main" val="2163788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5DEB6DD-3233-1512-91AB-C905ECF5A160}"/>
              </a:ext>
            </a:extLst>
          </p:cNvPr>
          <p:cNvSpPr>
            <a:spLocks noGrp="1"/>
          </p:cNvSpPr>
          <p:nvPr>
            <p:ph type="subTitle" idx="1"/>
          </p:nvPr>
        </p:nvSpPr>
        <p:spPr>
          <a:xfrm>
            <a:off x="373810" y="281287"/>
            <a:ext cx="10564586" cy="5486400"/>
          </a:xfrm>
        </p:spPr>
        <p:txBody>
          <a:bodyPr/>
          <a:lstStyle/>
          <a:p>
            <a:r>
              <a:rPr lang="cs-CZ" sz="2000" b="1" dirty="0"/>
              <a:t>OPJAK_VaV15 Mise Horizont Evropa a Green </a:t>
            </a:r>
            <a:r>
              <a:rPr lang="cs-CZ" sz="2000" b="1" dirty="0" err="1"/>
              <a:t>Deal</a:t>
            </a:r>
            <a:r>
              <a:rPr lang="cs-CZ" sz="2000" b="1" dirty="0"/>
              <a:t> </a:t>
            </a:r>
          </a:p>
          <a:p>
            <a:pPr marL="342900" indent="-342900">
              <a:buFontTx/>
              <a:buChar char="-"/>
            </a:pPr>
            <a:r>
              <a:rPr lang="cs-CZ" sz="2000" dirty="0"/>
              <a:t>Povinně zvolit jednu z 6 misí HEU/GD či „bez příspěvku“</a:t>
            </a:r>
          </a:p>
          <a:p>
            <a:r>
              <a:rPr lang="cs-CZ" sz="2000" b="1" dirty="0"/>
              <a:t>OPJAK_VaV8 Získané patenty</a:t>
            </a:r>
          </a:p>
          <a:p>
            <a:pPr marL="342900" indent="-342900">
              <a:buFontTx/>
              <a:buChar char="-"/>
            </a:pPr>
            <a:r>
              <a:rPr lang="cs-CZ" sz="2000" dirty="0"/>
              <a:t>Povinný s indikátorem 214 001, sleduje zda došlo k udělení patentu až do konce udržitelnosti projektu </a:t>
            </a:r>
          </a:p>
          <a:p>
            <a:r>
              <a:rPr lang="cs-CZ" sz="2000" b="1" dirty="0"/>
              <a:t>OPJAK_VaV6 Podpořené spolupráce – VaV</a:t>
            </a:r>
          </a:p>
          <a:p>
            <a:pPr marL="342900" indent="-342900">
              <a:buFontTx/>
              <a:buChar char="-"/>
            </a:pPr>
            <a:r>
              <a:rPr lang="cs-CZ" sz="2000" dirty="0"/>
              <a:t>Povinný s indikátorem 203 541, sleduje s jakými typy subjektů vznikají spolupráce (podniky/VŠ/</a:t>
            </a:r>
            <a:r>
              <a:rPr lang="cs-CZ" sz="2000" dirty="0" err="1"/>
              <a:t>v.v.i</a:t>
            </a:r>
            <a:r>
              <a:rPr lang="cs-CZ" sz="2000" dirty="0"/>
              <a:t>/Státní správa a samospráva/SŠ/jiné subjekty)</a:t>
            </a:r>
          </a:p>
          <a:p>
            <a:r>
              <a:rPr lang="cs-CZ" sz="2000" b="1" dirty="0"/>
              <a:t>OPJAK_VaV12 Finanční prostředky získané z prodeje licencí k výzkumným výsledkům projektu</a:t>
            </a:r>
          </a:p>
          <a:p>
            <a:pPr marL="342900" indent="-342900">
              <a:buFontTx/>
              <a:buChar char="-"/>
            </a:pPr>
            <a:r>
              <a:rPr lang="cs-CZ" sz="2000" dirty="0"/>
              <a:t>např. licence z DV, které vzniklo v rámci projektu</a:t>
            </a:r>
          </a:p>
          <a:p>
            <a:r>
              <a:rPr lang="cs-CZ" sz="2000" b="1" dirty="0"/>
              <a:t>OPJAK_VaV1 Získané granty anebo Pečeti excelence</a:t>
            </a:r>
          </a:p>
          <a:p>
            <a:pPr marL="342900" indent="-342900">
              <a:buFontTx/>
              <a:buChar char="-"/>
            </a:pPr>
            <a:r>
              <a:rPr lang="cs-CZ" sz="2000" dirty="0"/>
              <a:t>Povinný s indikátory 203 121 a 203 111, – vybírá se typ (mezinárodní/národní/</a:t>
            </a:r>
            <a:r>
              <a:rPr lang="cs-CZ" sz="2000" dirty="0" err="1"/>
              <a:t>seal</a:t>
            </a:r>
            <a:r>
              <a:rPr lang="cs-CZ" sz="2000" dirty="0"/>
              <a:t> </a:t>
            </a:r>
            <a:r>
              <a:rPr lang="cs-CZ" sz="2000" dirty="0" err="1"/>
              <a:t>of</a:t>
            </a:r>
            <a:r>
              <a:rPr lang="cs-CZ" sz="2000" dirty="0"/>
              <a:t> excelence) + částka</a:t>
            </a:r>
          </a:p>
          <a:p>
            <a:r>
              <a:rPr lang="cs-CZ" sz="2000" b="1" dirty="0"/>
              <a:t>OPJAK_VaV13 Ostatní nepublikační výsledky</a:t>
            </a:r>
          </a:p>
          <a:p>
            <a:r>
              <a:rPr lang="cs-CZ" sz="2000" dirty="0"/>
              <a:t>- Povinný s indikátorem 214 031, </a:t>
            </a:r>
            <a:r>
              <a:rPr lang="da-DK" sz="2000" dirty="0"/>
              <a:t>– vybírá se typ výsledku, kterého projekt dosáhl</a:t>
            </a:r>
            <a:endParaRPr lang="cs-CZ" sz="2000" dirty="0"/>
          </a:p>
        </p:txBody>
      </p:sp>
    </p:spTree>
    <p:extLst>
      <p:ext uri="{BB962C8B-B14F-4D97-AF65-F5344CB8AC3E}">
        <p14:creationId xmlns:p14="http://schemas.microsoft.com/office/powerpoint/2010/main" val="4001974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56A1-E5BD-DF18-5DF4-A5391D937B9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87C8253-DD94-41EC-BDF3-2FE879F9A009}"/>
              </a:ext>
            </a:extLst>
          </p:cNvPr>
          <p:cNvSpPr>
            <a:spLocks noGrp="1"/>
          </p:cNvSpPr>
          <p:nvPr>
            <p:ph type="ctrTitle"/>
          </p:nvPr>
        </p:nvSpPr>
        <p:spPr>
          <a:xfrm>
            <a:off x="2794419" y="2718707"/>
            <a:ext cx="7756072" cy="1420585"/>
          </a:xfrm>
        </p:spPr>
        <p:txBody>
          <a:bodyPr/>
          <a:lstStyle/>
          <a:p>
            <a:r>
              <a:rPr lang="cs-CZ" dirty="0"/>
              <a:t>Dotazy a odpovědi </a:t>
            </a:r>
          </a:p>
        </p:txBody>
      </p:sp>
    </p:spTree>
    <p:extLst>
      <p:ext uri="{BB962C8B-B14F-4D97-AF65-F5344CB8AC3E}">
        <p14:creationId xmlns:p14="http://schemas.microsoft.com/office/powerpoint/2010/main" val="2297728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EC706-DBDE-A52D-042B-C919F15BBDAD}"/>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3DF6CF8A-A838-902E-0DC2-794C51583F26}"/>
              </a:ext>
            </a:extLst>
          </p:cNvPr>
          <p:cNvSpPr>
            <a:spLocks noGrp="1"/>
          </p:cNvSpPr>
          <p:nvPr>
            <p:ph type="ctrTitle"/>
          </p:nvPr>
        </p:nvSpPr>
        <p:spPr/>
        <p:txBody>
          <a:bodyPr/>
          <a:lstStyle/>
          <a:p>
            <a:r>
              <a:rPr lang="cs-CZ" b="1" dirty="0"/>
              <a:t>Uplatňování postupů </a:t>
            </a:r>
            <a:br>
              <a:rPr lang="cs-CZ" b="1" dirty="0"/>
            </a:br>
            <a:r>
              <a:rPr lang="cs-CZ" b="1" dirty="0"/>
              <a:t>otevřené vědy</a:t>
            </a:r>
          </a:p>
        </p:txBody>
      </p:sp>
      <p:sp>
        <p:nvSpPr>
          <p:cNvPr id="5" name="Podnadpis 4">
            <a:extLst>
              <a:ext uri="{FF2B5EF4-FFF2-40B4-BE49-F238E27FC236}">
                <a16:creationId xmlns:a16="http://schemas.microsoft.com/office/drawing/2014/main" id="{2CBC963E-13FA-A466-CCBD-006B9A17CEF3}"/>
              </a:ext>
            </a:extLst>
          </p:cNvPr>
          <p:cNvSpPr>
            <a:spLocks noGrp="1"/>
          </p:cNvSpPr>
          <p:nvPr>
            <p:ph type="subTitle" idx="1"/>
          </p:nvPr>
        </p:nvSpPr>
        <p:spPr/>
        <p:txBody>
          <a:bodyPr/>
          <a:lstStyle/>
          <a:p>
            <a:r>
              <a:rPr lang="cs-CZ" dirty="0"/>
              <a:t>Administrace projektů výzev </a:t>
            </a:r>
            <a:r>
              <a:rPr lang="cs-CZ" dirty="0" err="1"/>
              <a:t>MeS</a:t>
            </a:r>
            <a:r>
              <a:rPr lang="cs-CZ" dirty="0"/>
              <a:t>/</a:t>
            </a:r>
            <a:r>
              <a:rPr lang="cs-CZ" dirty="0" err="1"/>
              <a:t>MeS</a:t>
            </a:r>
            <a:r>
              <a:rPr lang="cs-CZ" dirty="0"/>
              <a:t> pro ITI </a:t>
            </a:r>
          </a:p>
        </p:txBody>
      </p:sp>
      <p:pic>
        <p:nvPicPr>
          <p:cNvPr id="2" name="Obrázek 1">
            <a:extLst>
              <a:ext uri="{FF2B5EF4-FFF2-40B4-BE49-F238E27FC236}">
                <a16:creationId xmlns:a16="http://schemas.microsoft.com/office/drawing/2014/main" id="{792BF90D-BC40-56F1-64DA-2F8B3A617F3F}"/>
              </a:ext>
            </a:extLst>
          </p:cNvPr>
          <p:cNvPicPr>
            <a:picLocks noChangeAspect="1"/>
          </p:cNvPicPr>
          <p:nvPr/>
        </p:nvPicPr>
        <p:blipFill>
          <a:blip r:embed="rId2"/>
          <a:stretch>
            <a:fillRect/>
          </a:stretch>
        </p:blipFill>
        <p:spPr>
          <a:xfrm>
            <a:off x="6820858" y="1440061"/>
            <a:ext cx="1201016" cy="420660"/>
          </a:xfrm>
          <a:prstGeom prst="rect">
            <a:avLst/>
          </a:prstGeom>
        </p:spPr>
      </p:pic>
    </p:spTree>
    <p:extLst>
      <p:ext uri="{BB962C8B-B14F-4D97-AF65-F5344CB8AC3E}">
        <p14:creationId xmlns:p14="http://schemas.microsoft.com/office/powerpoint/2010/main" val="1979058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569167" y="435600"/>
            <a:ext cx="11059088"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3900"/>
              <a:buFont typeface="Calibri"/>
              <a:buNone/>
            </a:pPr>
            <a:r>
              <a:rPr lang="cs-CZ" sz="3900" b="1" dirty="0"/>
              <a:t>CO JE OTEVŘENÁ VĚDA</a:t>
            </a:r>
            <a:endParaRPr b="1" dirty="0"/>
          </a:p>
        </p:txBody>
      </p:sp>
      <p:pic>
        <p:nvPicPr>
          <p:cNvPr id="128" name="Google Shape;128;p3"/>
          <p:cNvPicPr preferRelativeResize="0"/>
          <p:nvPr/>
        </p:nvPicPr>
        <p:blipFill rotWithShape="1">
          <a:blip r:embed="rId3">
            <a:alphaModFix/>
          </a:blip>
          <a:srcRect/>
          <a:stretch/>
        </p:blipFill>
        <p:spPr>
          <a:xfrm>
            <a:off x="2417150" y="1939200"/>
            <a:ext cx="7225526" cy="3850100"/>
          </a:xfrm>
          <a:prstGeom prst="rect">
            <a:avLst/>
          </a:prstGeom>
          <a:noFill/>
          <a:ln>
            <a:noFill/>
          </a:ln>
        </p:spPr>
      </p:pic>
      <p:sp>
        <p:nvSpPr>
          <p:cNvPr id="129" name="Google Shape;129;p3"/>
          <p:cNvSpPr txBox="1">
            <a:spLocks noGrp="1"/>
          </p:cNvSpPr>
          <p:nvPr>
            <p:ph type="body" idx="1"/>
          </p:nvPr>
        </p:nvSpPr>
        <p:spPr>
          <a:xfrm>
            <a:off x="621225" y="1354306"/>
            <a:ext cx="10634700" cy="91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173070"/>
              </a:buClr>
              <a:buSzPts val="2400"/>
              <a:buNone/>
            </a:pPr>
            <a:r>
              <a:rPr lang="cs-CZ" sz="2400"/>
              <a:t>Přístup k výzkumu založený na otevřené spolupráci s důrazem na včasné a efektivní sdílení znalostí, výsledků a nástrojů. </a:t>
            </a:r>
            <a:endParaRPr/>
          </a:p>
          <a:p>
            <a:pPr marL="0" lvl="0" indent="0" algn="l" rtl="0">
              <a:lnSpc>
                <a:spcPct val="90000"/>
              </a:lnSpc>
              <a:spcBef>
                <a:spcPts val="1000"/>
              </a:spcBef>
              <a:spcAft>
                <a:spcPts val="0"/>
              </a:spcAft>
              <a:buClr>
                <a:srgbClr val="173070"/>
              </a:buClr>
              <a:buSzPts val="2800"/>
              <a:buNone/>
            </a:pPr>
            <a:endParaRPr/>
          </a:p>
        </p:txBody>
      </p:sp>
      <p:sp>
        <p:nvSpPr>
          <p:cNvPr id="130" name="Google Shape;130;p3"/>
          <p:cNvSpPr txBox="1"/>
          <p:nvPr/>
        </p:nvSpPr>
        <p:spPr>
          <a:xfrm>
            <a:off x="4478619" y="5906814"/>
            <a:ext cx="3592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cs-CZ">
                <a:latin typeface="Calibri"/>
                <a:ea typeface="Calibri"/>
                <a:cs typeface="Calibri"/>
                <a:sym typeface="Calibri"/>
              </a:rPr>
              <a:t>Zdroj: </a:t>
            </a:r>
            <a:r>
              <a:rPr lang="cs-CZ" u="sng">
                <a:solidFill>
                  <a:schemeClr val="hlink"/>
                </a:solidFill>
                <a:latin typeface="Calibri"/>
                <a:ea typeface="Calibri"/>
                <a:cs typeface="Calibri"/>
                <a:sym typeface="Calibri"/>
                <a:hlinkClick r:id="rId4"/>
              </a:rPr>
              <a:t>Příručka postupů otevřené vědy OP JAK</a:t>
            </a:r>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491f11810a_0_34"/>
          <p:cNvSpPr txBox="1">
            <a:spLocks noGrp="1"/>
          </p:cNvSpPr>
          <p:nvPr>
            <p:ph type="title"/>
          </p:nvPr>
        </p:nvSpPr>
        <p:spPr>
          <a:xfrm>
            <a:off x="569167" y="435600"/>
            <a:ext cx="110592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3900"/>
              <a:buFont typeface="Calibri"/>
              <a:buNone/>
            </a:pPr>
            <a:r>
              <a:rPr lang="cs-CZ" sz="3900" b="1" dirty="0"/>
              <a:t>PŘÍNOSY OTEVŘENÉ VĚDY</a:t>
            </a:r>
            <a:endParaRPr b="1" dirty="0"/>
          </a:p>
        </p:txBody>
      </p:sp>
      <p:sp>
        <p:nvSpPr>
          <p:cNvPr id="137" name="Google Shape;137;g3491f11810a_0_34"/>
          <p:cNvSpPr txBox="1">
            <a:spLocks noGrp="1"/>
          </p:cNvSpPr>
          <p:nvPr>
            <p:ph type="body" idx="1"/>
          </p:nvPr>
        </p:nvSpPr>
        <p:spPr>
          <a:xfrm>
            <a:off x="673500" y="1354275"/>
            <a:ext cx="10901100" cy="4552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173070"/>
              </a:buClr>
              <a:buSzPts val="2400"/>
              <a:buNone/>
            </a:pPr>
            <a:r>
              <a:rPr lang="cs-CZ" sz="2400" b="1"/>
              <a:t>Cílem je zlepšit dostupnost, transparentnost a reprodukovatelnost vědeckých výstupů, včetně jejich dlouhodobého uchování a maximální opětovné využitelnosti</a:t>
            </a:r>
            <a:endParaRPr b="1"/>
          </a:p>
          <a:p>
            <a:pPr marL="457200" lvl="0" indent="-381000" algn="l" rtl="0">
              <a:lnSpc>
                <a:spcPct val="115000"/>
              </a:lnSpc>
              <a:spcBef>
                <a:spcPts val="1000"/>
              </a:spcBef>
              <a:spcAft>
                <a:spcPts val="0"/>
              </a:spcAft>
              <a:buSzPts val="2400"/>
              <a:buFont typeface="Calibri"/>
              <a:buChar char="•"/>
            </a:pPr>
            <a:r>
              <a:rPr lang="cs-CZ" sz="2400"/>
              <a:t>Dostupnější vědecké výsledky</a:t>
            </a:r>
            <a:endParaRPr sz="2400"/>
          </a:p>
          <a:p>
            <a:pPr marL="457200" lvl="0" indent="-381000" algn="l" rtl="0">
              <a:lnSpc>
                <a:spcPct val="115000"/>
              </a:lnSpc>
              <a:spcBef>
                <a:spcPts val="1000"/>
              </a:spcBef>
              <a:spcAft>
                <a:spcPts val="0"/>
              </a:spcAft>
              <a:buSzPts val="2400"/>
              <a:buFont typeface="Calibri"/>
              <a:buChar char="•"/>
            </a:pPr>
            <a:r>
              <a:rPr lang="cs-CZ" sz="2400"/>
              <a:t>Efektivnější a včasné šíření vědeckých poznatků</a:t>
            </a:r>
            <a:endParaRPr sz="2400"/>
          </a:p>
          <a:p>
            <a:pPr marL="457200" lvl="0" indent="-381000" algn="l" rtl="0">
              <a:lnSpc>
                <a:spcPct val="115000"/>
              </a:lnSpc>
              <a:spcBef>
                <a:spcPts val="1000"/>
              </a:spcBef>
              <a:spcAft>
                <a:spcPts val="0"/>
              </a:spcAft>
              <a:buSzPts val="2400"/>
              <a:buFont typeface="Calibri"/>
              <a:buChar char="•"/>
            </a:pPr>
            <a:r>
              <a:rPr lang="cs-CZ" sz="2400"/>
              <a:t>Lepší viditelnost pro autory i instituce</a:t>
            </a:r>
            <a:endParaRPr sz="2400"/>
          </a:p>
          <a:p>
            <a:pPr marL="457200" lvl="0" indent="-381000" algn="l" rtl="0">
              <a:lnSpc>
                <a:spcPct val="115000"/>
              </a:lnSpc>
              <a:spcBef>
                <a:spcPts val="1000"/>
              </a:spcBef>
              <a:spcAft>
                <a:spcPts val="0"/>
              </a:spcAft>
              <a:buSzPts val="2400"/>
              <a:buFont typeface="Calibri"/>
              <a:buChar char="•"/>
            </a:pPr>
            <a:r>
              <a:rPr lang="cs-CZ" sz="2400"/>
              <a:t>Vyšší (potencionální) ekonomický a sociální dopad</a:t>
            </a:r>
            <a:endParaRPr sz="2400"/>
          </a:p>
          <a:p>
            <a:pPr marL="457200" lvl="0" indent="-381000" algn="l" rtl="0">
              <a:lnSpc>
                <a:spcPct val="115000"/>
              </a:lnSpc>
              <a:spcBef>
                <a:spcPts val="1000"/>
              </a:spcBef>
              <a:spcAft>
                <a:spcPts val="0"/>
              </a:spcAft>
              <a:buSzPts val="2400"/>
              <a:buFont typeface="Calibri"/>
              <a:buChar char="•"/>
            </a:pPr>
            <a:r>
              <a:rPr lang="cs-CZ" sz="2400"/>
              <a:t>Usnadňuje reprodukovatelnost</a:t>
            </a:r>
            <a:endParaRPr sz="2400"/>
          </a:p>
          <a:p>
            <a:pPr marL="457200" lvl="0" indent="-381000" algn="l" rtl="0">
              <a:lnSpc>
                <a:spcPct val="115000"/>
              </a:lnSpc>
              <a:spcBef>
                <a:spcPts val="1000"/>
              </a:spcBef>
              <a:spcAft>
                <a:spcPts val="0"/>
              </a:spcAft>
              <a:buSzPts val="2400"/>
              <a:buFont typeface="Calibri"/>
              <a:buChar char="•"/>
            </a:pPr>
            <a:r>
              <a:rPr lang="cs-CZ" sz="2400"/>
              <a:t>Umožňuje sdílení, podporuje spolupráci a šetří zdroje</a:t>
            </a:r>
            <a:endParaRPr sz="2400"/>
          </a:p>
          <a:p>
            <a:pPr marL="0" lvl="0" indent="0" algn="l" rtl="0">
              <a:lnSpc>
                <a:spcPct val="90000"/>
              </a:lnSpc>
              <a:spcBef>
                <a:spcPts val="1000"/>
              </a:spcBef>
              <a:spcAft>
                <a:spcPts val="0"/>
              </a:spcAft>
              <a:buClr>
                <a:srgbClr val="173070"/>
              </a:buClr>
              <a:buSzPts val="28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569167" y="435600"/>
            <a:ext cx="11059088"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3900"/>
              <a:buFont typeface="Calibri"/>
              <a:buNone/>
            </a:pPr>
            <a:r>
              <a:rPr lang="cs-CZ" sz="3900" b="1" dirty="0"/>
              <a:t>POŽADAVKY NA POSTUPY OTEVŘENÉ VĚDY V OP JAK</a:t>
            </a:r>
            <a:endParaRPr b="1" dirty="0"/>
          </a:p>
        </p:txBody>
      </p:sp>
      <p:sp>
        <p:nvSpPr>
          <p:cNvPr id="143" name="Google Shape;143;p5"/>
          <p:cNvSpPr txBox="1">
            <a:spLocks noGrp="1"/>
          </p:cNvSpPr>
          <p:nvPr>
            <p:ph type="body" idx="1"/>
          </p:nvPr>
        </p:nvSpPr>
        <p:spPr>
          <a:xfrm>
            <a:off x="704525" y="1436550"/>
            <a:ext cx="10804500" cy="3984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cs-CZ" sz="2400" b="1">
                <a:solidFill>
                  <a:srgbClr val="1F3864"/>
                </a:solidFill>
              </a:rPr>
              <a:t>Pravidla pro žadatele a příjemce – specifická část (SPpŽP) </a:t>
            </a:r>
            <a:endParaRPr sz="2400" b="1">
              <a:solidFill>
                <a:srgbClr val="1F3864"/>
              </a:solidFill>
            </a:endParaRPr>
          </a:p>
          <a:p>
            <a:pPr marL="457200" lvl="0" indent="-381000" algn="l" rtl="0">
              <a:lnSpc>
                <a:spcPct val="115000"/>
              </a:lnSpc>
              <a:spcBef>
                <a:spcPts val="0"/>
              </a:spcBef>
              <a:spcAft>
                <a:spcPts val="0"/>
              </a:spcAft>
              <a:buClr>
                <a:srgbClr val="1F3864"/>
              </a:buClr>
              <a:buSzPts val="2400"/>
              <a:buChar char="•"/>
            </a:pPr>
            <a:r>
              <a:rPr lang="cs-CZ" sz="2400">
                <a:solidFill>
                  <a:srgbClr val="1F3864"/>
                </a:solidFill>
              </a:rPr>
              <a:t>definují v OP JAK pro každou relevantní výzvu požadavky na postupy otevřené vědy, tj. stanovují povinné a další doporučené/nepovinné postupy pro otevřenou vědu (kap. 5.7).</a:t>
            </a:r>
            <a:endParaRPr sz="2400">
              <a:solidFill>
                <a:srgbClr val="1F3864"/>
              </a:solidFill>
            </a:endParaRPr>
          </a:p>
          <a:p>
            <a:pPr marL="457200" lvl="0" indent="-381000" algn="l" rtl="0">
              <a:lnSpc>
                <a:spcPct val="115000"/>
              </a:lnSpc>
              <a:spcBef>
                <a:spcPts val="1000"/>
              </a:spcBef>
              <a:spcAft>
                <a:spcPts val="0"/>
              </a:spcAft>
              <a:buClr>
                <a:srgbClr val="1F3864"/>
              </a:buClr>
              <a:buSzPts val="2400"/>
              <a:buChar char="•"/>
            </a:pPr>
            <a:r>
              <a:rPr lang="cs-CZ" sz="2400">
                <a:solidFill>
                  <a:srgbClr val="1F3864"/>
                </a:solidFill>
              </a:rPr>
              <a:t>Postupy otevřené vědy jsou uplatňovány od fáze žádosti o podporu (součást hodnotících kritérií) až po podávání zpráv o realizaci projektu a vykazování výsledků výzkumu.</a:t>
            </a:r>
            <a:endParaRPr sz="2400">
              <a:solidFill>
                <a:srgbClr val="1F3864"/>
              </a:solidFill>
            </a:endParaRPr>
          </a:p>
          <a:p>
            <a:pPr marL="0" lvl="0" indent="0" algn="l" rtl="0">
              <a:lnSpc>
                <a:spcPct val="115000"/>
              </a:lnSpc>
              <a:spcBef>
                <a:spcPts val="0"/>
              </a:spcBef>
              <a:spcAft>
                <a:spcPts val="0"/>
              </a:spcAft>
              <a:buSzPts val="2800"/>
              <a:buNone/>
            </a:pPr>
            <a:endParaRPr sz="2400">
              <a:solidFill>
                <a:srgbClr val="1F3864"/>
              </a:solidFill>
            </a:endParaRPr>
          </a:p>
          <a:p>
            <a:pPr marL="0" lvl="0" indent="0" algn="l" rtl="0">
              <a:lnSpc>
                <a:spcPct val="115000"/>
              </a:lnSpc>
              <a:spcBef>
                <a:spcPts val="0"/>
              </a:spcBef>
              <a:spcAft>
                <a:spcPts val="0"/>
              </a:spcAft>
              <a:buSzPts val="2800"/>
              <a:buNone/>
            </a:pPr>
            <a:r>
              <a:rPr lang="cs-CZ" sz="2400" u="sng">
                <a:solidFill>
                  <a:schemeClr val="hlink"/>
                </a:solidFill>
                <a:hlinkClick r:id="rId3"/>
              </a:rPr>
              <a:t>Špičkový výzkum</a:t>
            </a:r>
            <a:r>
              <a:rPr lang="cs-CZ" sz="2400">
                <a:solidFill>
                  <a:srgbClr val="1F3864"/>
                </a:solidFill>
              </a:rPr>
              <a:t> I </a:t>
            </a:r>
            <a:r>
              <a:rPr lang="cs-CZ" sz="2400" u="sng">
                <a:solidFill>
                  <a:schemeClr val="hlink"/>
                </a:solidFill>
                <a:hlinkClick r:id="rId4"/>
              </a:rPr>
              <a:t>Mezisektorová spolupráce</a:t>
            </a:r>
            <a:r>
              <a:rPr lang="cs-CZ" sz="2400">
                <a:solidFill>
                  <a:srgbClr val="1F3864"/>
                </a:solidFill>
              </a:rPr>
              <a:t> I </a:t>
            </a:r>
            <a:r>
              <a:rPr lang="cs-CZ" sz="2400" u="sng">
                <a:solidFill>
                  <a:schemeClr val="hlink"/>
                </a:solidFill>
                <a:hlinkClick r:id="rId5"/>
              </a:rPr>
              <a:t>Společenské a humanitní vědy</a:t>
            </a:r>
            <a:endParaRPr sz="2400"/>
          </a:p>
          <a:p>
            <a:pPr marL="0" lvl="0" indent="0" algn="l" rtl="0">
              <a:lnSpc>
                <a:spcPct val="115000"/>
              </a:lnSpc>
              <a:spcBef>
                <a:spcPts val="0"/>
              </a:spcBef>
              <a:spcAft>
                <a:spcPts val="0"/>
              </a:spcAft>
              <a:buSzPts val="2800"/>
              <a:buNone/>
            </a:pPr>
            <a:endParaRPr sz="2000">
              <a:solidFill>
                <a:srgbClr val="1F3864"/>
              </a:solidFill>
              <a:highlight>
                <a:srgbClr val="FCE5CD"/>
              </a:highlight>
            </a:endParaRPr>
          </a:p>
          <a:p>
            <a:pPr marL="355600" lvl="0" indent="-355600" algn="l" rtl="0">
              <a:lnSpc>
                <a:spcPct val="90000"/>
              </a:lnSpc>
              <a:spcBef>
                <a:spcPts val="1000"/>
              </a:spcBef>
              <a:spcAft>
                <a:spcPts val="0"/>
              </a:spcAft>
              <a:buClr>
                <a:srgbClr val="173070"/>
              </a:buClr>
              <a:buSzPts val="2400"/>
              <a:buNone/>
            </a:pPr>
            <a:endParaRPr sz="2400">
              <a:solidFill>
                <a:srgbClr val="1F3864"/>
              </a:solidFill>
            </a:endParaRPr>
          </a:p>
          <a:p>
            <a:pPr marL="0" lvl="0" indent="0" algn="l" rtl="0">
              <a:lnSpc>
                <a:spcPct val="90000"/>
              </a:lnSpc>
              <a:spcBef>
                <a:spcPts val="1000"/>
              </a:spcBef>
              <a:spcAft>
                <a:spcPts val="0"/>
              </a:spcAft>
              <a:buClr>
                <a:srgbClr val="173070"/>
              </a:buClr>
              <a:buSzPts val="2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284E469-4A7F-4501-DA92-09968FA9E6DD}"/>
              </a:ext>
            </a:extLst>
          </p:cNvPr>
          <p:cNvSpPr>
            <a:spLocks noGrp="1"/>
          </p:cNvSpPr>
          <p:nvPr>
            <p:ph type="ctrTitle"/>
          </p:nvPr>
        </p:nvSpPr>
        <p:spPr/>
        <p:txBody>
          <a:bodyPr/>
          <a:lstStyle/>
          <a:p>
            <a:r>
              <a:rPr lang="cs-CZ" b="1" dirty="0"/>
              <a:t>Veřejné zakázky (VZ) </a:t>
            </a:r>
          </a:p>
        </p:txBody>
      </p:sp>
      <p:sp>
        <p:nvSpPr>
          <p:cNvPr id="6" name="Podnadpis 5">
            <a:extLst>
              <a:ext uri="{FF2B5EF4-FFF2-40B4-BE49-F238E27FC236}">
                <a16:creationId xmlns:a16="http://schemas.microsoft.com/office/drawing/2014/main" id="{A6D04EF8-4259-7678-A292-2BCA0E0F0978}"/>
              </a:ext>
            </a:extLst>
          </p:cNvPr>
          <p:cNvSpPr>
            <a:spLocks noGrp="1"/>
          </p:cNvSpPr>
          <p:nvPr>
            <p:ph type="subTitle" idx="1"/>
          </p:nvPr>
        </p:nvSpPr>
        <p:spPr>
          <a:xfrm>
            <a:off x="832757" y="1355270"/>
            <a:ext cx="10695214" cy="4435930"/>
          </a:xfrm>
        </p:spPr>
        <p:txBody>
          <a:bodyPr/>
          <a:lstStyle/>
          <a:p>
            <a:pPr marL="342900" indent="-342900">
              <a:buFont typeface="Arial" panose="020B0604020202020204" pitchFamily="34" charset="0"/>
              <a:buChar char="•"/>
            </a:pPr>
            <a:r>
              <a:rPr lang="cs-CZ" dirty="0">
                <a:hlinkClick r:id="rId3"/>
              </a:rPr>
              <a:t>https://opjak.cz/dokumenty/verejne-zakazky/</a:t>
            </a:r>
            <a:r>
              <a:rPr lang="cs-CZ" dirty="0"/>
              <a:t> </a:t>
            </a:r>
          </a:p>
          <a:p>
            <a:pPr marL="342900" indent="-342900">
              <a:buFont typeface="Arial" panose="020B0604020202020204" pitchFamily="34" charset="0"/>
              <a:buChar char="•"/>
            </a:pPr>
            <a:r>
              <a:rPr lang="cs-CZ" dirty="0"/>
              <a:t>Pravidla pro zadávání a kontrolu veřejných zakázek („</a:t>
            </a:r>
            <a:r>
              <a:rPr lang="cs-CZ" dirty="0" err="1"/>
              <a:t>PpZKVZ</a:t>
            </a:r>
            <a:r>
              <a:rPr lang="cs-CZ" dirty="0"/>
              <a:t>“) + další informace pro zadavatele (vzory, stanoviska, upozornění, důležité odkazy…)</a:t>
            </a:r>
          </a:p>
          <a:p>
            <a:pPr marL="342900" indent="-342900">
              <a:buFont typeface="Arial" panose="020B0604020202020204" pitchFamily="34" charset="0"/>
              <a:buChar char="•"/>
            </a:pPr>
            <a:r>
              <a:rPr lang="cs-CZ" dirty="0"/>
              <a:t>Nezbytnost aplikace aktuálně platné a účinné verze </a:t>
            </a:r>
            <a:r>
              <a:rPr lang="cs-CZ" dirty="0" err="1"/>
              <a:t>PpZKVZ</a:t>
            </a:r>
            <a:r>
              <a:rPr lang="cs-CZ" dirty="0"/>
              <a:t> </a:t>
            </a:r>
          </a:p>
          <a:p>
            <a:pPr algn="just"/>
            <a:r>
              <a:rPr lang="cs-CZ" sz="1600" dirty="0"/>
              <a:t>Pokud došlo přede dnem nabytí účinnosti aktuální verze </a:t>
            </a:r>
            <a:r>
              <a:rPr lang="cs-CZ" sz="1600" dirty="0" err="1"/>
              <a:t>PpZKVZ</a:t>
            </a:r>
            <a:r>
              <a:rPr lang="cs-CZ" sz="1600" dirty="0"/>
              <a:t> k zahájení výběrového řízení</a:t>
            </a:r>
            <a:r>
              <a:rPr lang="en-US" sz="1600" dirty="0"/>
              <a:t>*</a:t>
            </a:r>
            <a:r>
              <a:rPr lang="cs-CZ" sz="1600" dirty="0"/>
              <a:t> podle předchozí verze </a:t>
            </a:r>
            <a:r>
              <a:rPr lang="cs-CZ" sz="1600" dirty="0" err="1"/>
              <a:t>PpZKVZ</a:t>
            </a:r>
            <a:r>
              <a:rPr lang="cs-CZ" sz="1600" dirty="0"/>
              <a:t>, dokončí se takovéto výběrové řízení dle verze účinné v době zahájení tohoto řízení. </a:t>
            </a:r>
            <a:r>
              <a:rPr lang="cs-CZ" sz="1600" dirty="0" err="1"/>
              <a:t>PpZKVZ</a:t>
            </a:r>
            <a:r>
              <a:rPr lang="cs-CZ" sz="1600" dirty="0"/>
              <a:t> nabývají platnosti dnem jejich zveřejnění na webových stránkách OP, účinnosti nabývají dnem uvedeným v </a:t>
            </a:r>
            <a:r>
              <a:rPr lang="cs-CZ" sz="1600" dirty="0" err="1"/>
              <a:t>PpZKVZ</a:t>
            </a:r>
            <a:r>
              <a:rPr lang="cs-CZ" sz="1600" dirty="0"/>
              <a:t>, nejdříve však v den platnosti.</a:t>
            </a:r>
          </a:p>
          <a:p>
            <a:pPr algn="just"/>
            <a:r>
              <a:rPr lang="cs-CZ" sz="1400" dirty="0"/>
              <a:t>* Zahájením výběrového řízení se myslí odeslání výzvy k podání nabídek u uzavřené výzvy, nebo uveřejnění oznámení </a:t>
            </a:r>
            <a:br>
              <a:rPr lang="cs-CZ" sz="1400" dirty="0"/>
            </a:br>
            <a:r>
              <a:rPr lang="cs-CZ" sz="1400" dirty="0"/>
              <a:t>      v případě otevřené výzvy.</a:t>
            </a:r>
          </a:p>
          <a:p>
            <a:pPr marL="342900" indent="-342900">
              <a:buFont typeface="Arial" panose="020B0604020202020204" pitchFamily="34" charset="0"/>
              <a:buChar char="•"/>
            </a:pPr>
            <a:r>
              <a:rPr lang="cs-CZ" dirty="0"/>
              <a:t>Úvod do kontroly VZ a nejčastější pochybení při jejich zadávání </a:t>
            </a:r>
          </a:p>
          <a:p>
            <a:pPr algn="just"/>
            <a:r>
              <a:rPr lang="cs-CZ" sz="2000" dirty="0">
                <a:hlinkClick r:id="rId4"/>
              </a:rPr>
              <a:t>https://www.youtube.com/watch?v=INoRgODwVyQ&amp;ab_channel=OPVVV%2FOPJAK</a:t>
            </a:r>
            <a:r>
              <a:rPr lang="cs-CZ" sz="1600" dirty="0"/>
              <a:t> </a:t>
            </a:r>
            <a:endParaRPr lang="cs-CZ" sz="2000" dirty="0"/>
          </a:p>
        </p:txBody>
      </p:sp>
    </p:spTree>
    <p:extLst>
      <p:ext uri="{BB962C8B-B14F-4D97-AF65-F5344CB8AC3E}">
        <p14:creationId xmlns:p14="http://schemas.microsoft.com/office/powerpoint/2010/main" val="749084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txBox="1">
            <a:spLocks noGrp="1"/>
          </p:cNvSpPr>
          <p:nvPr>
            <p:ph type="title"/>
          </p:nvPr>
        </p:nvSpPr>
        <p:spPr>
          <a:xfrm>
            <a:off x="566456" y="330497"/>
            <a:ext cx="11059088"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3900"/>
              <a:buFont typeface="Calibri"/>
              <a:buNone/>
            </a:pPr>
            <a:r>
              <a:rPr lang="cs-CZ" sz="3900" b="1" dirty="0"/>
              <a:t>POŽADAVKY NA POSTUPY OTEVŘENÉ VĚDY V OP JAK</a:t>
            </a:r>
            <a:endParaRPr b="1" dirty="0"/>
          </a:p>
        </p:txBody>
      </p:sp>
      <p:sp>
        <p:nvSpPr>
          <p:cNvPr id="149" name="Google Shape;149;p4"/>
          <p:cNvSpPr txBox="1">
            <a:spLocks noGrp="1"/>
          </p:cNvSpPr>
          <p:nvPr>
            <p:ph type="body" idx="1"/>
          </p:nvPr>
        </p:nvSpPr>
        <p:spPr>
          <a:xfrm>
            <a:off x="643900" y="1347900"/>
            <a:ext cx="10634700" cy="4443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173070"/>
              </a:buClr>
              <a:buSzPts val="2300"/>
              <a:buNone/>
            </a:pPr>
            <a:r>
              <a:rPr lang="cs-CZ" sz="2400" b="1"/>
              <a:t>Povinné postupy</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Systémové nastavení práce s budoucími výsledky projektu </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Otevřený přístup k recenzovaným vědeckým publikacím</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Správa výzkumných dat v souladu s FAIR principy</a:t>
            </a:r>
            <a:endParaRPr sz="2400"/>
          </a:p>
          <a:p>
            <a:pPr marL="0" lvl="0" indent="0" algn="l" rtl="0">
              <a:lnSpc>
                <a:spcPct val="115000"/>
              </a:lnSpc>
              <a:spcBef>
                <a:spcPts val="1000"/>
              </a:spcBef>
              <a:spcAft>
                <a:spcPts val="0"/>
              </a:spcAft>
              <a:buClr>
                <a:srgbClr val="173070"/>
              </a:buClr>
              <a:buSzPts val="2300"/>
              <a:buNone/>
            </a:pPr>
            <a:r>
              <a:rPr lang="cs-CZ" sz="2400" b="1"/>
              <a:t>Další/nepovinné postupy</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Včasné sdílení výsledků výzkumu</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Otevřený přístup k dalším výsledkům výzkumu</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Otevřené recenzní řízení</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Citizen Science/ zapojení dalších aktérů</a:t>
            </a:r>
            <a:endParaRPr sz="2400"/>
          </a:p>
          <a:p>
            <a:pPr marL="457200" lvl="0" indent="-457200" algn="l" rtl="0">
              <a:lnSpc>
                <a:spcPct val="115000"/>
              </a:lnSpc>
              <a:spcBef>
                <a:spcPts val="0"/>
              </a:spcBef>
              <a:spcAft>
                <a:spcPts val="0"/>
              </a:spcAft>
              <a:buClr>
                <a:srgbClr val="173070"/>
              </a:buClr>
              <a:buSzPts val="2400"/>
              <a:buFont typeface="Calibri"/>
              <a:buChar char="•"/>
            </a:pPr>
            <a:r>
              <a:rPr lang="cs-CZ" sz="2400"/>
              <a:t>Opatření k zajištění reprodukovatelnosti</a:t>
            </a:r>
            <a:endParaRPr sz="2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ctrTitle"/>
          </p:nvPr>
        </p:nvSpPr>
        <p:spPr>
          <a:xfrm>
            <a:off x="832757" y="2008414"/>
            <a:ext cx="7756072" cy="1420585"/>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2060"/>
              </a:buClr>
              <a:buSzPts val="4000"/>
              <a:buFont typeface="Calibri"/>
              <a:buNone/>
            </a:pPr>
            <a:r>
              <a:rPr lang="cs-CZ" dirty="0"/>
              <a:t>SYSTÉMOVÉ NASTAVENÍ PRÁCE </a:t>
            </a:r>
            <a:br>
              <a:rPr lang="cs-CZ" dirty="0"/>
            </a:br>
            <a:r>
              <a:rPr lang="cs-CZ" dirty="0"/>
              <a:t>S BUDOUCÍMI VÝSLEDKY PROJEKTU </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173070"/>
              </a:buClr>
              <a:buSzPts val="4000"/>
              <a:buFont typeface="Calibri"/>
              <a:buNone/>
            </a:pPr>
            <a:r>
              <a:rPr lang="cs-CZ" b="1" dirty="0"/>
              <a:t>NASTAVENÍ PRÁCE S BUDOUCÍMI VÝSLEDKY</a:t>
            </a:r>
            <a:endParaRPr b="1" dirty="0"/>
          </a:p>
        </p:txBody>
      </p:sp>
      <p:sp>
        <p:nvSpPr>
          <p:cNvPr id="160" name="Google Shape;160;p9"/>
          <p:cNvSpPr txBox="1">
            <a:spLocks noGrp="1"/>
          </p:cNvSpPr>
          <p:nvPr>
            <p:ph type="body" idx="1"/>
          </p:nvPr>
        </p:nvSpPr>
        <p:spPr>
          <a:xfrm>
            <a:off x="653850" y="1786758"/>
            <a:ext cx="11067000" cy="3861600"/>
          </a:xfrm>
          <a:prstGeom prst="rect">
            <a:avLst/>
          </a:prstGeom>
          <a:noFill/>
          <a:ln>
            <a:noFill/>
          </a:ln>
        </p:spPr>
        <p:txBody>
          <a:bodyPr spcFirstLastPara="1" wrap="square" lIns="91425" tIns="45700" rIns="91425" bIns="45700" anchor="t" anchorCtr="0">
            <a:noAutofit/>
          </a:bodyPr>
          <a:lstStyle/>
          <a:p>
            <a:pPr marL="355600" lvl="0" indent="-355600" algn="just" rtl="0">
              <a:lnSpc>
                <a:spcPct val="115000"/>
              </a:lnSpc>
              <a:spcBef>
                <a:spcPts val="0"/>
              </a:spcBef>
              <a:spcAft>
                <a:spcPts val="0"/>
              </a:spcAft>
              <a:buClr>
                <a:srgbClr val="173070"/>
              </a:buClr>
              <a:buSzPts val="2400"/>
              <a:buNone/>
            </a:pPr>
            <a:r>
              <a:rPr lang="cs-CZ" sz="2400"/>
              <a:t>❗  </a:t>
            </a:r>
            <a:r>
              <a:rPr lang="cs-CZ" sz="2400" b="1"/>
              <a:t>Příjemce je povinen zohlednit: </a:t>
            </a:r>
            <a:endParaRPr sz="2400" b="1"/>
          </a:p>
          <a:p>
            <a:pPr marL="457200" lvl="0" indent="-457200" algn="l" rtl="0">
              <a:lnSpc>
                <a:spcPct val="115000"/>
              </a:lnSpc>
              <a:spcBef>
                <a:spcPts val="1000"/>
              </a:spcBef>
              <a:spcAft>
                <a:spcPts val="0"/>
              </a:spcAft>
              <a:buClr>
                <a:srgbClr val="1F3864"/>
              </a:buClr>
              <a:buSzPts val="2400"/>
              <a:buChar char="•"/>
            </a:pPr>
            <a:r>
              <a:rPr lang="cs-CZ" sz="2400" b="1">
                <a:solidFill>
                  <a:srgbClr val="1F3864"/>
                </a:solidFill>
                <a:latin typeface="Calibri"/>
                <a:ea typeface="Calibri"/>
                <a:cs typeface="Calibri"/>
                <a:sym typeface="Calibri"/>
              </a:rPr>
              <a:t>systémové nastavení práce s budoucími výsledky projektu (včetně ošetření práv DV) a jejich případného zveřejňování </a:t>
            </a:r>
            <a:r>
              <a:rPr lang="cs-CZ" sz="2400">
                <a:solidFill>
                  <a:srgbClr val="1F3864"/>
                </a:solidFill>
                <a:latin typeface="Calibri"/>
                <a:ea typeface="Calibri"/>
                <a:cs typeface="Calibri"/>
                <a:sym typeface="Calibri"/>
              </a:rPr>
              <a:t>již v rámci partnerské smlouvy či principech partnerství, a to s ohledem na aplikaci zásady „otevřené jak jen možno, uzavřené jen jak nutno“.</a:t>
            </a:r>
            <a:endParaRPr sz="2400"/>
          </a:p>
          <a:p>
            <a:pPr marL="457200" lvl="0" indent="-368300" algn="l" rtl="0">
              <a:lnSpc>
                <a:spcPct val="90000"/>
              </a:lnSpc>
              <a:spcBef>
                <a:spcPts val="1000"/>
              </a:spcBef>
              <a:spcAft>
                <a:spcPts val="0"/>
              </a:spcAft>
              <a:buClr>
                <a:srgbClr val="173070"/>
              </a:buClr>
              <a:buSzPts val="1400"/>
              <a:buFont typeface="Arial"/>
              <a:buNone/>
            </a:pPr>
            <a:endParaRPr sz="1400"/>
          </a:p>
          <a:p>
            <a:pPr marL="457200" lvl="0" indent="-279400" algn="l" rtl="0">
              <a:lnSpc>
                <a:spcPct val="90000"/>
              </a:lnSpc>
              <a:spcBef>
                <a:spcPts val="1000"/>
              </a:spcBef>
              <a:spcAft>
                <a:spcPts val="0"/>
              </a:spcAft>
              <a:buClr>
                <a:srgbClr val="173070"/>
              </a:buClr>
              <a:buSzPts val="2800"/>
              <a:buFont typeface="Arial"/>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ctrTitle"/>
          </p:nvPr>
        </p:nvSpPr>
        <p:spPr>
          <a:xfrm>
            <a:off x="832750" y="2008429"/>
            <a:ext cx="7756200" cy="19020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2060"/>
              </a:buClr>
              <a:buSzPts val="4000"/>
              <a:buFont typeface="Calibri"/>
              <a:buNone/>
            </a:pPr>
            <a:r>
              <a:rPr lang="cs-CZ"/>
              <a:t>OTEVŘENÝ PŘÍSTUP K PUBLIKACÍM</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p:nvPr>
        </p:nvSpPr>
        <p:spPr>
          <a:xfrm>
            <a:off x="569167" y="435600"/>
            <a:ext cx="10828433"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cs-CZ" b="1" dirty="0"/>
              <a:t>OTEVŘENÝ PŘÍSTUP K PUBLIKACÍM</a:t>
            </a:r>
            <a:endParaRPr b="1" dirty="0"/>
          </a:p>
        </p:txBody>
      </p:sp>
      <p:sp>
        <p:nvSpPr>
          <p:cNvPr id="172" name="Google Shape;172;p11"/>
          <p:cNvSpPr txBox="1">
            <a:spLocks noGrp="1"/>
          </p:cNvSpPr>
          <p:nvPr>
            <p:ph type="body" idx="1"/>
          </p:nvPr>
        </p:nvSpPr>
        <p:spPr>
          <a:xfrm>
            <a:off x="449868" y="1215021"/>
            <a:ext cx="1106703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dirty="0"/>
              <a:t>❗ Příjemce je povinen </a:t>
            </a:r>
            <a:r>
              <a:rPr lang="cs-CZ" sz="2400" b="1" dirty="0"/>
              <a:t>zajistit otevřený přístup k recenzovaným vědeckým publikacím</a:t>
            </a:r>
            <a:r>
              <a:rPr lang="cs-CZ" sz="2400" dirty="0"/>
              <a:t> souvisejícím s výsledky výzkumu, pokud v projektu vzniknou, a to těmito prostředky: </a:t>
            </a:r>
            <a:endParaRPr sz="2400" dirty="0"/>
          </a:p>
          <a:p>
            <a:pPr marL="457200" lvl="0" indent="-381000" algn="just" rtl="0">
              <a:lnSpc>
                <a:spcPct val="115000"/>
              </a:lnSpc>
              <a:spcBef>
                <a:spcPts val="1000"/>
              </a:spcBef>
              <a:spcAft>
                <a:spcPts val="0"/>
              </a:spcAft>
              <a:buSzPts val="2400"/>
              <a:buChar char="•"/>
            </a:pPr>
            <a:r>
              <a:rPr lang="cs-CZ" sz="2400" dirty="0"/>
              <a:t>ULOŽIT recenzovanou publikaci (</a:t>
            </a:r>
            <a:r>
              <a:rPr lang="cs-CZ" sz="2400" dirty="0" err="1"/>
              <a:t>VoR</a:t>
            </a:r>
            <a:r>
              <a:rPr lang="cs-CZ" sz="2400" dirty="0"/>
              <a:t> nebo AAM) do </a:t>
            </a:r>
            <a:r>
              <a:rPr lang="cs-CZ" sz="2400" b="1" dirty="0"/>
              <a:t>důvěryhodného </a:t>
            </a:r>
            <a:r>
              <a:rPr lang="cs-CZ" sz="2400" b="1" dirty="0" err="1"/>
              <a:t>repozitáře</a:t>
            </a:r>
            <a:r>
              <a:rPr lang="cs-CZ" sz="2400" b="1" dirty="0"/>
              <a:t>.</a:t>
            </a:r>
            <a:endParaRPr dirty="0"/>
          </a:p>
          <a:p>
            <a:pPr marL="457200" lvl="0" indent="-381000" algn="just" rtl="0">
              <a:lnSpc>
                <a:spcPct val="115000"/>
              </a:lnSpc>
              <a:spcBef>
                <a:spcPts val="0"/>
              </a:spcBef>
              <a:spcAft>
                <a:spcPts val="0"/>
              </a:spcAft>
              <a:buSzPts val="2400"/>
              <a:buChar char="•"/>
            </a:pPr>
            <a:r>
              <a:rPr lang="cs-CZ" sz="2400" dirty="0"/>
              <a:t>ZAJISTIT okamžitý </a:t>
            </a:r>
            <a:r>
              <a:rPr lang="cs-CZ" sz="2400" b="1" dirty="0"/>
              <a:t>otevřený přístup </a:t>
            </a:r>
            <a:r>
              <a:rPr lang="cs-CZ" sz="2400" dirty="0"/>
              <a:t>k uložené publikaci pod </a:t>
            </a:r>
            <a:r>
              <a:rPr lang="cs-CZ" sz="2400" b="1" dirty="0"/>
              <a:t>licencí CC BY</a:t>
            </a:r>
            <a:r>
              <a:rPr lang="cs-CZ" sz="2400" dirty="0"/>
              <a:t>.</a:t>
            </a:r>
            <a:endParaRPr sz="2400" dirty="0"/>
          </a:p>
          <a:p>
            <a:pPr marL="457200" lvl="0" indent="-381000" algn="just" rtl="0">
              <a:lnSpc>
                <a:spcPct val="115000"/>
              </a:lnSpc>
              <a:spcBef>
                <a:spcPts val="0"/>
              </a:spcBef>
              <a:spcAft>
                <a:spcPts val="0"/>
              </a:spcAft>
              <a:buSzPts val="2400"/>
              <a:buChar char="•"/>
            </a:pPr>
            <a:r>
              <a:rPr lang="cs-CZ" sz="2400" dirty="0"/>
              <a:t>UCHOVAT si k publikaci dostatečná</a:t>
            </a:r>
            <a:r>
              <a:rPr lang="cs-CZ" sz="2400" b="1" dirty="0"/>
              <a:t> autorská majetková práva</a:t>
            </a:r>
            <a:r>
              <a:rPr lang="cs-CZ" sz="2400" dirty="0"/>
              <a:t>.</a:t>
            </a:r>
            <a:endParaRPr sz="2400" b="1" dirty="0">
              <a:highlight>
                <a:srgbClr val="FCE5CD"/>
              </a:highlight>
            </a:endParaRPr>
          </a:p>
          <a:p>
            <a:pPr marL="457200" lvl="0" indent="-381000" algn="just" rtl="0">
              <a:lnSpc>
                <a:spcPct val="115000"/>
              </a:lnSpc>
              <a:spcBef>
                <a:spcPts val="0"/>
              </a:spcBef>
              <a:spcAft>
                <a:spcPts val="0"/>
              </a:spcAft>
              <a:buSzPts val="2400"/>
              <a:buChar char="•"/>
            </a:pPr>
            <a:r>
              <a:rPr lang="cs-CZ" sz="2400" dirty="0"/>
              <a:t>POSKYTNOUT informace</a:t>
            </a:r>
            <a:r>
              <a:rPr lang="cs-CZ" sz="2400" b="1" dirty="0"/>
              <a:t> </a:t>
            </a:r>
            <a:r>
              <a:rPr lang="cs-CZ" sz="2400" dirty="0"/>
              <a:t>(</a:t>
            </a:r>
            <a:r>
              <a:rPr lang="cs-CZ" sz="2400" b="1" dirty="0"/>
              <a:t>reference</a:t>
            </a:r>
            <a:r>
              <a:rPr lang="cs-CZ" sz="2400" dirty="0"/>
              <a:t>) </a:t>
            </a:r>
            <a:r>
              <a:rPr lang="cs-CZ" sz="2400" b="1" dirty="0"/>
              <a:t>o</a:t>
            </a:r>
            <a:r>
              <a:rPr lang="cs-CZ" sz="2400" dirty="0"/>
              <a:t> jakémkoli </a:t>
            </a:r>
            <a:r>
              <a:rPr lang="cs-CZ" sz="2400" b="1" dirty="0"/>
              <a:t>dalším výstupu </a:t>
            </a:r>
            <a:r>
              <a:rPr lang="cs-CZ" sz="2400" dirty="0"/>
              <a:t>výzkumu.</a:t>
            </a:r>
            <a:endParaRPr sz="2400" dirty="0"/>
          </a:p>
          <a:p>
            <a:pPr marL="457200" lvl="0" indent="0" algn="just" rtl="0">
              <a:lnSpc>
                <a:spcPct val="115000"/>
              </a:lnSpc>
              <a:spcBef>
                <a:spcPts val="0"/>
              </a:spcBef>
              <a:spcAft>
                <a:spcPts val="0"/>
              </a:spcAft>
              <a:buNone/>
            </a:pPr>
            <a:endParaRPr sz="2400" dirty="0"/>
          </a:p>
          <a:p>
            <a:pPr marL="0" lvl="0" indent="0" algn="just" rtl="0">
              <a:lnSpc>
                <a:spcPct val="115000"/>
              </a:lnSpc>
              <a:spcBef>
                <a:spcPts val="0"/>
              </a:spcBef>
              <a:spcAft>
                <a:spcPts val="0"/>
              </a:spcAft>
              <a:buNone/>
            </a:pPr>
            <a:r>
              <a:rPr lang="cs-CZ" sz="2400" b="1" dirty="0"/>
              <a:t>Metadata publikací uložených v </a:t>
            </a:r>
            <a:r>
              <a:rPr lang="cs-CZ" sz="2400" b="1" dirty="0" err="1"/>
              <a:t>repozitáři</a:t>
            </a:r>
            <a:r>
              <a:rPr lang="cs-CZ" sz="2400" dirty="0"/>
              <a:t> musí být veřejně dostupná a strojově čitelná v souladu s FAIR principy a Obecným doporučením metadatového popisu.</a:t>
            </a:r>
            <a:endParaRPr dirty="0"/>
          </a:p>
          <a:p>
            <a:pPr marL="457200" lvl="0" indent="-368300" algn="l" rtl="0">
              <a:lnSpc>
                <a:spcPct val="90000"/>
              </a:lnSpc>
              <a:spcBef>
                <a:spcPts val="1000"/>
              </a:spcBef>
              <a:spcAft>
                <a:spcPts val="0"/>
              </a:spcAft>
              <a:buClr>
                <a:srgbClr val="173070"/>
              </a:buClr>
              <a:buSzPts val="1400"/>
              <a:buFont typeface="Arial"/>
              <a:buNone/>
            </a:pPr>
            <a:endParaRPr sz="1400" dirty="0"/>
          </a:p>
          <a:p>
            <a:pPr marL="457200" lvl="0" indent="-279400" algn="l" rtl="0">
              <a:lnSpc>
                <a:spcPct val="90000"/>
              </a:lnSpc>
              <a:spcBef>
                <a:spcPts val="1000"/>
              </a:spcBef>
              <a:spcAft>
                <a:spcPts val="0"/>
              </a:spcAft>
              <a:buClr>
                <a:srgbClr val="173070"/>
              </a:buClr>
              <a:buSzPts val="2800"/>
              <a:buFont typeface="Arial"/>
              <a:buNone/>
            </a:pP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491f11810a_0_12"/>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RECENZOVANÉ VĚDECKÉ PUBLIKACE</a:t>
            </a:r>
            <a:endParaRPr b="1" dirty="0"/>
          </a:p>
        </p:txBody>
      </p:sp>
      <p:sp>
        <p:nvSpPr>
          <p:cNvPr id="178" name="Google Shape;178;g3491f11810a_0_12"/>
          <p:cNvSpPr txBox="1">
            <a:spLocks noGrp="1"/>
          </p:cNvSpPr>
          <p:nvPr>
            <p:ph type="body" idx="1"/>
          </p:nvPr>
        </p:nvSpPr>
        <p:spPr>
          <a:xfrm>
            <a:off x="831600" y="1461600"/>
            <a:ext cx="11067000" cy="412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cs-CZ" sz="2400"/>
              <a:t>Publikační výsledky typu:</a:t>
            </a:r>
            <a:endParaRPr sz="2400"/>
          </a:p>
          <a:p>
            <a:pPr marL="457200" lvl="0" indent="-381000" algn="l" rtl="0">
              <a:lnSpc>
                <a:spcPct val="115000"/>
              </a:lnSpc>
              <a:spcBef>
                <a:spcPts val="0"/>
              </a:spcBef>
              <a:spcAft>
                <a:spcPts val="0"/>
              </a:spcAft>
              <a:buSzPts val="2400"/>
              <a:buFont typeface="Calibri"/>
              <a:buChar char="•"/>
            </a:pPr>
            <a:r>
              <a:rPr lang="cs-CZ" sz="2400"/>
              <a:t>(J) </a:t>
            </a:r>
            <a:r>
              <a:rPr lang="cs-CZ" sz="2400" b="1"/>
              <a:t>recenzovaný odborný článek</a:t>
            </a:r>
            <a:endParaRPr sz="2400"/>
          </a:p>
          <a:p>
            <a:pPr marL="457200" lvl="0" indent="-381000" algn="l" rtl="0">
              <a:lnSpc>
                <a:spcPct val="115000"/>
              </a:lnSpc>
              <a:spcBef>
                <a:spcPts val="0"/>
              </a:spcBef>
              <a:spcAft>
                <a:spcPts val="0"/>
              </a:spcAft>
              <a:buSzPts val="2400"/>
              <a:buFont typeface="Calibri"/>
              <a:buChar char="•"/>
            </a:pPr>
            <a:r>
              <a:rPr lang="cs-CZ" sz="2400"/>
              <a:t>(B) </a:t>
            </a:r>
            <a:r>
              <a:rPr lang="cs-CZ" sz="2400" b="1"/>
              <a:t>odborná kniha</a:t>
            </a:r>
            <a:endParaRPr sz="2400"/>
          </a:p>
          <a:p>
            <a:pPr marL="457200" lvl="0" indent="-381000" algn="l" rtl="0">
              <a:lnSpc>
                <a:spcPct val="115000"/>
              </a:lnSpc>
              <a:spcBef>
                <a:spcPts val="0"/>
              </a:spcBef>
              <a:spcAft>
                <a:spcPts val="0"/>
              </a:spcAft>
              <a:buSzPts val="2400"/>
              <a:buFont typeface="Calibri"/>
              <a:buChar char="•"/>
            </a:pPr>
            <a:r>
              <a:rPr lang="cs-CZ" sz="2400"/>
              <a:t>(C) </a:t>
            </a:r>
            <a:r>
              <a:rPr lang="cs-CZ" sz="2400" b="1"/>
              <a:t>kapitola v odborné knize </a:t>
            </a:r>
            <a:r>
              <a:rPr lang="cs-CZ" sz="2400"/>
              <a:t> </a:t>
            </a:r>
            <a:endParaRPr sz="2400"/>
          </a:p>
          <a:p>
            <a:pPr marL="457200" lvl="0" indent="-381000" algn="l" rtl="0">
              <a:lnSpc>
                <a:spcPct val="115000"/>
              </a:lnSpc>
              <a:spcBef>
                <a:spcPts val="0"/>
              </a:spcBef>
              <a:spcAft>
                <a:spcPts val="0"/>
              </a:spcAft>
              <a:buSzPts val="2400"/>
              <a:buFont typeface="Calibri"/>
              <a:buChar char="•"/>
            </a:pPr>
            <a:r>
              <a:rPr lang="cs-CZ" sz="2400"/>
              <a:t>(D) </a:t>
            </a:r>
            <a:r>
              <a:rPr lang="cs-CZ" sz="2400" b="1"/>
              <a:t>stať ve sborníku </a:t>
            </a:r>
            <a:endParaRPr sz="2400"/>
          </a:p>
          <a:p>
            <a:pPr marL="0" lvl="0" indent="0" algn="l" rtl="0">
              <a:lnSpc>
                <a:spcPct val="115000"/>
              </a:lnSpc>
              <a:spcBef>
                <a:spcPts val="1000"/>
              </a:spcBef>
              <a:spcAft>
                <a:spcPts val="0"/>
              </a:spcAft>
              <a:buClr>
                <a:schemeClr val="dk1"/>
              </a:buClr>
              <a:buSzPts val="1100"/>
              <a:buFont typeface="Arial"/>
              <a:buNone/>
            </a:pPr>
            <a:r>
              <a:rPr lang="cs-CZ" sz="2400"/>
              <a:t>Recenzovaný odborný článek (J) v recenzovaném odborném periodiku zahrnuje:</a:t>
            </a:r>
            <a:endParaRPr sz="2400"/>
          </a:p>
          <a:p>
            <a:pPr marL="457200" lvl="0" indent="-381000" algn="l" rtl="0">
              <a:lnSpc>
                <a:spcPct val="115000"/>
              </a:lnSpc>
              <a:spcBef>
                <a:spcPts val="0"/>
              </a:spcBef>
              <a:spcAft>
                <a:spcPts val="0"/>
              </a:spcAft>
              <a:buSzPts val="2400"/>
              <a:buFont typeface="Calibri"/>
              <a:buChar char="•"/>
            </a:pPr>
            <a:r>
              <a:rPr lang="cs-CZ" sz="2400" b="1"/>
              <a:t>Article</a:t>
            </a:r>
            <a:r>
              <a:rPr lang="cs-CZ" sz="2400"/>
              <a:t> – původní článek</a:t>
            </a:r>
            <a:endParaRPr sz="2400"/>
          </a:p>
          <a:p>
            <a:pPr marL="457200" lvl="0" indent="-381000" algn="l" rtl="0">
              <a:lnSpc>
                <a:spcPct val="115000"/>
              </a:lnSpc>
              <a:spcBef>
                <a:spcPts val="0"/>
              </a:spcBef>
              <a:spcAft>
                <a:spcPts val="0"/>
              </a:spcAft>
              <a:buSzPts val="2400"/>
              <a:buFont typeface="Calibri"/>
              <a:buChar char="•"/>
            </a:pPr>
            <a:r>
              <a:rPr lang="cs-CZ" sz="2400" b="1"/>
              <a:t>Review</a:t>
            </a:r>
            <a:r>
              <a:rPr lang="cs-CZ" sz="2400"/>
              <a:t> – přehledový článek</a:t>
            </a:r>
            <a:endParaRPr sz="2400"/>
          </a:p>
          <a:p>
            <a:pPr marL="457200" lvl="0" indent="-381000" algn="l" rtl="0">
              <a:lnSpc>
                <a:spcPct val="115000"/>
              </a:lnSpc>
              <a:spcBef>
                <a:spcPts val="0"/>
              </a:spcBef>
              <a:spcAft>
                <a:spcPts val="0"/>
              </a:spcAft>
              <a:buSzPts val="2400"/>
              <a:buFont typeface="Calibri"/>
              <a:buChar char="•"/>
            </a:pPr>
            <a:r>
              <a:rPr lang="cs-CZ" sz="2400" b="1"/>
              <a:t>Letter</a:t>
            </a:r>
            <a:r>
              <a:rPr lang="cs-CZ" sz="2400"/>
              <a:t> – krátké sdělení</a:t>
            </a:r>
            <a:endParaRPr sz="2400"/>
          </a:p>
          <a:p>
            <a:pPr marL="0" lvl="0" indent="0" algn="l" rtl="0">
              <a:lnSpc>
                <a:spcPct val="115000"/>
              </a:lnSpc>
              <a:spcBef>
                <a:spcPts val="0"/>
              </a:spcBef>
              <a:spcAft>
                <a:spcPts val="0"/>
              </a:spcAft>
              <a:buClr>
                <a:schemeClr val="dk1"/>
              </a:buClr>
              <a:buSzPts val="1100"/>
              <a:buFont typeface="Arial"/>
              <a:buNone/>
            </a:pPr>
            <a:endParaRPr sz="2400">
              <a:highlight>
                <a:srgbClr val="FFFF00"/>
              </a:highlight>
            </a:endParaRPr>
          </a:p>
          <a:p>
            <a:pPr marL="0" lvl="0" indent="0" algn="l" rtl="0">
              <a:lnSpc>
                <a:spcPct val="115000"/>
              </a:lnSpc>
              <a:spcBef>
                <a:spcPts val="0"/>
              </a:spcBef>
              <a:spcAft>
                <a:spcPts val="0"/>
              </a:spcAft>
              <a:buSzPts val="2800"/>
              <a:buNone/>
            </a:pPr>
            <a:endParaRPr sz="2400">
              <a:highlight>
                <a:srgbClr val="FFFF00"/>
              </a:highlight>
            </a:endParaRPr>
          </a:p>
          <a:p>
            <a:pPr marL="0" lvl="0" indent="0" algn="just" rtl="0">
              <a:lnSpc>
                <a:spcPct val="90000"/>
              </a:lnSpc>
              <a:spcBef>
                <a:spcPts val="1000"/>
              </a:spcBef>
              <a:spcAft>
                <a:spcPts val="0"/>
              </a:spcAft>
              <a:buClr>
                <a:srgbClr val="173070"/>
              </a:buClr>
              <a:buSzPts val="2400"/>
              <a:buNone/>
            </a:pPr>
            <a:endParaRPr sz="2400"/>
          </a:p>
          <a:p>
            <a:pPr marL="0" lvl="0" indent="0" algn="l" rtl="0">
              <a:lnSpc>
                <a:spcPct val="90000"/>
              </a:lnSpc>
              <a:spcBef>
                <a:spcPts val="1000"/>
              </a:spcBef>
              <a:spcAft>
                <a:spcPts val="0"/>
              </a:spcAft>
              <a:buClr>
                <a:srgbClr val="173070"/>
              </a:buClr>
              <a:buSzPts val="1800"/>
              <a:buNone/>
            </a:pPr>
            <a:r>
              <a:rPr lang="cs-CZ" sz="1800"/>
              <a:t>	</a:t>
            </a:r>
            <a:endParaRPr/>
          </a:p>
          <a:p>
            <a:pPr marL="0" lvl="0" indent="0" algn="l" rtl="0">
              <a:lnSpc>
                <a:spcPct val="90000"/>
              </a:lnSpc>
              <a:spcBef>
                <a:spcPts val="1000"/>
              </a:spcBef>
              <a:spcAft>
                <a:spcPts val="0"/>
              </a:spcAft>
              <a:buClr>
                <a:srgbClr val="173070"/>
              </a:buClr>
              <a:buSzPts val="1800"/>
              <a:buNone/>
            </a:pPr>
            <a:r>
              <a:rPr lang="cs-CZ" sz="1800" b="1"/>
              <a:t>	</a:t>
            </a:r>
            <a:endParaRPr/>
          </a:p>
          <a:p>
            <a:pPr marL="457200" lvl="0" indent="-279400" algn="l" rtl="0">
              <a:lnSpc>
                <a:spcPct val="90000"/>
              </a:lnSpc>
              <a:spcBef>
                <a:spcPts val="1000"/>
              </a:spcBef>
              <a:spcAft>
                <a:spcPts val="0"/>
              </a:spcAft>
              <a:buClr>
                <a:srgbClr val="173070"/>
              </a:buClr>
              <a:buSzPts val="2800"/>
              <a:buFont typeface="Arial"/>
              <a:buNone/>
            </a:pPr>
            <a:endParaRPr/>
          </a:p>
        </p:txBody>
      </p:sp>
      <p:sp>
        <p:nvSpPr>
          <p:cNvPr id="179" name="Google Shape;179;g3491f11810a_0_12"/>
          <p:cNvSpPr txBox="1"/>
          <p:nvPr/>
        </p:nvSpPr>
        <p:spPr>
          <a:xfrm>
            <a:off x="3243850" y="5584150"/>
            <a:ext cx="515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cs-CZ" sz="1400" b="0" i="0" u="none" strike="noStrike" cap="none">
                <a:solidFill>
                  <a:srgbClr val="000000"/>
                </a:solidFill>
                <a:latin typeface="Arial"/>
                <a:ea typeface="Arial"/>
                <a:cs typeface="Arial"/>
                <a:sym typeface="Arial"/>
              </a:rPr>
              <a:t>Zdroj: Definice druhů výsledků dostupných na </a:t>
            </a:r>
            <a:r>
              <a:rPr lang="cs-CZ" sz="1400" b="0" i="0" u="sng" strike="noStrike" cap="none">
                <a:solidFill>
                  <a:schemeClr val="hlink"/>
                </a:solidFill>
                <a:latin typeface="Arial"/>
                <a:ea typeface="Arial"/>
                <a:cs typeface="Arial"/>
                <a:sym typeface="Arial"/>
                <a:hlinkClick r:id="rId3"/>
              </a:rPr>
              <a:t>www.isvavai.cz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cs-CZ" b="1" dirty="0"/>
              <a:t>RŮZNÉ VERZE PUBLIKACÍ</a:t>
            </a:r>
            <a:endParaRPr b="1" dirty="0"/>
          </a:p>
        </p:txBody>
      </p:sp>
      <p:sp>
        <p:nvSpPr>
          <p:cNvPr id="185" name="Google Shape;185;p14"/>
          <p:cNvSpPr txBox="1">
            <a:spLocks noGrp="1"/>
          </p:cNvSpPr>
          <p:nvPr>
            <p:ph type="body" idx="1"/>
          </p:nvPr>
        </p:nvSpPr>
        <p:spPr>
          <a:xfrm>
            <a:off x="831600" y="1461600"/>
            <a:ext cx="10751400" cy="418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a:t>Existují různé verze vědeckých publikací, které se liší fází recenzního procesu:</a:t>
            </a:r>
            <a:endParaRPr sz="2400"/>
          </a:p>
          <a:p>
            <a:pPr marL="457200" lvl="0" indent="-381000" algn="l" rtl="0">
              <a:lnSpc>
                <a:spcPct val="115000"/>
              </a:lnSpc>
              <a:spcBef>
                <a:spcPts val="1000"/>
              </a:spcBef>
              <a:spcAft>
                <a:spcPts val="0"/>
              </a:spcAft>
              <a:buSzPts val="2400"/>
              <a:buFont typeface="Calibri"/>
              <a:buChar char="•"/>
            </a:pPr>
            <a:r>
              <a:rPr lang="cs-CZ" sz="2400" b="1"/>
              <a:t>Preprint </a:t>
            </a:r>
            <a:r>
              <a:rPr lang="cs-CZ" sz="2400"/>
              <a:t>- verze rukopisu před recenzním řízením (patří mezi nepovinné postupy). </a:t>
            </a:r>
            <a:endParaRPr sz="2400"/>
          </a:p>
          <a:p>
            <a:pPr marL="457200" lvl="0" indent="-381000" algn="l" rtl="0">
              <a:lnSpc>
                <a:spcPct val="115000"/>
              </a:lnSpc>
              <a:spcBef>
                <a:spcPts val="1000"/>
              </a:spcBef>
              <a:spcAft>
                <a:spcPts val="0"/>
              </a:spcAft>
              <a:buSzPts val="2400"/>
              <a:buFont typeface="Calibri"/>
              <a:buChar char="•"/>
            </a:pPr>
            <a:r>
              <a:rPr lang="cs-CZ" sz="2400" b="1"/>
              <a:t>AAM (Author Accepted Manuscript)</a:t>
            </a:r>
            <a:r>
              <a:rPr lang="cs-CZ" sz="2400"/>
              <a:t>, postprint - konečná verze recenzovaného rukopisu přijatého ke zveřejnění (tj. po zapracování připomínek vzešlých z recenzního řízení, ale bez finálního formátování vydavatelem).</a:t>
            </a:r>
            <a:r>
              <a:rPr lang="cs-CZ" sz="1800" b="1"/>
              <a:t>	</a:t>
            </a:r>
            <a:endParaRPr sz="1800" b="1"/>
          </a:p>
          <a:p>
            <a:pPr marL="457200" lvl="0" indent="-381000" algn="l" rtl="0">
              <a:lnSpc>
                <a:spcPct val="115000"/>
              </a:lnSpc>
              <a:spcBef>
                <a:spcPts val="1000"/>
              </a:spcBef>
              <a:spcAft>
                <a:spcPts val="0"/>
              </a:spcAft>
              <a:buSzPts val="2400"/>
              <a:buFont typeface="Calibri"/>
              <a:buChar char="•"/>
            </a:pPr>
            <a:r>
              <a:rPr lang="cs-CZ" sz="2400" b="1"/>
              <a:t>VoR (Version of Record)</a:t>
            </a:r>
            <a:r>
              <a:rPr lang="cs-CZ" sz="2400"/>
              <a:t> - finální publikovaná verze obsahující konečné úpravy, formátování, stránkování a DOI (ISSN) přidělené vydavatelem.</a:t>
            </a:r>
            <a:endParaRPr sz="1800"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3491f11810a_0_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cs-CZ" b="1" dirty="0"/>
              <a:t>RŮZNÉ VERZE PUBLIKACÍ</a:t>
            </a:r>
            <a:endParaRPr b="1" dirty="0"/>
          </a:p>
        </p:txBody>
      </p:sp>
      <p:grpSp>
        <p:nvGrpSpPr>
          <p:cNvPr id="192" name="Google Shape;192;g3491f11810a_0_0"/>
          <p:cNvGrpSpPr/>
          <p:nvPr/>
        </p:nvGrpSpPr>
        <p:grpSpPr>
          <a:xfrm>
            <a:off x="562502" y="1527362"/>
            <a:ext cx="11067001" cy="3676263"/>
            <a:chOff x="562502" y="1584900"/>
            <a:chExt cx="11067001" cy="3676263"/>
          </a:xfrm>
        </p:grpSpPr>
        <p:pic>
          <p:nvPicPr>
            <p:cNvPr id="193" name="Google Shape;193;g3491f11810a_0_0"/>
            <p:cNvPicPr preferRelativeResize="0"/>
            <p:nvPr/>
          </p:nvPicPr>
          <p:blipFill rotWithShape="1">
            <a:blip r:embed="rId3">
              <a:alphaModFix/>
            </a:blip>
            <a:srcRect t="10255" r="3818" b="5125"/>
            <a:stretch/>
          </p:blipFill>
          <p:spPr>
            <a:xfrm>
              <a:off x="562502" y="1596840"/>
              <a:ext cx="11067001" cy="3664323"/>
            </a:xfrm>
            <a:prstGeom prst="rect">
              <a:avLst/>
            </a:prstGeom>
            <a:noFill/>
            <a:ln>
              <a:noFill/>
            </a:ln>
          </p:spPr>
        </p:pic>
        <p:sp>
          <p:nvSpPr>
            <p:cNvPr id="194" name="Google Shape;194;g3491f11810a_0_0"/>
            <p:cNvSpPr/>
            <p:nvPr/>
          </p:nvSpPr>
          <p:spPr>
            <a:xfrm>
              <a:off x="577675" y="1584900"/>
              <a:ext cx="1451700" cy="533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5" name="Google Shape;195;g3491f11810a_0_0"/>
          <p:cNvSpPr txBox="1"/>
          <p:nvPr/>
        </p:nvSpPr>
        <p:spPr>
          <a:xfrm>
            <a:off x="811950" y="5376800"/>
            <a:ext cx="10568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000"/>
              </a:spcAft>
              <a:buClr>
                <a:srgbClr val="000000"/>
              </a:buClr>
              <a:buSzPts val="1600"/>
              <a:buFont typeface="Arial"/>
              <a:buNone/>
            </a:pPr>
            <a:r>
              <a:rPr lang="cs-CZ" sz="1600" b="0" i="0" u="none" strike="noStrike" cap="none">
                <a:solidFill>
                  <a:schemeClr val="dk1"/>
                </a:solidFill>
                <a:latin typeface="Calibri"/>
                <a:ea typeface="Calibri"/>
                <a:cs typeface="Calibri"/>
                <a:sym typeface="Calibri"/>
              </a:rPr>
              <a:t>Zdroj: England, J., Leo, G. &amp; Dolinar, M. </a:t>
            </a:r>
            <a:r>
              <a:rPr lang="cs-CZ" sz="1600" b="0" i="0" u="sng" strike="noStrike" cap="none">
                <a:solidFill>
                  <a:schemeClr val="hlink"/>
                </a:solidFill>
                <a:latin typeface="Calibri"/>
                <a:ea typeface="Calibri"/>
                <a:cs typeface="Calibri"/>
                <a:sym typeface="Calibri"/>
                <a:hlinkClick r:id="rId4"/>
              </a:rPr>
              <a:t>OpenAIRE webinar </a:t>
            </a:r>
            <a:r>
              <a:rPr lang="cs-CZ" sz="1600" b="0" i="0" u="none" strike="noStrike" cap="none">
                <a:solidFill>
                  <a:schemeClr val="dk1"/>
                </a:solidFill>
                <a:latin typeface="Calibri"/>
                <a:ea typeface="Calibri"/>
                <a:cs typeface="Calibri"/>
                <a:sym typeface="Calibri"/>
              </a:rPr>
              <a:t>| 14 March 2025 under CC-BY 4.0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2"/>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ULOŽENÍ A ZVEŘEJNĚNÍ PUBLIKACÍ V REPOZITÁŘI</a:t>
            </a:r>
            <a:endParaRPr b="1" dirty="0"/>
          </a:p>
        </p:txBody>
      </p:sp>
      <p:sp>
        <p:nvSpPr>
          <p:cNvPr id="201" name="Google Shape;201;p12"/>
          <p:cNvSpPr txBox="1">
            <a:spLocks noGrp="1"/>
          </p:cNvSpPr>
          <p:nvPr>
            <p:ph type="body" idx="1"/>
          </p:nvPr>
        </p:nvSpPr>
        <p:spPr>
          <a:xfrm>
            <a:off x="426832" y="1220636"/>
            <a:ext cx="11306255" cy="4419876"/>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300" dirty="0"/>
              <a:t>❗ Příjemce je povinen zajistit: </a:t>
            </a:r>
            <a:endParaRPr sz="2300" dirty="0"/>
          </a:p>
          <a:p>
            <a:pPr marL="457200" lvl="0" indent="-374650" algn="just" rtl="0">
              <a:lnSpc>
                <a:spcPct val="115000"/>
              </a:lnSpc>
              <a:spcBef>
                <a:spcPts val="1000"/>
              </a:spcBef>
              <a:spcAft>
                <a:spcPts val="0"/>
              </a:spcAft>
              <a:buSzPts val="2300"/>
              <a:buFont typeface="Calibri"/>
              <a:buChar char="•"/>
            </a:pPr>
            <a:r>
              <a:rPr lang="cs-CZ" sz="2300" b="1" dirty="0"/>
              <a:t>uložení </a:t>
            </a:r>
            <a:r>
              <a:rPr lang="cs-CZ" sz="2300" dirty="0"/>
              <a:t>strojově čitelné (</a:t>
            </a:r>
            <a:r>
              <a:rPr lang="cs-CZ" sz="2300" dirty="0">
                <a:solidFill>
                  <a:srgbClr val="0000FF"/>
                </a:solidFill>
              </a:rPr>
              <a:t>= PDF s možností fulltextového vyhledávání</a:t>
            </a:r>
            <a:r>
              <a:rPr lang="cs-CZ" sz="2300" dirty="0"/>
              <a:t>) elektronické </a:t>
            </a:r>
            <a:r>
              <a:rPr lang="cs-CZ" sz="2300" b="1" dirty="0"/>
              <a:t>finální vydavatelské verze</a:t>
            </a:r>
            <a:r>
              <a:rPr lang="cs-CZ" sz="2300" dirty="0"/>
              <a:t> (</a:t>
            </a:r>
            <a:r>
              <a:rPr lang="cs-CZ" sz="2300" dirty="0" err="1"/>
              <a:t>VoR</a:t>
            </a:r>
            <a:r>
              <a:rPr lang="cs-CZ" sz="2300" dirty="0"/>
              <a:t>) nebo</a:t>
            </a:r>
            <a:r>
              <a:rPr lang="cs-CZ" sz="2300" b="1" dirty="0"/>
              <a:t> konečné verze recenzovaného rukopisu</a:t>
            </a:r>
            <a:r>
              <a:rPr lang="cs-CZ" sz="2300" dirty="0"/>
              <a:t> přijatého </a:t>
            </a:r>
            <a:br>
              <a:rPr lang="cs-CZ" sz="2300" dirty="0"/>
            </a:br>
            <a:r>
              <a:rPr lang="cs-CZ" sz="2300" dirty="0"/>
              <a:t>ke zveřejnění (AAM) </a:t>
            </a:r>
            <a:r>
              <a:rPr lang="cs-CZ" sz="2300" b="1" dirty="0"/>
              <a:t>do důvěryhodného </a:t>
            </a:r>
            <a:r>
              <a:rPr lang="cs-CZ" sz="2300" b="1" dirty="0" err="1"/>
              <a:t>repozitáře</a:t>
            </a:r>
            <a:r>
              <a:rPr lang="cs-CZ" sz="2300" dirty="0"/>
              <a:t> neprodleně po dni publikování (</a:t>
            </a:r>
            <a:r>
              <a:rPr lang="cs-CZ" sz="2300" dirty="0">
                <a:solidFill>
                  <a:srgbClr val="0000FF"/>
                </a:solidFill>
              </a:rPr>
              <a:t>= co nejdříve, bez zbytečného odkladu, jakmile je to technicky možné</a:t>
            </a:r>
            <a:r>
              <a:rPr lang="cs-CZ" sz="2300" dirty="0"/>
              <a:t>).</a:t>
            </a:r>
            <a:endParaRPr sz="2300" dirty="0"/>
          </a:p>
          <a:p>
            <a:pPr marL="457200" lvl="0" indent="-374650" algn="just" rtl="0">
              <a:lnSpc>
                <a:spcPct val="115000"/>
              </a:lnSpc>
              <a:spcBef>
                <a:spcPts val="1000"/>
              </a:spcBef>
              <a:spcAft>
                <a:spcPts val="0"/>
              </a:spcAft>
              <a:buSzPts val="2300"/>
              <a:buFont typeface="Calibri"/>
              <a:buChar char="•"/>
            </a:pPr>
            <a:r>
              <a:rPr lang="cs-CZ" sz="2300" dirty="0"/>
              <a:t>okamžitý  (</a:t>
            </a:r>
            <a:r>
              <a:rPr lang="cs-CZ" sz="2300" dirty="0">
                <a:solidFill>
                  <a:srgbClr val="0000FF"/>
                </a:solidFill>
              </a:rPr>
              <a:t>= bez embarga</a:t>
            </a:r>
            <a:r>
              <a:rPr lang="cs-CZ" sz="2300" dirty="0"/>
              <a:t>) </a:t>
            </a:r>
            <a:r>
              <a:rPr lang="cs-CZ" sz="2300" b="1" dirty="0"/>
              <a:t>otevřený přístup </a:t>
            </a:r>
            <a:r>
              <a:rPr lang="cs-CZ" sz="2300" dirty="0"/>
              <a:t>(</a:t>
            </a:r>
            <a:r>
              <a:rPr lang="cs-CZ" sz="2300" dirty="0">
                <a:solidFill>
                  <a:srgbClr val="0000FF"/>
                </a:solidFill>
              </a:rPr>
              <a:t>= bezplatný, trvalý a neomezený</a:t>
            </a:r>
            <a:r>
              <a:rPr lang="cs-CZ" sz="2300" dirty="0"/>
              <a:t>)</a:t>
            </a:r>
            <a:r>
              <a:rPr lang="cs-CZ" sz="2300" b="1" dirty="0"/>
              <a:t> k uložené publikaci</a:t>
            </a:r>
            <a:r>
              <a:rPr lang="cs-CZ" sz="2300" dirty="0"/>
              <a:t> za podmínek poslední dostupné verze veřejné licence </a:t>
            </a:r>
            <a:r>
              <a:rPr lang="cs-CZ" sz="2300" dirty="0" err="1"/>
              <a:t>Creative</a:t>
            </a:r>
            <a:r>
              <a:rPr lang="cs-CZ" sz="2300" dirty="0"/>
              <a:t> </a:t>
            </a:r>
            <a:r>
              <a:rPr lang="cs-CZ" sz="2300" dirty="0" err="1"/>
              <a:t>Commons</a:t>
            </a:r>
            <a:r>
              <a:rPr lang="cs-CZ" sz="2300" dirty="0"/>
              <a:t> </a:t>
            </a:r>
            <a:r>
              <a:rPr lang="cs-CZ" sz="2300" dirty="0" err="1"/>
              <a:t>Attribution</a:t>
            </a:r>
            <a:r>
              <a:rPr lang="cs-CZ" sz="2300" dirty="0"/>
              <a:t> International (</a:t>
            </a:r>
            <a:r>
              <a:rPr lang="cs-CZ" sz="2300" b="1" dirty="0"/>
              <a:t>CC BY</a:t>
            </a:r>
            <a:r>
              <a:rPr lang="cs-CZ" sz="2300" dirty="0"/>
              <a:t>). </a:t>
            </a:r>
            <a:r>
              <a:rPr lang="cs-CZ" sz="2300" b="1" dirty="0"/>
              <a:t>Monografie a jiné dlouhé textové formáty </a:t>
            </a:r>
            <a:r>
              <a:rPr lang="cs-CZ" sz="2300" dirty="0"/>
              <a:t>(</a:t>
            </a:r>
            <a:r>
              <a:rPr lang="cs-CZ" sz="2300" dirty="0">
                <a:solidFill>
                  <a:srgbClr val="0000FF"/>
                </a:solidFill>
              </a:rPr>
              <a:t>= knihy </a:t>
            </a:r>
            <a:br>
              <a:rPr lang="cs-CZ" sz="2300" dirty="0">
                <a:solidFill>
                  <a:srgbClr val="0000FF"/>
                </a:solidFill>
              </a:rPr>
            </a:br>
            <a:r>
              <a:rPr lang="cs-CZ" sz="2300" dirty="0">
                <a:solidFill>
                  <a:srgbClr val="0000FF"/>
                </a:solidFill>
              </a:rPr>
              <a:t>a kapitoly v knihách</a:t>
            </a:r>
            <a:r>
              <a:rPr lang="cs-CZ" sz="2300" dirty="0"/>
              <a:t>) mohou být zpřístupněny za podmínek veřejné licence vylučující úpravu publikace či její komerční užití (CC BY-NC, CC BY-ND, CC BY-NC-ND).</a:t>
            </a:r>
            <a:endParaRPr sz="2300" dirty="0"/>
          </a:p>
          <a:p>
            <a:pPr marL="457200" lvl="0" indent="-279400" algn="l" rtl="0">
              <a:lnSpc>
                <a:spcPct val="90000"/>
              </a:lnSpc>
              <a:spcBef>
                <a:spcPts val="1000"/>
              </a:spcBef>
              <a:spcAft>
                <a:spcPts val="0"/>
              </a:spcAft>
              <a:buClr>
                <a:srgbClr val="173070"/>
              </a:buClr>
              <a:buSzPts val="2800"/>
              <a:buFont typeface="Arial"/>
              <a:buNone/>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9"/>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AUTORSKÁ MAJETKOVÁ PRÁVA </a:t>
            </a:r>
            <a:endParaRPr b="1" dirty="0"/>
          </a:p>
        </p:txBody>
      </p:sp>
      <p:sp>
        <p:nvSpPr>
          <p:cNvPr id="207" name="Google Shape;207;p19"/>
          <p:cNvSpPr txBox="1">
            <a:spLocks noGrp="1"/>
          </p:cNvSpPr>
          <p:nvPr>
            <p:ph type="body" idx="1"/>
          </p:nvPr>
        </p:nvSpPr>
        <p:spPr>
          <a:xfrm>
            <a:off x="665027" y="1225294"/>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dirty="0"/>
              <a:t>❗ </a:t>
            </a:r>
            <a:r>
              <a:rPr lang="cs-CZ" sz="2400" b="1" dirty="0"/>
              <a:t>Příjemce (nebo autoři) jsou povinni: </a:t>
            </a:r>
            <a:endParaRPr sz="2400" b="1" dirty="0"/>
          </a:p>
          <a:p>
            <a:pPr marL="457200" lvl="0" indent="-381000" algn="just" rtl="0">
              <a:lnSpc>
                <a:spcPct val="115000"/>
              </a:lnSpc>
              <a:spcBef>
                <a:spcPts val="0"/>
              </a:spcBef>
              <a:spcAft>
                <a:spcPts val="0"/>
              </a:spcAft>
              <a:buSzPts val="2400"/>
              <a:buChar char="•"/>
            </a:pPr>
            <a:r>
              <a:rPr lang="cs-CZ" sz="2400" b="1" dirty="0"/>
              <a:t>uchovat si k publikaci autorská majetková práva </a:t>
            </a:r>
            <a:r>
              <a:rPr lang="cs-CZ" sz="2400" dirty="0"/>
              <a:t>v takovém rozsahu, aby bylo možné stanoveným povinnostem vyhovět.</a:t>
            </a:r>
            <a:endParaRPr sz="2400" dirty="0"/>
          </a:p>
          <a:p>
            <a:pPr marL="0" lvl="0" indent="0" algn="just" rtl="0">
              <a:lnSpc>
                <a:spcPct val="115000"/>
              </a:lnSpc>
              <a:spcBef>
                <a:spcPts val="0"/>
              </a:spcBef>
              <a:spcAft>
                <a:spcPts val="0"/>
              </a:spcAft>
              <a:buSzPts val="2800"/>
              <a:buNone/>
            </a:pPr>
            <a:endParaRPr sz="2400" dirty="0"/>
          </a:p>
          <a:p>
            <a:pPr marL="0" lvl="0" indent="0" algn="just" rtl="0">
              <a:lnSpc>
                <a:spcPct val="115000"/>
              </a:lnSpc>
              <a:spcBef>
                <a:spcPts val="0"/>
              </a:spcBef>
              <a:spcAft>
                <a:spcPts val="0"/>
              </a:spcAft>
              <a:buClr>
                <a:schemeClr val="dk1"/>
              </a:buClr>
              <a:buSzPts val="1100"/>
              <a:buNone/>
            </a:pPr>
            <a:r>
              <a:rPr lang="cs-CZ" sz="2400" dirty="0">
                <a:solidFill>
                  <a:schemeClr val="dk1"/>
                </a:solidFill>
              </a:rPr>
              <a:t>🔎</a:t>
            </a:r>
            <a:r>
              <a:rPr lang="cs-CZ" sz="2400" b="1" dirty="0">
                <a:solidFill>
                  <a:schemeClr val="dk1"/>
                </a:solidFill>
              </a:rPr>
              <a:t> </a:t>
            </a:r>
            <a:r>
              <a:rPr lang="cs-CZ" sz="2400" b="1" dirty="0"/>
              <a:t>POZOR</a:t>
            </a:r>
            <a:r>
              <a:rPr lang="cs-CZ" sz="2400" dirty="0"/>
              <a:t>: </a:t>
            </a:r>
            <a:r>
              <a:rPr lang="cs-CZ" sz="2400" dirty="0">
                <a:solidFill>
                  <a:srgbClr val="0000FF"/>
                </a:solidFill>
              </a:rPr>
              <a:t>při uzavírání (licenční) smlouvy s vydavatelem je potřeba, aby autoři nepřeváděli majetková práva (tzn. </a:t>
            </a:r>
            <a:r>
              <a:rPr lang="cs-CZ" sz="2400" b="1" dirty="0">
                <a:solidFill>
                  <a:srgbClr val="0000FF"/>
                </a:solidFill>
              </a:rPr>
              <a:t>neudělovali výhradní licenci</a:t>
            </a:r>
            <a:r>
              <a:rPr lang="cs-CZ" sz="2400" dirty="0">
                <a:solidFill>
                  <a:srgbClr val="0000FF"/>
                </a:solidFill>
              </a:rPr>
              <a:t>), ale udělovali vydavateli pouze licenci nutnou k vydání publikace, která autorům zachová možnost zveřejnit publikaci pod veřejnými licencemi </a:t>
            </a:r>
            <a:r>
              <a:rPr lang="cs-CZ" sz="2400" dirty="0" err="1">
                <a:solidFill>
                  <a:srgbClr val="0000FF"/>
                </a:solidFill>
              </a:rPr>
              <a:t>Creative</a:t>
            </a:r>
            <a:r>
              <a:rPr lang="cs-CZ" sz="2400" dirty="0">
                <a:solidFill>
                  <a:srgbClr val="0000FF"/>
                </a:solidFill>
              </a:rPr>
              <a:t> </a:t>
            </a:r>
            <a:r>
              <a:rPr lang="cs-CZ" sz="2400" dirty="0" err="1">
                <a:solidFill>
                  <a:srgbClr val="0000FF"/>
                </a:solidFill>
              </a:rPr>
              <a:t>Commons</a:t>
            </a:r>
            <a:r>
              <a:rPr lang="cs-CZ" sz="2400" dirty="0"/>
              <a:t>. Licenční smlouvou získává nabyvatel licence právo užít dílo konkrétním způsobem a v rozsahu, které by měly být stanoveny ve smlouvě. </a:t>
            </a:r>
            <a:endParaRPr sz="2400" dirty="0"/>
          </a:p>
          <a:p>
            <a:pPr marL="0" lvl="0" indent="0" algn="l" rtl="0">
              <a:lnSpc>
                <a:spcPct val="90000"/>
              </a:lnSpc>
              <a:spcBef>
                <a:spcPts val="1000"/>
              </a:spcBef>
              <a:spcAft>
                <a:spcPts val="0"/>
              </a:spcAft>
              <a:buClr>
                <a:srgbClr val="173070"/>
              </a:buClr>
              <a:buSzPts val="1800"/>
              <a:buNone/>
            </a:pP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A94A34-6A00-B024-54B7-26780ED13F7F}"/>
              </a:ext>
            </a:extLst>
          </p:cNvPr>
          <p:cNvSpPr>
            <a:spLocks noGrp="1"/>
          </p:cNvSpPr>
          <p:nvPr>
            <p:ph type="ctrTitle"/>
          </p:nvPr>
        </p:nvSpPr>
        <p:spPr>
          <a:xfrm>
            <a:off x="728565" y="120397"/>
            <a:ext cx="10564586" cy="1581958"/>
          </a:xfrm>
        </p:spPr>
        <p:txBody>
          <a:bodyPr/>
          <a:lstStyle/>
          <a:p>
            <a:r>
              <a:rPr lang="cs-CZ" sz="3500" b="1" dirty="0"/>
              <a:t>Doporučená struktura pro předkládání podkladů ke kontrole vč. vypořádání výzev </a:t>
            </a:r>
            <a:br>
              <a:rPr lang="cs-CZ" sz="3500" b="1" dirty="0"/>
            </a:br>
            <a:r>
              <a:rPr lang="cs-CZ" sz="3500" b="1" dirty="0"/>
              <a:t>k doplnění</a:t>
            </a:r>
            <a:endParaRPr lang="cs-CZ" dirty="0"/>
          </a:p>
        </p:txBody>
      </p:sp>
      <p:sp>
        <p:nvSpPr>
          <p:cNvPr id="3" name="Podnadpis 2">
            <a:extLst>
              <a:ext uri="{FF2B5EF4-FFF2-40B4-BE49-F238E27FC236}">
                <a16:creationId xmlns:a16="http://schemas.microsoft.com/office/drawing/2014/main" id="{28934517-0739-2388-05AC-A7B5DC0130CD}"/>
              </a:ext>
            </a:extLst>
          </p:cNvPr>
          <p:cNvSpPr>
            <a:spLocks noGrp="1"/>
          </p:cNvSpPr>
          <p:nvPr>
            <p:ph type="subTitle" idx="1"/>
          </p:nvPr>
        </p:nvSpPr>
        <p:spPr>
          <a:xfrm>
            <a:off x="590285" y="1817944"/>
            <a:ext cx="10564586" cy="4082143"/>
          </a:xfrm>
        </p:spPr>
        <p:txBody>
          <a:bodyPr/>
          <a:lstStyle/>
          <a:p>
            <a:pPr marL="342900" indent="-342900">
              <a:buFont typeface="Arial" panose="020B0604020202020204" pitchFamily="34" charset="0"/>
              <a:buChar char="•"/>
            </a:pPr>
            <a:r>
              <a:rPr lang="cs-CZ" dirty="0"/>
              <a:t>Správné rozlišení podkladů ŽoP x ZoR x ŽoZ </a:t>
            </a:r>
          </a:p>
          <a:p>
            <a:pPr marL="342900" indent="-342900">
              <a:buFont typeface="Arial" panose="020B0604020202020204" pitchFamily="34" charset="0"/>
              <a:buChar char="•"/>
            </a:pPr>
            <a:r>
              <a:rPr lang="cs-CZ" b="1" dirty="0"/>
              <a:t>Přehlednost, transparentnost, relevance a čitelnost </a:t>
            </a:r>
            <a:r>
              <a:rPr lang="cs-CZ" dirty="0"/>
              <a:t>podkladů</a:t>
            </a:r>
          </a:p>
          <a:p>
            <a:pPr marL="342900" indent="-342900">
              <a:buFont typeface="Arial" panose="020B0604020202020204" pitchFamily="34" charset="0"/>
              <a:buChar char="•"/>
            </a:pPr>
            <a:r>
              <a:rPr lang="cs-CZ" b="1" dirty="0"/>
              <a:t>Vhodné řazení </a:t>
            </a:r>
            <a:r>
              <a:rPr lang="cs-CZ" dirty="0"/>
              <a:t>podkladů</a:t>
            </a:r>
          </a:p>
          <a:p>
            <a:pPr marL="342900" indent="-342900">
              <a:buFont typeface="Arial" panose="020B0604020202020204" pitchFamily="34" charset="0"/>
              <a:buChar char="•"/>
            </a:pPr>
            <a:r>
              <a:rPr lang="cs-CZ" dirty="0"/>
              <a:t>Využití zazipovaných systematických souborů </a:t>
            </a:r>
          </a:p>
          <a:p>
            <a:pPr marL="342900" indent="-342900">
              <a:buFont typeface="Arial" panose="020B0604020202020204" pitchFamily="34" charset="0"/>
              <a:buChar char="•"/>
            </a:pPr>
            <a:r>
              <a:rPr lang="cs-CZ" dirty="0"/>
              <a:t>Předložení všech relevantních informací – </a:t>
            </a:r>
            <a:r>
              <a:rPr lang="cs-CZ" b="1" dirty="0"/>
              <a:t>průvodní dopis </a:t>
            </a:r>
            <a:r>
              <a:rPr lang="cs-CZ" dirty="0"/>
              <a:t>vhodný i v rámci prvotního předložení </a:t>
            </a:r>
          </a:p>
          <a:p>
            <a:pPr marL="342900" indent="-342900">
              <a:buFont typeface="Arial" panose="020B0604020202020204" pitchFamily="34" charset="0"/>
              <a:buChar char="•"/>
            </a:pPr>
            <a:r>
              <a:rPr lang="cs-CZ" dirty="0"/>
              <a:t> Vypořádání všech vznesených připomínek vč. odpovídající zpětné vazby </a:t>
            </a:r>
            <a:br>
              <a:rPr lang="cs-CZ" dirty="0"/>
            </a:br>
            <a:r>
              <a:rPr lang="cs-CZ" dirty="0"/>
              <a:t> a doložení všech požadovaných podkladů </a:t>
            </a:r>
          </a:p>
          <a:p>
            <a:pPr marL="342900" indent="-342900">
              <a:buFont typeface="Arial" panose="020B0604020202020204" pitchFamily="34" charset="0"/>
              <a:buChar char="•"/>
            </a:pPr>
            <a:r>
              <a:rPr lang="cs-CZ" b="1" dirty="0"/>
              <a:t>Dodržování stanovených lhůt X včasné a odůvodněné žádosti o prodloužení</a:t>
            </a:r>
          </a:p>
        </p:txBody>
      </p:sp>
      <p:pic>
        <p:nvPicPr>
          <p:cNvPr id="4" name="Obrázek 3">
            <a:extLst>
              <a:ext uri="{FF2B5EF4-FFF2-40B4-BE49-F238E27FC236}">
                <a16:creationId xmlns:a16="http://schemas.microsoft.com/office/drawing/2014/main" id="{53E5708A-6B70-7086-9D83-B8DB1313920E}"/>
              </a:ext>
            </a:extLst>
          </p:cNvPr>
          <p:cNvPicPr>
            <a:picLocks noChangeAspect="1"/>
          </p:cNvPicPr>
          <p:nvPr/>
        </p:nvPicPr>
        <p:blipFill>
          <a:blip r:embed="rId3"/>
          <a:stretch>
            <a:fillRect/>
          </a:stretch>
        </p:blipFill>
        <p:spPr>
          <a:xfrm>
            <a:off x="8868951" y="1313222"/>
            <a:ext cx="3265054" cy="2285538"/>
          </a:xfrm>
          <a:prstGeom prst="rect">
            <a:avLst/>
          </a:prstGeom>
        </p:spPr>
      </p:pic>
      <p:sp>
        <p:nvSpPr>
          <p:cNvPr id="8" name="TextovéPole 7">
            <a:extLst>
              <a:ext uri="{FF2B5EF4-FFF2-40B4-BE49-F238E27FC236}">
                <a16:creationId xmlns:a16="http://schemas.microsoft.com/office/drawing/2014/main" id="{CF255C89-01C8-AABE-1BF3-8AEFE873C98A}"/>
              </a:ext>
            </a:extLst>
          </p:cNvPr>
          <p:cNvSpPr txBox="1"/>
          <p:nvPr/>
        </p:nvSpPr>
        <p:spPr>
          <a:xfrm rot="895497">
            <a:off x="9229462" y="1736564"/>
            <a:ext cx="2765907" cy="1438855"/>
          </a:xfrm>
          <a:prstGeom prst="rect">
            <a:avLst/>
          </a:prstGeom>
          <a:noFill/>
        </p:spPr>
        <p:txBody>
          <a:bodyPr wrap="square" rtlCol="0">
            <a:spAutoFit/>
          </a:bodyPr>
          <a:lstStyle/>
          <a:p>
            <a:r>
              <a:rPr lang="cs-CZ" sz="1700" dirty="0">
                <a:solidFill>
                  <a:srgbClr val="002060"/>
                </a:solidFill>
              </a:rPr>
              <a:t>Když něco nefunguje </a:t>
            </a:r>
            <a:br>
              <a:rPr lang="cs-CZ" sz="1700" dirty="0">
                <a:solidFill>
                  <a:srgbClr val="002060"/>
                </a:solidFill>
              </a:rPr>
            </a:br>
            <a:r>
              <a:rPr lang="cs-CZ" sz="1700" dirty="0">
                <a:solidFill>
                  <a:srgbClr val="002060"/>
                </a:solidFill>
              </a:rPr>
              <a:t>či nejsou k dispozici podklady = kontaktovat ŘO </a:t>
            </a:r>
            <a:br>
              <a:rPr lang="cs-CZ" sz="1700" dirty="0">
                <a:solidFill>
                  <a:srgbClr val="002060"/>
                </a:solidFill>
              </a:rPr>
            </a:br>
            <a:r>
              <a:rPr lang="cs-CZ" sz="1700" dirty="0">
                <a:solidFill>
                  <a:srgbClr val="002060"/>
                </a:solidFill>
              </a:rPr>
              <a:t>a konzultovat další postup = zefektivnění administrace</a:t>
            </a:r>
          </a:p>
        </p:txBody>
      </p:sp>
    </p:spTree>
    <p:extLst>
      <p:ext uri="{BB962C8B-B14F-4D97-AF65-F5344CB8AC3E}">
        <p14:creationId xmlns:p14="http://schemas.microsoft.com/office/powerpoint/2010/main" val="2995093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AUTORSKÁ MAJETKOVÁ PRÁVA </a:t>
            </a:r>
            <a:endParaRPr b="1" dirty="0"/>
          </a:p>
        </p:txBody>
      </p:sp>
      <p:sp>
        <p:nvSpPr>
          <p:cNvPr id="213" name="Google Shape;213;p20"/>
          <p:cNvSpPr txBox="1">
            <a:spLocks noGrp="1"/>
          </p:cNvSpPr>
          <p:nvPr>
            <p:ph type="body" idx="1"/>
          </p:nvPr>
        </p:nvSpPr>
        <p:spPr>
          <a:xfrm>
            <a:off x="668675" y="1461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None/>
            </a:pPr>
            <a:r>
              <a:rPr lang="cs-CZ" sz="2400" dirty="0"/>
              <a:t>Poskytnutím nevýhradní licence vydavateli není autor omezen v dalším užívání díla </a:t>
            </a:r>
            <a:br>
              <a:rPr lang="cs-CZ" sz="2400" dirty="0"/>
            </a:br>
            <a:r>
              <a:rPr lang="cs-CZ" sz="2400" dirty="0"/>
              <a:t>a v rozsahu jeho použití. Autor může dílo užívat sám nebo poskytnout další nevýhradní licence jiným.</a:t>
            </a:r>
            <a:endParaRPr sz="2400" dirty="0"/>
          </a:p>
          <a:p>
            <a:pPr marL="0" lvl="0" indent="0" algn="just" rtl="0">
              <a:lnSpc>
                <a:spcPct val="115000"/>
              </a:lnSpc>
              <a:spcBef>
                <a:spcPts val="1000"/>
              </a:spcBef>
              <a:spcAft>
                <a:spcPts val="0"/>
              </a:spcAft>
              <a:buClr>
                <a:srgbClr val="173070"/>
              </a:buClr>
              <a:buSzPts val="2400"/>
              <a:buNone/>
            </a:pPr>
            <a:r>
              <a:rPr lang="cs-CZ" sz="2400" dirty="0">
                <a:solidFill>
                  <a:schemeClr val="dk1"/>
                </a:solidFill>
              </a:rPr>
              <a:t>🔎</a:t>
            </a:r>
            <a:r>
              <a:rPr lang="cs-CZ" sz="2400" b="1" dirty="0">
                <a:solidFill>
                  <a:schemeClr val="dk1"/>
                </a:solidFill>
              </a:rPr>
              <a:t> </a:t>
            </a:r>
            <a:r>
              <a:rPr lang="cs-CZ" sz="2400" b="1" dirty="0"/>
              <a:t>POZOR: </a:t>
            </a:r>
            <a:r>
              <a:rPr lang="cs-CZ" sz="2400" dirty="0">
                <a:solidFill>
                  <a:srgbClr val="0000FF"/>
                </a:solidFill>
              </a:rPr>
              <a:t>Pokud si autoři neponechají majetková práva v dostatečném rozsahu (udělí vydavateli </a:t>
            </a:r>
            <a:r>
              <a:rPr lang="cs-CZ" sz="2400" b="1" dirty="0">
                <a:solidFill>
                  <a:srgbClr val="0000FF"/>
                </a:solidFill>
              </a:rPr>
              <a:t>výhradní licenci</a:t>
            </a:r>
            <a:r>
              <a:rPr lang="cs-CZ" sz="2400" dirty="0">
                <a:solidFill>
                  <a:srgbClr val="0000FF"/>
                </a:solidFill>
              </a:rPr>
              <a:t>) a poté zveřejní publikaci v </a:t>
            </a:r>
            <a:r>
              <a:rPr lang="cs-CZ" sz="2400" dirty="0" err="1">
                <a:solidFill>
                  <a:srgbClr val="0000FF"/>
                </a:solidFill>
              </a:rPr>
              <a:t>repozitáři</a:t>
            </a:r>
            <a:r>
              <a:rPr lang="cs-CZ" sz="2400" dirty="0">
                <a:solidFill>
                  <a:srgbClr val="0000FF"/>
                </a:solidFill>
              </a:rPr>
              <a:t> pod CC BY, porušují smlouvu s poskytovatelem a mohou porušovat smluvní podmínky s vydavatelem</a:t>
            </a:r>
            <a:r>
              <a:rPr lang="cs-CZ" sz="2400" dirty="0"/>
              <a:t>!</a:t>
            </a:r>
            <a:endParaRPr sz="2400" dirty="0"/>
          </a:p>
          <a:p>
            <a:pPr marL="0" marR="0" lvl="0" indent="0" algn="l" rtl="0">
              <a:lnSpc>
                <a:spcPct val="115000"/>
              </a:lnSpc>
              <a:spcBef>
                <a:spcPts val="1000"/>
              </a:spcBef>
              <a:spcAft>
                <a:spcPts val="0"/>
              </a:spcAft>
              <a:buClr>
                <a:srgbClr val="000000"/>
              </a:buClr>
              <a:buSzPts val="1100"/>
              <a:buFont typeface="Arial"/>
              <a:buNone/>
            </a:pPr>
            <a:endParaRPr sz="2400" dirty="0"/>
          </a:p>
          <a:p>
            <a:pPr marL="0" lvl="0" indent="0" algn="just" rtl="0">
              <a:lnSpc>
                <a:spcPct val="115000"/>
              </a:lnSpc>
              <a:spcBef>
                <a:spcPts val="1000"/>
              </a:spcBef>
              <a:spcAft>
                <a:spcPts val="0"/>
              </a:spcAft>
              <a:buClr>
                <a:srgbClr val="173070"/>
              </a:buClr>
              <a:buSzPts val="2400"/>
              <a:buNone/>
            </a:pPr>
            <a:endParaRPr sz="1800" dirty="0"/>
          </a:p>
          <a:p>
            <a:pPr marL="0" lvl="0" indent="0" algn="l" rtl="0">
              <a:lnSpc>
                <a:spcPct val="115000"/>
              </a:lnSpc>
              <a:spcBef>
                <a:spcPts val="0"/>
              </a:spcBef>
              <a:spcAft>
                <a:spcPts val="0"/>
              </a:spcAft>
              <a:buClr>
                <a:schemeClr val="dk1"/>
              </a:buClr>
              <a:buSzPts val="1100"/>
              <a:buNone/>
            </a:pPr>
            <a:endParaRPr sz="2400" dirty="0"/>
          </a:p>
          <a:p>
            <a:pPr marL="0" lvl="0" indent="0" algn="l" rtl="0">
              <a:lnSpc>
                <a:spcPct val="90000"/>
              </a:lnSpc>
              <a:spcBef>
                <a:spcPts val="1000"/>
              </a:spcBef>
              <a:spcAft>
                <a:spcPts val="0"/>
              </a:spcAft>
              <a:buClr>
                <a:srgbClr val="173070"/>
              </a:buClr>
              <a:buSzPts val="1800"/>
              <a:buNone/>
            </a:pPr>
            <a:endParaRPr sz="1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55d0349d06_0_67"/>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73070"/>
              </a:buClr>
              <a:buSzPts val="4000"/>
              <a:buFont typeface="Calibri"/>
              <a:buNone/>
            </a:pPr>
            <a:r>
              <a:rPr lang="cs-CZ" b="1" dirty="0"/>
              <a:t>AUTORSKÁ MAJETKOVÁ PRÁVA</a:t>
            </a:r>
            <a:endParaRPr b="1" dirty="0"/>
          </a:p>
        </p:txBody>
      </p:sp>
      <p:sp>
        <p:nvSpPr>
          <p:cNvPr id="219" name="Google Shape;219;g355d0349d06_0_67"/>
          <p:cNvSpPr txBox="1">
            <a:spLocks noGrp="1"/>
          </p:cNvSpPr>
          <p:nvPr>
            <p:ph type="body" idx="1"/>
          </p:nvPr>
        </p:nvSpPr>
        <p:spPr>
          <a:xfrm>
            <a:off x="569167" y="1215462"/>
            <a:ext cx="11138100" cy="4139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Clr>
                <a:schemeClr val="dk1"/>
              </a:buClr>
              <a:buSzPts val="1100"/>
              <a:buNone/>
            </a:pPr>
            <a:r>
              <a:rPr lang="cs-CZ" sz="2400" b="1" dirty="0"/>
              <a:t>Možnost autora udělit dílu licenci </a:t>
            </a:r>
            <a:r>
              <a:rPr lang="cs-CZ" sz="2400" b="1" dirty="0" err="1"/>
              <a:t>Creative</a:t>
            </a:r>
            <a:r>
              <a:rPr lang="cs-CZ" sz="2400" b="1" dirty="0"/>
              <a:t> </a:t>
            </a:r>
            <a:r>
              <a:rPr lang="cs-CZ" sz="2400" b="1" dirty="0" err="1"/>
              <a:t>Commons</a:t>
            </a:r>
            <a:r>
              <a:rPr lang="cs-CZ" sz="2400" dirty="0"/>
              <a:t> závisí na tom, jaká práva si autor ponechá v licenční smlouvě nebo v Copyright Transfer </a:t>
            </a:r>
            <a:r>
              <a:rPr lang="cs-CZ" sz="2400" dirty="0" err="1"/>
              <a:t>Agreement</a:t>
            </a:r>
            <a:r>
              <a:rPr lang="cs-CZ" sz="2400" dirty="0"/>
              <a:t> (CTA).</a:t>
            </a:r>
            <a:endParaRPr sz="2400" dirty="0"/>
          </a:p>
          <a:p>
            <a:pPr marL="0" lvl="0" indent="0" algn="just" rtl="0">
              <a:lnSpc>
                <a:spcPct val="115000"/>
              </a:lnSpc>
              <a:spcBef>
                <a:spcPts val="1000"/>
              </a:spcBef>
              <a:spcAft>
                <a:spcPts val="0"/>
              </a:spcAft>
              <a:buClr>
                <a:schemeClr val="dk1"/>
              </a:buClr>
              <a:buSzPts val="1100"/>
              <a:buNone/>
            </a:pPr>
            <a:r>
              <a:rPr lang="cs-CZ" sz="2400" b="1" dirty="0">
                <a:solidFill>
                  <a:srgbClr val="38761D"/>
                </a:solidFill>
              </a:rPr>
              <a:t>✅  Nevýhradní licence</a:t>
            </a:r>
            <a:r>
              <a:rPr lang="cs-CZ" sz="2400" b="1" dirty="0"/>
              <a:t> </a:t>
            </a:r>
            <a:r>
              <a:rPr lang="cs-CZ" sz="2400" dirty="0"/>
              <a:t>(non-</a:t>
            </a:r>
            <a:r>
              <a:rPr lang="cs-CZ" sz="2400" dirty="0" err="1"/>
              <a:t>exclusive</a:t>
            </a:r>
            <a:r>
              <a:rPr lang="cs-CZ" sz="2400" dirty="0"/>
              <a:t> licence):</a:t>
            </a:r>
            <a:endParaRPr sz="2400" dirty="0"/>
          </a:p>
          <a:p>
            <a:pPr marL="457200" lvl="0" indent="-381000" algn="just" rtl="0">
              <a:lnSpc>
                <a:spcPct val="115000"/>
              </a:lnSpc>
              <a:spcBef>
                <a:spcPts val="0"/>
              </a:spcBef>
              <a:spcAft>
                <a:spcPts val="0"/>
              </a:spcAft>
              <a:buSzPts val="2400"/>
              <a:buChar char="•"/>
            </a:pPr>
            <a:r>
              <a:rPr lang="cs-CZ" sz="2400" dirty="0"/>
              <a:t>Vydavatel smí dílo používat, ale autor může dále práva udělit i jiným.</a:t>
            </a:r>
            <a:endParaRPr sz="2400" dirty="0"/>
          </a:p>
          <a:p>
            <a:pPr marL="457200" lvl="0" indent="-381000" algn="just" rtl="0">
              <a:lnSpc>
                <a:spcPct val="115000"/>
              </a:lnSpc>
              <a:spcBef>
                <a:spcPts val="0"/>
              </a:spcBef>
              <a:spcAft>
                <a:spcPts val="0"/>
              </a:spcAft>
              <a:buSzPts val="2400"/>
              <a:buChar char="•"/>
            </a:pPr>
            <a:r>
              <a:rPr lang="cs-CZ" sz="2400" dirty="0"/>
              <a:t>Autor si ponechává možnost dílo dále šířit, např. v </a:t>
            </a:r>
            <a:r>
              <a:rPr lang="cs-CZ" sz="2400" dirty="0" err="1"/>
              <a:t>repozitáři</a:t>
            </a:r>
            <a:r>
              <a:rPr lang="cs-CZ" sz="2400" dirty="0"/>
              <a:t>, na webu atd.</a:t>
            </a:r>
            <a:endParaRPr sz="2400" dirty="0"/>
          </a:p>
          <a:p>
            <a:pPr marL="457200" lvl="0" indent="-381000" algn="just" rtl="0">
              <a:lnSpc>
                <a:spcPct val="115000"/>
              </a:lnSpc>
              <a:spcBef>
                <a:spcPts val="0"/>
              </a:spcBef>
              <a:spcAft>
                <a:spcPts val="0"/>
              </a:spcAft>
              <a:buSzPts val="2400"/>
              <a:buChar char="•"/>
            </a:pPr>
            <a:r>
              <a:rPr lang="cs-CZ" sz="2400" dirty="0"/>
              <a:t>Flexibilnější a často se používá u Open Access publikací.</a:t>
            </a:r>
            <a:endParaRPr sz="2400" dirty="0"/>
          </a:p>
          <a:p>
            <a:pPr marL="0" lvl="0" indent="0" algn="just" rtl="0">
              <a:lnSpc>
                <a:spcPct val="115000"/>
              </a:lnSpc>
              <a:spcBef>
                <a:spcPts val="1000"/>
              </a:spcBef>
              <a:spcAft>
                <a:spcPts val="0"/>
              </a:spcAft>
              <a:buNone/>
            </a:pPr>
            <a:r>
              <a:rPr lang="cs-CZ" sz="2400" b="1" dirty="0">
                <a:solidFill>
                  <a:srgbClr val="FF0000"/>
                </a:solidFill>
              </a:rPr>
              <a:t>❌  Výhradní licence</a:t>
            </a:r>
            <a:r>
              <a:rPr lang="cs-CZ" sz="2400" dirty="0"/>
              <a:t> (</a:t>
            </a:r>
            <a:r>
              <a:rPr lang="cs-CZ" sz="2400" dirty="0" err="1"/>
              <a:t>exclusive</a:t>
            </a:r>
            <a:r>
              <a:rPr lang="cs-CZ" sz="2400" dirty="0"/>
              <a:t> licence):</a:t>
            </a:r>
            <a:endParaRPr sz="2400" dirty="0"/>
          </a:p>
          <a:p>
            <a:pPr marL="457200" lvl="0" indent="-381000" algn="just" rtl="0">
              <a:lnSpc>
                <a:spcPct val="115000"/>
              </a:lnSpc>
              <a:spcBef>
                <a:spcPts val="0"/>
              </a:spcBef>
              <a:spcAft>
                <a:spcPts val="0"/>
              </a:spcAft>
              <a:buSzPts val="2400"/>
              <a:buChar char="•"/>
            </a:pPr>
            <a:r>
              <a:rPr lang="cs-CZ" sz="2400" dirty="0"/>
              <a:t>Pouze vydavatel smí dílo používat daným způsobem (např. vydávat, šířit).</a:t>
            </a:r>
            <a:endParaRPr sz="2400" dirty="0"/>
          </a:p>
          <a:p>
            <a:pPr marL="457200" lvl="0" indent="-381000" algn="just" rtl="0">
              <a:lnSpc>
                <a:spcPct val="115000"/>
              </a:lnSpc>
              <a:spcBef>
                <a:spcPts val="0"/>
              </a:spcBef>
              <a:spcAft>
                <a:spcPts val="0"/>
              </a:spcAft>
              <a:buSzPts val="2400"/>
              <a:buChar char="•"/>
            </a:pPr>
            <a:r>
              <a:rPr lang="cs-CZ" sz="2400" dirty="0"/>
              <a:t>Autor ani nikdo jiný nesmí dílo dále používat bez souhlasu vydavatele.</a:t>
            </a:r>
            <a:endParaRPr sz="2400" dirty="0"/>
          </a:p>
          <a:p>
            <a:pPr marL="457200" lvl="0" indent="-381000" algn="just" rtl="0">
              <a:lnSpc>
                <a:spcPct val="115000"/>
              </a:lnSpc>
              <a:spcBef>
                <a:spcPts val="0"/>
              </a:spcBef>
              <a:spcAft>
                <a:spcPts val="0"/>
              </a:spcAft>
              <a:buSzPts val="2400"/>
              <a:buChar char="•"/>
            </a:pPr>
            <a:r>
              <a:rPr lang="cs-CZ" sz="2400" dirty="0"/>
              <a:t>Vydavatel má plnou kontrolu nad komerčním i nekomerčním využitím.</a:t>
            </a:r>
            <a:endParaRPr sz="2400" dirty="0"/>
          </a:p>
          <a:p>
            <a:pPr marL="0" lvl="0" indent="0" algn="l" rtl="0">
              <a:lnSpc>
                <a:spcPct val="115000"/>
              </a:lnSpc>
              <a:spcBef>
                <a:spcPts val="1000"/>
              </a:spcBef>
              <a:spcAft>
                <a:spcPts val="0"/>
              </a:spcAft>
              <a:buClr>
                <a:schemeClr val="dk1"/>
              </a:buClr>
              <a:buSzPts val="1100"/>
              <a:buNone/>
            </a:pPr>
            <a:endParaRPr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PŘEVOD MAJETKOVÝCH PRÁV </a:t>
            </a:r>
            <a:endParaRPr b="1" dirty="0"/>
          </a:p>
        </p:txBody>
      </p:sp>
      <p:grpSp>
        <p:nvGrpSpPr>
          <p:cNvPr id="225" name="Google Shape;225;p6"/>
          <p:cNvGrpSpPr/>
          <p:nvPr/>
        </p:nvGrpSpPr>
        <p:grpSpPr>
          <a:xfrm>
            <a:off x="1785068" y="1694392"/>
            <a:ext cx="7719391" cy="4093212"/>
            <a:chOff x="2103120" y="1885224"/>
            <a:chExt cx="7719391" cy="4093212"/>
          </a:xfrm>
        </p:grpSpPr>
        <p:pic>
          <p:nvPicPr>
            <p:cNvPr id="226" name="Google Shape;226;p6"/>
            <p:cNvPicPr preferRelativeResize="0"/>
            <p:nvPr/>
          </p:nvPicPr>
          <p:blipFill rotWithShape="1">
            <a:blip r:embed="rId3">
              <a:alphaModFix/>
            </a:blip>
            <a:srcRect/>
            <a:stretch/>
          </p:blipFill>
          <p:spPr>
            <a:xfrm>
              <a:off x="2103120" y="1930311"/>
              <a:ext cx="7620000" cy="4048125"/>
            </a:xfrm>
            <a:prstGeom prst="rect">
              <a:avLst/>
            </a:prstGeom>
            <a:noFill/>
            <a:ln>
              <a:noFill/>
            </a:ln>
          </p:spPr>
        </p:pic>
        <p:grpSp>
          <p:nvGrpSpPr>
            <p:cNvPr id="227" name="Google Shape;227;p6"/>
            <p:cNvGrpSpPr/>
            <p:nvPr/>
          </p:nvGrpSpPr>
          <p:grpSpPr>
            <a:xfrm>
              <a:off x="5416163" y="1885224"/>
              <a:ext cx="4406348" cy="1781094"/>
              <a:chOff x="5416163" y="1885224"/>
              <a:chExt cx="4406348" cy="1781094"/>
            </a:xfrm>
          </p:grpSpPr>
          <p:sp>
            <p:nvSpPr>
              <p:cNvPr id="228" name="Google Shape;228;p6"/>
              <p:cNvSpPr/>
              <p:nvPr/>
            </p:nvSpPr>
            <p:spPr>
              <a:xfrm>
                <a:off x="5416163" y="1885225"/>
                <a:ext cx="1359673" cy="1781093"/>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p6"/>
              <p:cNvSpPr/>
              <p:nvPr/>
            </p:nvSpPr>
            <p:spPr>
              <a:xfrm>
                <a:off x="8462838" y="1885224"/>
                <a:ext cx="1359673" cy="1781093"/>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491f11810a_2_271"/>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PŘEVOD MAJETKOVÝCH PRÁV</a:t>
            </a:r>
            <a:endParaRPr b="1" dirty="0"/>
          </a:p>
        </p:txBody>
      </p:sp>
      <p:sp>
        <p:nvSpPr>
          <p:cNvPr id="235" name="Google Shape;235;g3491f11810a_2_271"/>
          <p:cNvSpPr txBox="1">
            <a:spLocks noGrp="1"/>
          </p:cNvSpPr>
          <p:nvPr>
            <p:ph type="body" idx="1"/>
          </p:nvPr>
        </p:nvSpPr>
        <p:spPr>
          <a:xfrm>
            <a:off x="632546" y="1359300"/>
            <a:ext cx="11138100" cy="4139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Clr>
                <a:schemeClr val="dk1"/>
              </a:buClr>
              <a:buSzPts val="1100"/>
              <a:buNone/>
            </a:pPr>
            <a:r>
              <a:rPr lang="cs-CZ" sz="2400" b="1" dirty="0"/>
              <a:t>Copyright Transfer </a:t>
            </a:r>
            <a:r>
              <a:rPr lang="cs-CZ" sz="2400" b="1" dirty="0" err="1"/>
              <a:t>Agreement</a:t>
            </a:r>
            <a:r>
              <a:rPr lang="cs-CZ" sz="2400" dirty="0"/>
              <a:t> (CTA) </a:t>
            </a:r>
            <a:endParaRPr sz="2400" dirty="0"/>
          </a:p>
          <a:p>
            <a:pPr marL="0" lvl="0" indent="0" algn="just" rtl="0">
              <a:lnSpc>
                <a:spcPct val="115000"/>
              </a:lnSpc>
              <a:spcBef>
                <a:spcPts val="1000"/>
              </a:spcBef>
              <a:spcAft>
                <a:spcPts val="0"/>
              </a:spcAft>
              <a:buClr>
                <a:schemeClr val="dk1"/>
              </a:buClr>
              <a:buSzPts val="1100"/>
              <a:buNone/>
            </a:pPr>
            <a:r>
              <a:rPr lang="cs-CZ" sz="2400" dirty="0"/>
              <a:t>Smlouva, kterou autor převádí autorská majetková práva (např. právo na šíření, kopírování, publikování) na vydavatele. Tento model se často používá u tradičních (komerčních) vědeckých časopisů, které nefungují na principu Open Access. Autor si ponechává pouze osobnostní práva (právo být uveden jako autor apod.), ale vydavatel rozhoduje o dalším využití článku.</a:t>
            </a:r>
            <a:endParaRPr sz="2400" dirty="0"/>
          </a:p>
          <a:p>
            <a:pPr marL="0" lvl="0" indent="0" algn="just" rtl="0">
              <a:lnSpc>
                <a:spcPct val="115000"/>
              </a:lnSpc>
              <a:spcBef>
                <a:spcPts val="1000"/>
              </a:spcBef>
              <a:spcAft>
                <a:spcPts val="0"/>
              </a:spcAft>
              <a:buClr>
                <a:schemeClr val="dk1"/>
              </a:buClr>
              <a:buSzPts val="1100"/>
              <a:buNone/>
            </a:pPr>
            <a:r>
              <a:rPr lang="cs-CZ" sz="2400" dirty="0">
                <a:solidFill>
                  <a:schemeClr val="dk1"/>
                </a:solidFill>
              </a:rPr>
              <a:t>🔎</a:t>
            </a:r>
            <a:r>
              <a:rPr lang="cs-CZ" sz="2400" b="1" dirty="0">
                <a:solidFill>
                  <a:schemeClr val="dk1"/>
                </a:solidFill>
              </a:rPr>
              <a:t> </a:t>
            </a:r>
            <a:r>
              <a:rPr lang="cs-CZ" sz="2400" b="1" dirty="0"/>
              <a:t>POZOR:</a:t>
            </a:r>
            <a:r>
              <a:rPr lang="cs-CZ" sz="2400" dirty="0"/>
              <a:t> V případě udělení výhradní licence vydavateli, autor nemá kontrolu nad dalším užitím díla – např. nemůže článek volně sdílet nebo zveřejnit v </a:t>
            </a:r>
            <a:r>
              <a:rPr lang="cs-CZ" sz="2400" dirty="0" err="1"/>
              <a:t>repozitáři</a:t>
            </a:r>
            <a:r>
              <a:rPr lang="cs-CZ" sz="2400" dirty="0"/>
              <a:t> bez svolení vydavatele.</a:t>
            </a:r>
            <a:endParaRPr sz="2400" dirty="0"/>
          </a:p>
          <a:p>
            <a:pPr marL="0" lvl="0" indent="0" algn="l" rtl="0">
              <a:lnSpc>
                <a:spcPct val="115000"/>
              </a:lnSpc>
              <a:spcBef>
                <a:spcPts val="1000"/>
              </a:spcBef>
              <a:spcAft>
                <a:spcPts val="0"/>
              </a:spcAft>
              <a:buClr>
                <a:schemeClr val="dk1"/>
              </a:buClr>
              <a:buSzPts val="1100"/>
              <a:buNone/>
            </a:pPr>
            <a:endParaRPr sz="24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55d0349d06_0_61"/>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PŘEVOD MAJETKOVÝCH PRÁV</a:t>
            </a:r>
            <a:endParaRPr b="1" dirty="0"/>
          </a:p>
        </p:txBody>
      </p:sp>
      <p:sp>
        <p:nvSpPr>
          <p:cNvPr id="241" name="Google Shape;241;g355d0349d06_0_61"/>
          <p:cNvSpPr txBox="1">
            <a:spLocks noGrp="1"/>
          </p:cNvSpPr>
          <p:nvPr>
            <p:ph type="body" idx="1"/>
          </p:nvPr>
        </p:nvSpPr>
        <p:spPr>
          <a:xfrm>
            <a:off x="569167" y="1194913"/>
            <a:ext cx="11138100" cy="4139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Clr>
                <a:schemeClr val="dk1"/>
              </a:buClr>
              <a:buSzPts val="1100"/>
              <a:buNone/>
            </a:pPr>
            <a:r>
              <a:rPr lang="cs-CZ" sz="2400" dirty="0"/>
              <a:t>Pokud došlo k převodu majetkových práv, může vydavatel na zveřejnění publikace uvalit embargo (obvykle 6–24 měsíců po vydání). Embargo je doba, po kterou publikace nemůže být otevřeně dostupná (např. v </a:t>
            </a:r>
            <a:r>
              <a:rPr lang="cs-CZ" sz="2400" dirty="0" err="1"/>
              <a:t>repozitáři</a:t>
            </a:r>
            <a:r>
              <a:rPr lang="cs-CZ" sz="2400" dirty="0"/>
              <a:t>). Po jejím uplynutí lze určitou verzi publikace zpřístupnit podle podmínek ve smlouvě s vydavatelem, obvykle ale ne pod veřejnou licencí. </a:t>
            </a:r>
            <a:endParaRPr dirty="0"/>
          </a:p>
          <a:p>
            <a:pPr marL="0" lvl="0" indent="0" algn="just" rtl="0">
              <a:lnSpc>
                <a:spcPct val="115000"/>
              </a:lnSpc>
              <a:spcBef>
                <a:spcPts val="1000"/>
              </a:spcBef>
              <a:spcAft>
                <a:spcPts val="0"/>
              </a:spcAft>
              <a:buClr>
                <a:schemeClr val="dk1"/>
              </a:buClr>
              <a:buSzPts val="1100"/>
              <a:buNone/>
            </a:pPr>
            <a:r>
              <a:rPr lang="cs-CZ" sz="2400" dirty="0">
                <a:solidFill>
                  <a:schemeClr val="dk1"/>
                </a:solidFill>
              </a:rPr>
              <a:t>🔎</a:t>
            </a:r>
            <a:r>
              <a:rPr lang="cs-CZ" sz="2400" b="1" dirty="0">
                <a:solidFill>
                  <a:schemeClr val="dk1"/>
                </a:solidFill>
              </a:rPr>
              <a:t> </a:t>
            </a:r>
            <a:r>
              <a:rPr lang="cs-CZ" sz="2400" b="1" dirty="0"/>
              <a:t>POZOR:</a:t>
            </a:r>
            <a:r>
              <a:rPr lang="cs-CZ" sz="2400" dirty="0"/>
              <a:t> </a:t>
            </a:r>
            <a:r>
              <a:rPr lang="cs-CZ" sz="2400" dirty="0">
                <a:solidFill>
                  <a:srgbClr val="FF0000"/>
                </a:solidFill>
              </a:rPr>
              <a:t>Aplikací časového embarga nesplňuje daná publikace podmínky pro otevřený přístup k recenzovaným publikacím stanovené výzvou OP JAK</a:t>
            </a:r>
            <a:r>
              <a:rPr lang="cs-CZ" sz="2400" dirty="0"/>
              <a:t>. </a:t>
            </a:r>
            <a:endParaRPr dirty="0"/>
          </a:p>
          <a:p>
            <a:pPr marL="0" lvl="0" indent="0" algn="just" rtl="0">
              <a:lnSpc>
                <a:spcPct val="115000"/>
              </a:lnSpc>
              <a:spcBef>
                <a:spcPts val="1000"/>
              </a:spcBef>
              <a:spcAft>
                <a:spcPts val="0"/>
              </a:spcAft>
              <a:buClr>
                <a:schemeClr val="dk1"/>
              </a:buClr>
              <a:buSzPts val="1100"/>
              <a:buNone/>
            </a:pPr>
            <a:r>
              <a:rPr lang="cs-CZ" sz="2400" dirty="0">
                <a:solidFill>
                  <a:schemeClr val="dk1"/>
                </a:solidFill>
              </a:rPr>
              <a:t>🔎</a:t>
            </a:r>
            <a:r>
              <a:rPr lang="cs-CZ" sz="2400" b="1" dirty="0">
                <a:solidFill>
                  <a:schemeClr val="dk1"/>
                </a:solidFill>
              </a:rPr>
              <a:t> </a:t>
            </a:r>
            <a:r>
              <a:rPr lang="cs-CZ" sz="2400" b="1" dirty="0"/>
              <a:t>POZOR:</a:t>
            </a:r>
            <a:r>
              <a:rPr lang="cs-CZ" sz="2400" dirty="0"/>
              <a:t> Netýká se publikací, které jsou publikovány v režimu OA. Podmínky OA </a:t>
            </a:r>
            <a:br>
              <a:rPr lang="cs-CZ" sz="2400" dirty="0"/>
            </a:br>
            <a:r>
              <a:rPr lang="cs-CZ" sz="2400" dirty="0"/>
              <a:t>u časopisů a vydavatelů lze ověřit v </a:t>
            </a:r>
            <a:r>
              <a:rPr lang="cs-CZ" sz="2400" u="sng" dirty="0" err="1">
                <a:solidFill>
                  <a:schemeClr val="hlink"/>
                </a:solidFill>
                <a:hlinkClick r:id="rId3"/>
              </a:rPr>
              <a:t>Sherpa</a:t>
            </a:r>
            <a:r>
              <a:rPr lang="cs-CZ" sz="2400" u="sng" dirty="0">
                <a:solidFill>
                  <a:schemeClr val="hlink"/>
                </a:solidFill>
                <a:hlinkClick r:id="rId3"/>
              </a:rPr>
              <a:t> Romeo</a:t>
            </a:r>
            <a:r>
              <a:rPr lang="cs-CZ" sz="2400" dirty="0"/>
              <a:t> (nově </a:t>
            </a:r>
            <a:r>
              <a:rPr lang="cs-CZ" sz="2400" u="sng" dirty="0">
                <a:solidFill>
                  <a:schemeClr val="hlink"/>
                </a:solidFill>
                <a:hlinkClick r:id="rId4"/>
              </a:rPr>
              <a:t>Open </a:t>
            </a:r>
            <a:r>
              <a:rPr lang="cs-CZ" sz="2400" u="sng" dirty="0" err="1">
                <a:solidFill>
                  <a:schemeClr val="hlink"/>
                </a:solidFill>
                <a:hlinkClick r:id="rId4"/>
              </a:rPr>
              <a:t>Policy</a:t>
            </a:r>
            <a:r>
              <a:rPr lang="cs-CZ" sz="2400" u="sng" dirty="0">
                <a:solidFill>
                  <a:schemeClr val="hlink"/>
                </a:solidFill>
                <a:hlinkClick r:id="rId4"/>
              </a:rPr>
              <a:t> </a:t>
            </a:r>
            <a:r>
              <a:rPr lang="cs-CZ" sz="2400" u="sng" dirty="0" err="1">
                <a:solidFill>
                  <a:schemeClr val="hlink"/>
                </a:solidFill>
                <a:hlinkClick r:id="rId4"/>
              </a:rPr>
              <a:t>Finder</a:t>
            </a:r>
            <a:r>
              <a:rPr lang="cs-CZ" sz="2400" dirty="0"/>
              <a:t>).</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55d0349d06_0_34"/>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Free Access vs. Open Access</a:t>
            </a:r>
            <a:endParaRPr b="1" dirty="0"/>
          </a:p>
        </p:txBody>
      </p:sp>
      <p:sp>
        <p:nvSpPr>
          <p:cNvPr id="247" name="Google Shape;247;g355d0349d06_0_34"/>
          <p:cNvSpPr txBox="1">
            <a:spLocks noGrp="1"/>
          </p:cNvSpPr>
          <p:nvPr>
            <p:ph type="body" idx="1"/>
          </p:nvPr>
        </p:nvSpPr>
        <p:spPr>
          <a:xfrm>
            <a:off x="632546" y="1359300"/>
            <a:ext cx="11138100" cy="4139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None/>
            </a:pPr>
            <a:r>
              <a:rPr lang="cs-CZ" sz="2400" dirty="0">
                <a:solidFill>
                  <a:schemeClr val="dk1"/>
                </a:solidFill>
              </a:rPr>
              <a:t>🔎</a:t>
            </a:r>
            <a:r>
              <a:rPr lang="cs-CZ" sz="2400" b="1" dirty="0">
                <a:solidFill>
                  <a:schemeClr val="dk1"/>
                </a:solidFill>
              </a:rPr>
              <a:t> </a:t>
            </a:r>
            <a:r>
              <a:rPr lang="cs-CZ" sz="2400" b="1" dirty="0"/>
              <a:t>POZOR:</a:t>
            </a:r>
            <a:r>
              <a:rPr lang="cs-CZ" sz="2400" dirty="0"/>
              <a:t> </a:t>
            </a:r>
            <a:r>
              <a:rPr lang="cs-CZ" sz="2400" dirty="0">
                <a:solidFill>
                  <a:srgbClr val="0000FF"/>
                </a:solidFill>
              </a:rPr>
              <a:t>Free Access ≠ Open Access </a:t>
            </a:r>
            <a:endParaRPr sz="2400" dirty="0"/>
          </a:p>
          <a:p>
            <a:pPr marL="0" lvl="0" indent="0" algn="just" rtl="0">
              <a:lnSpc>
                <a:spcPct val="115000"/>
              </a:lnSpc>
              <a:spcBef>
                <a:spcPts val="1000"/>
              </a:spcBef>
              <a:spcAft>
                <a:spcPts val="0"/>
              </a:spcAft>
              <a:buClr>
                <a:schemeClr val="dk1"/>
              </a:buClr>
              <a:buSzPts val="1100"/>
              <a:buNone/>
            </a:pPr>
            <a:r>
              <a:rPr lang="cs-CZ" sz="2400" dirty="0"/>
              <a:t>Termín "</a:t>
            </a:r>
            <a:r>
              <a:rPr lang="cs-CZ" sz="2400" b="1" dirty="0"/>
              <a:t>Free Access</a:t>
            </a:r>
            <a:r>
              <a:rPr lang="cs-CZ" sz="2400" dirty="0"/>
              <a:t>" u vědeckých článků na webu vydavatele obvykle znamená:</a:t>
            </a:r>
            <a:endParaRPr sz="2400" dirty="0"/>
          </a:p>
          <a:p>
            <a:pPr marL="457200" lvl="0" indent="-381000" algn="just" rtl="0">
              <a:lnSpc>
                <a:spcPct val="115000"/>
              </a:lnSpc>
              <a:spcBef>
                <a:spcPts val="0"/>
              </a:spcBef>
              <a:spcAft>
                <a:spcPts val="0"/>
              </a:spcAft>
              <a:buSzPts val="2400"/>
              <a:buFont typeface="Calibri"/>
              <a:buChar char="•"/>
            </a:pPr>
            <a:r>
              <a:rPr lang="cs-CZ" sz="2400" dirty="0"/>
              <a:t>Článek je dostupný ke čtení zdarma (</a:t>
            </a:r>
            <a:r>
              <a:rPr lang="cs-CZ" sz="2400" dirty="0">
                <a:solidFill>
                  <a:srgbClr val="0000FF"/>
                </a:solidFill>
              </a:rPr>
              <a:t>vydavatel může přístup kdykoliv zrušit</a:t>
            </a:r>
            <a:r>
              <a:rPr lang="cs-CZ" sz="2400" dirty="0"/>
              <a:t>).</a:t>
            </a:r>
            <a:endParaRPr sz="2400" dirty="0">
              <a:solidFill>
                <a:schemeClr val="dk1"/>
              </a:solidFill>
            </a:endParaRPr>
          </a:p>
          <a:p>
            <a:pPr marL="457200" lvl="0" indent="-381000" algn="just" rtl="0">
              <a:lnSpc>
                <a:spcPct val="115000"/>
              </a:lnSpc>
              <a:spcBef>
                <a:spcPts val="0"/>
              </a:spcBef>
              <a:spcAft>
                <a:spcPts val="0"/>
              </a:spcAft>
              <a:buSzPts val="2400"/>
              <a:buFont typeface="Calibri"/>
              <a:buChar char="•"/>
            </a:pPr>
            <a:r>
              <a:rPr lang="cs-CZ" sz="2400" dirty="0"/>
              <a:t>Často omezené jen na web vydavatele (</a:t>
            </a:r>
            <a:r>
              <a:rPr lang="cs-CZ" sz="2400" dirty="0">
                <a:solidFill>
                  <a:srgbClr val="0000FF"/>
                </a:solidFill>
              </a:rPr>
              <a:t>= neumožňuje opětovné využití a sdílení</a:t>
            </a:r>
            <a:r>
              <a:rPr lang="cs-CZ" sz="2400" dirty="0"/>
              <a:t>).</a:t>
            </a:r>
            <a:endParaRPr sz="2400" dirty="0"/>
          </a:p>
          <a:p>
            <a:pPr marL="457200" lvl="0" indent="-381000" algn="just" rtl="0">
              <a:lnSpc>
                <a:spcPct val="115000"/>
              </a:lnSpc>
              <a:spcBef>
                <a:spcPts val="0"/>
              </a:spcBef>
              <a:spcAft>
                <a:spcPts val="0"/>
              </a:spcAft>
              <a:buSzPts val="2400"/>
              <a:buFont typeface="Calibri"/>
              <a:buChar char="•"/>
            </a:pPr>
            <a:r>
              <a:rPr lang="cs-CZ" sz="2400" dirty="0"/>
              <a:t>Autorská majetková práva často převedena na vydavatele.</a:t>
            </a:r>
            <a:endParaRPr sz="2400" dirty="0"/>
          </a:p>
          <a:p>
            <a:pPr marL="457200" lvl="0" indent="-381000" algn="just" rtl="0">
              <a:lnSpc>
                <a:spcPct val="115000"/>
              </a:lnSpc>
              <a:spcBef>
                <a:spcPts val="0"/>
              </a:spcBef>
              <a:spcAft>
                <a:spcPts val="0"/>
              </a:spcAft>
              <a:buSzPts val="2400"/>
              <a:buFont typeface="Calibri"/>
              <a:buChar char="•"/>
            </a:pPr>
            <a:r>
              <a:rPr lang="cs-CZ" sz="2400" dirty="0"/>
              <a:t>Někdy se vztahuje jen na dočasně zpřístupněné články.</a:t>
            </a:r>
            <a:endParaRPr sz="2400" dirty="0"/>
          </a:p>
          <a:p>
            <a:pPr marL="0" lvl="0" indent="0" algn="just" rtl="0">
              <a:lnSpc>
                <a:spcPct val="115000"/>
              </a:lnSpc>
              <a:spcBef>
                <a:spcPts val="1000"/>
              </a:spcBef>
              <a:spcAft>
                <a:spcPts val="0"/>
              </a:spcAft>
              <a:buNone/>
            </a:pPr>
            <a:r>
              <a:rPr lang="cs-CZ" sz="2400" b="1" dirty="0"/>
              <a:t>Open Access (OA)</a:t>
            </a:r>
            <a:endParaRPr sz="2400" b="1" dirty="0"/>
          </a:p>
          <a:p>
            <a:pPr marL="457200" lvl="0" indent="-381000" algn="just" rtl="0">
              <a:lnSpc>
                <a:spcPct val="115000"/>
              </a:lnSpc>
              <a:spcBef>
                <a:spcPts val="0"/>
              </a:spcBef>
              <a:spcAft>
                <a:spcPts val="0"/>
              </a:spcAft>
              <a:buSzPts val="2400"/>
              <a:buChar char="•"/>
            </a:pPr>
            <a:r>
              <a:rPr lang="cs-CZ" sz="2400" dirty="0"/>
              <a:t>Plně otevřený přístup – pokud je autorem udělena licence CC BY, publikaci lze číst, stahovat, sdílet, tisknout a upravovat.</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1000"/>
              </a:spcBef>
              <a:spcAft>
                <a:spcPts val="0"/>
              </a:spcAft>
              <a:buClr>
                <a:schemeClr val="dk1"/>
              </a:buClr>
              <a:buSzPts val="1100"/>
              <a:buNone/>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PRAKTICKÉ PŘÍKLADY </a:t>
            </a:r>
            <a:endParaRPr b="1" dirty="0"/>
          </a:p>
        </p:txBody>
      </p:sp>
      <p:sp>
        <p:nvSpPr>
          <p:cNvPr id="253" name="Google Shape;253;p21"/>
          <p:cNvSpPr txBox="1">
            <a:spLocks noGrp="1"/>
          </p:cNvSpPr>
          <p:nvPr>
            <p:ph type="body" idx="1"/>
          </p:nvPr>
        </p:nvSpPr>
        <p:spPr>
          <a:xfrm>
            <a:off x="667650" y="1335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Clr>
                <a:srgbClr val="173070"/>
              </a:buClr>
              <a:buSzPts val="2400"/>
              <a:buNone/>
            </a:pPr>
            <a:r>
              <a:rPr lang="cs-CZ" sz="2400"/>
              <a:t>(Ne)uchování majetkových práv k publikaci</a:t>
            </a:r>
            <a:endParaRPr sz="2400" b="1"/>
          </a:p>
          <a:p>
            <a:pPr marL="0" lvl="0" indent="0" algn="just" rtl="0">
              <a:lnSpc>
                <a:spcPct val="115000"/>
              </a:lnSpc>
              <a:spcBef>
                <a:spcPts val="1000"/>
              </a:spcBef>
              <a:spcAft>
                <a:spcPts val="0"/>
              </a:spcAft>
              <a:buClr>
                <a:srgbClr val="173070"/>
              </a:buClr>
              <a:buSzPts val="2400"/>
              <a:buNone/>
            </a:pPr>
            <a:r>
              <a:rPr lang="cs-CZ" sz="2400" b="1"/>
              <a:t>© The Author(s) </a:t>
            </a:r>
            <a:r>
              <a:rPr lang="cs-CZ" sz="2400"/>
              <a:t>– autoři si ponechali autorská majetková práva</a:t>
            </a:r>
            <a:endParaRPr sz="2400"/>
          </a:p>
          <a:p>
            <a:pPr marL="0" lvl="0" indent="0" algn="just" rtl="0">
              <a:lnSpc>
                <a:spcPct val="90000"/>
              </a:lnSpc>
              <a:spcBef>
                <a:spcPts val="1000"/>
              </a:spcBef>
              <a:spcAft>
                <a:spcPts val="0"/>
              </a:spcAft>
              <a:buClr>
                <a:srgbClr val="173070"/>
              </a:buClr>
              <a:buSzPts val="2400"/>
              <a:buNone/>
            </a:pPr>
            <a:endParaRPr sz="2400"/>
          </a:p>
          <a:p>
            <a:pPr marL="0" lvl="0" indent="0" algn="just" rtl="0">
              <a:lnSpc>
                <a:spcPct val="90000"/>
              </a:lnSpc>
              <a:spcBef>
                <a:spcPts val="1000"/>
              </a:spcBef>
              <a:spcAft>
                <a:spcPts val="0"/>
              </a:spcAft>
              <a:buClr>
                <a:srgbClr val="173070"/>
              </a:buClr>
              <a:buSzPts val="2400"/>
              <a:buNone/>
            </a:pPr>
            <a:endParaRPr sz="2400"/>
          </a:p>
          <a:p>
            <a:pPr marL="0" lvl="0" indent="0" algn="just" rtl="0">
              <a:lnSpc>
                <a:spcPct val="90000"/>
              </a:lnSpc>
              <a:spcBef>
                <a:spcPts val="1000"/>
              </a:spcBef>
              <a:spcAft>
                <a:spcPts val="0"/>
              </a:spcAft>
              <a:buClr>
                <a:srgbClr val="173070"/>
              </a:buClr>
              <a:buSzPts val="2400"/>
              <a:buNone/>
            </a:pPr>
            <a:endParaRPr sz="2400"/>
          </a:p>
          <a:p>
            <a:pPr marL="0" lvl="0" indent="0" algn="just" rtl="0">
              <a:lnSpc>
                <a:spcPct val="90000"/>
              </a:lnSpc>
              <a:spcBef>
                <a:spcPts val="1000"/>
              </a:spcBef>
              <a:spcAft>
                <a:spcPts val="0"/>
              </a:spcAft>
              <a:buClr>
                <a:srgbClr val="173070"/>
              </a:buClr>
              <a:buSzPts val="2400"/>
              <a:buNone/>
            </a:pPr>
            <a:r>
              <a:rPr lang="cs-CZ" sz="2400" b="1">
                <a:solidFill>
                  <a:srgbClr val="FF0000"/>
                </a:solidFill>
              </a:rPr>
              <a:t>© The Elsevier. All right reserved </a:t>
            </a:r>
            <a:r>
              <a:rPr lang="cs-CZ" sz="2400"/>
              <a:t>– autoři udělili výhradní licenci vydavateli. Všechna práva vyhrazena.</a:t>
            </a:r>
            <a:endParaRPr sz="2400"/>
          </a:p>
          <a:p>
            <a:pPr marL="0" lvl="0" indent="0" algn="just" rtl="0">
              <a:lnSpc>
                <a:spcPct val="90000"/>
              </a:lnSpc>
              <a:spcBef>
                <a:spcPts val="1000"/>
              </a:spcBef>
              <a:spcAft>
                <a:spcPts val="0"/>
              </a:spcAft>
              <a:buClr>
                <a:srgbClr val="173070"/>
              </a:buClr>
              <a:buSzPts val="2400"/>
              <a:buNone/>
            </a:pPr>
            <a:endParaRPr sz="1800"/>
          </a:p>
        </p:txBody>
      </p:sp>
      <p:pic>
        <p:nvPicPr>
          <p:cNvPr id="254" name="Google Shape;254;p21"/>
          <p:cNvPicPr preferRelativeResize="0"/>
          <p:nvPr/>
        </p:nvPicPr>
        <p:blipFill rotWithShape="1">
          <a:blip r:embed="rId3">
            <a:alphaModFix/>
          </a:blip>
          <a:srcRect l="1882" t="10770" r="1573"/>
          <a:stretch/>
        </p:blipFill>
        <p:spPr>
          <a:xfrm>
            <a:off x="667650" y="2429875"/>
            <a:ext cx="11477376" cy="1199170"/>
          </a:xfrm>
          <a:prstGeom prst="rect">
            <a:avLst/>
          </a:prstGeom>
          <a:noFill/>
          <a:ln>
            <a:noFill/>
          </a:ln>
          <a:effectLst>
            <a:outerShdw blurRad="57150" dist="19050" dir="5400000" algn="bl" rotWithShape="0">
              <a:srgbClr val="000000">
                <a:alpha val="49019"/>
              </a:srgbClr>
            </a:outerShdw>
          </a:effectLst>
        </p:spPr>
      </p:pic>
      <p:pic>
        <p:nvPicPr>
          <p:cNvPr id="255" name="Google Shape;255;p21"/>
          <p:cNvPicPr preferRelativeResize="0"/>
          <p:nvPr/>
        </p:nvPicPr>
        <p:blipFill>
          <a:blip r:embed="rId4">
            <a:alphaModFix/>
          </a:blip>
          <a:stretch>
            <a:fillRect/>
          </a:stretch>
        </p:blipFill>
        <p:spPr>
          <a:xfrm>
            <a:off x="718900" y="4613425"/>
            <a:ext cx="5133673" cy="1135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355d0349d06_0_43"/>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PRAKTICKÉ PŘÍKLADY </a:t>
            </a:r>
            <a:endParaRPr b="1" dirty="0"/>
          </a:p>
        </p:txBody>
      </p:sp>
      <p:sp>
        <p:nvSpPr>
          <p:cNvPr id="261" name="Google Shape;261;g355d0349d06_0_43"/>
          <p:cNvSpPr txBox="1">
            <a:spLocks noGrp="1"/>
          </p:cNvSpPr>
          <p:nvPr>
            <p:ph type="body" idx="1"/>
          </p:nvPr>
        </p:nvSpPr>
        <p:spPr>
          <a:xfrm>
            <a:off x="801625" y="1698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rgbClr val="173070"/>
              </a:buClr>
              <a:buSzPts val="2400"/>
              <a:buNone/>
            </a:pPr>
            <a:r>
              <a:rPr lang="cs-CZ" sz="2400" b="1"/>
              <a:t>Open Access vs. Free Access</a:t>
            </a:r>
            <a:endParaRPr sz="2400" b="1"/>
          </a:p>
          <a:p>
            <a:pPr marL="0" lvl="0" indent="0" algn="just" rtl="0">
              <a:lnSpc>
                <a:spcPct val="90000"/>
              </a:lnSpc>
              <a:spcBef>
                <a:spcPts val="1000"/>
              </a:spcBef>
              <a:spcAft>
                <a:spcPts val="0"/>
              </a:spcAft>
              <a:buClr>
                <a:srgbClr val="173070"/>
              </a:buClr>
              <a:buSzPts val="2400"/>
              <a:buNone/>
            </a:pPr>
            <a:endParaRPr/>
          </a:p>
          <a:p>
            <a:pPr marL="0" lvl="0" indent="0" algn="l" rtl="0">
              <a:lnSpc>
                <a:spcPct val="90000"/>
              </a:lnSpc>
              <a:spcBef>
                <a:spcPts val="1000"/>
              </a:spcBef>
              <a:spcAft>
                <a:spcPts val="0"/>
              </a:spcAft>
              <a:buClr>
                <a:srgbClr val="173070"/>
              </a:buClr>
              <a:buSzPts val="1800"/>
              <a:buNone/>
            </a:pPr>
            <a:endParaRPr sz="1800"/>
          </a:p>
          <a:p>
            <a:pPr marL="0" lvl="0" indent="0" algn="just" rtl="0">
              <a:lnSpc>
                <a:spcPct val="90000"/>
              </a:lnSpc>
              <a:spcBef>
                <a:spcPts val="1000"/>
              </a:spcBef>
              <a:spcAft>
                <a:spcPts val="0"/>
              </a:spcAft>
              <a:buClr>
                <a:srgbClr val="173070"/>
              </a:buClr>
              <a:buSzPts val="2400"/>
              <a:buNone/>
            </a:pPr>
            <a:endParaRPr sz="1800"/>
          </a:p>
        </p:txBody>
      </p:sp>
      <p:pic>
        <p:nvPicPr>
          <p:cNvPr id="262" name="Google Shape;262;g355d0349d06_0_43"/>
          <p:cNvPicPr preferRelativeResize="0"/>
          <p:nvPr/>
        </p:nvPicPr>
        <p:blipFill rotWithShape="1">
          <a:blip r:embed="rId3">
            <a:alphaModFix/>
          </a:blip>
          <a:srcRect r="12663"/>
          <a:stretch/>
        </p:blipFill>
        <p:spPr>
          <a:xfrm>
            <a:off x="6051900" y="2701550"/>
            <a:ext cx="5537375" cy="2180900"/>
          </a:xfrm>
          <a:prstGeom prst="rect">
            <a:avLst/>
          </a:prstGeom>
          <a:noFill/>
          <a:ln>
            <a:noFill/>
          </a:ln>
          <a:effectLst>
            <a:outerShdw blurRad="57150" dist="19050" dir="5400000" algn="bl" rotWithShape="0">
              <a:srgbClr val="000000">
                <a:alpha val="50000"/>
              </a:srgbClr>
            </a:outerShdw>
          </a:effectLst>
        </p:spPr>
      </p:pic>
      <p:pic>
        <p:nvPicPr>
          <p:cNvPr id="263" name="Google Shape;263;g355d0349d06_0_43"/>
          <p:cNvPicPr preferRelativeResize="0"/>
          <p:nvPr/>
        </p:nvPicPr>
        <p:blipFill>
          <a:blip r:embed="rId4">
            <a:alphaModFix/>
          </a:blip>
          <a:stretch>
            <a:fillRect/>
          </a:stretch>
        </p:blipFill>
        <p:spPr>
          <a:xfrm>
            <a:off x="692175" y="3522176"/>
            <a:ext cx="5180725" cy="7191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491f11810a_2_13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DŮVĚRYHODNÉ REPOZITÁŘE</a:t>
            </a:r>
            <a:endParaRPr b="1" dirty="0"/>
          </a:p>
        </p:txBody>
      </p:sp>
      <p:sp>
        <p:nvSpPr>
          <p:cNvPr id="269" name="Google Shape;269;g3491f11810a_2_130"/>
          <p:cNvSpPr txBox="1">
            <a:spLocks noGrp="1"/>
          </p:cNvSpPr>
          <p:nvPr>
            <p:ph type="body" idx="1"/>
          </p:nvPr>
        </p:nvSpPr>
        <p:spPr>
          <a:xfrm>
            <a:off x="710900" y="1461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b="1" dirty="0" err="1"/>
              <a:t>Repozitář</a:t>
            </a:r>
            <a:r>
              <a:rPr lang="cs-CZ" sz="2400" dirty="0"/>
              <a:t> - systém určený pro </a:t>
            </a:r>
            <a:r>
              <a:rPr lang="cs-CZ" sz="2400" b="1" dirty="0"/>
              <a:t>dlouhodobé uchovávání a zveřejňování</a:t>
            </a:r>
            <a:r>
              <a:rPr lang="cs-CZ" sz="2400" dirty="0"/>
              <a:t> digitálních objektů (publikací, dat a dalších výstupů výzkumu) a jejich metadat.</a:t>
            </a:r>
            <a:endParaRPr sz="2400" dirty="0"/>
          </a:p>
          <a:p>
            <a:pPr marL="0" lvl="0" indent="0" algn="just" rtl="0">
              <a:lnSpc>
                <a:spcPct val="115000"/>
              </a:lnSpc>
              <a:spcBef>
                <a:spcPts val="1000"/>
              </a:spcBef>
              <a:spcAft>
                <a:spcPts val="0"/>
              </a:spcAft>
              <a:buSzPts val="2800"/>
              <a:buNone/>
            </a:pPr>
            <a:r>
              <a:rPr lang="cs-CZ" sz="2400" b="1" dirty="0"/>
              <a:t>Existují různé typy (důvěryhodných) </a:t>
            </a:r>
            <a:r>
              <a:rPr lang="cs-CZ" sz="2400" b="1" dirty="0" err="1"/>
              <a:t>repozitářů</a:t>
            </a:r>
            <a:r>
              <a:rPr lang="cs-CZ" sz="2400" b="1" dirty="0"/>
              <a:t>:</a:t>
            </a:r>
            <a:endParaRPr sz="2400" b="1" dirty="0"/>
          </a:p>
          <a:p>
            <a:pPr marL="457200" lvl="0" indent="-381000" algn="just" rtl="0">
              <a:lnSpc>
                <a:spcPct val="115000"/>
              </a:lnSpc>
              <a:spcBef>
                <a:spcPts val="0"/>
              </a:spcBef>
              <a:spcAft>
                <a:spcPts val="0"/>
              </a:spcAft>
              <a:buSzPts val="2400"/>
              <a:buChar char="•"/>
            </a:pPr>
            <a:r>
              <a:rPr lang="cs-CZ" sz="2400" dirty="0"/>
              <a:t>Generické </a:t>
            </a:r>
            <a:endParaRPr dirty="0"/>
          </a:p>
          <a:p>
            <a:pPr marL="457200" lvl="0" indent="-381000" algn="just" rtl="0">
              <a:lnSpc>
                <a:spcPct val="115000"/>
              </a:lnSpc>
              <a:spcBef>
                <a:spcPts val="0"/>
              </a:spcBef>
              <a:spcAft>
                <a:spcPts val="0"/>
              </a:spcAft>
              <a:buSzPts val="2400"/>
              <a:buChar char="•"/>
            </a:pPr>
            <a:r>
              <a:rPr lang="cs-CZ" sz="2400" dirty="0"/>
              <a:t>Národní </a:t>
            </a:r>
            <a:endParaRPr dirty="0"/>
          </a:p>
          <a:p>
            <a:pPr marL="457200" lvl="0" indent="-381000" algn="just" rtl="0">
              <a:lnSpc>
                <a:spcPct val="115000"/>
              </a:lnSpc>
              <a:spcBef>
                <a:spcPts val="0"/>
              </a:spcBef>
              <a:spcAft>
                <a:spcPts val="0"/>
              </a:spcAft>
              <a:buSzPts val="2400"/>
              <a:buChar char="•"/>
            </a:pPr>
            <a:r>
              <a:rPr lang="cs-CZ" sz="2400" dirty="0"/>
              <a:t>Institucionální </a:t>
            </a:r>
            <a:endParaRPr dirty="0"/>
          </a:p>
          <a:p>
            <a:pPr marL="457200" lvl="0" indent="-381000" algn="just" rtl="0">
              <a:lnSpc>
                <a:spcPct val="115000"/>
              </a:lnSpc>
              <a:spcBef>
                <a:spcPts val="0"/>
              </a:spcBef>
              <a:spcAft>
                <a:spcPts val="0"/>
              </a:spcAft>
              <a:buSzPts val="2400"/>
              <a:buChar char="•"/>
            </a:pPr>
            <a:r>
              <a:rPr lang="cs-CZ" sz="2400" dirty="0"/>
              <a:t>Oborové </a:t>
            </a:r>
            <a:endParaRPr dirty="0"/>
          </a:p>
          <a:p>
            <a:pPr marL="76200" lvl="0" indent="0" algn="just" rtl="0">
              <a:lnSpc>
                <a:spcPct val="115000"/>
              </a:lnSpc>
              <a:spcBef>
                <a:spcPts val="1000"/>
              </a:spcBef>
              <a:spcAft>
                <a:spcPts val="0"/>
              </a:spcAft>
              <a:buSzPts val="2400"/>
              <a:buNone/>
            </a:pPr>
            <a:r>
              <a:rPr lang="cs-CZ" sz="2400" dirty="0"/>
              <a:t>Některé z </a:t>
            </a:r>
            <a:r>
              <a:rPr lang="cs-CZ" sz="2400" dirty="0" err="1"/>
              <a:t>repozitářů</a:t>
            </a:r>
            <a:r>
              <a:rPr lang="cs-CZ" sz="2400" dirty="0"/>
              <a:t> se zaměřují pouze na určitý typ objektů </a:t>
            </a:r>
            <a:endParaRPr sz="2400" dirty="0"/>
          </a:p>
          <a:p>
            <a:pPr marL="76200" lvl="0" indent="0" algn="just" rtl="0">
              <a:lnSpc>
                <a:spcPct val="115000"/>
              </a:lnSpc>
              <a:spcBef>
                <a:spcPts val="0"/>
              </a:spcBef>
              <a:spcAft>
                <a:spcPts val="0"/>
              </a:spcAft>
              <a:buSzPts val="2400"/>
              <a:buNone/>
            </a:pPr>
            <a:r>
              <a:rPr lang="cs-CZ" sz="2400" dirty="0"/>
              <a:t>(např. na dokumenty, data, software).</a:t>
            </a: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491f11810a_2_135"/>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JAK OVĚŘIT DŮVĚRYHODNOST REPOZITÁŘE</a:t>
            </a:r>
            <a:endParaRPr b="1" dirty="0"/>
          </a:p>
        </p:txBody>
      </p:sp>
      <p:sp>
        <p:nvSpPr>
          <p:cNvPr id="275" name="Google Shape;275;g3491f11810a_2_135"/>
          <p:cNvSpPr txBox="1">
            <a:spLocks noGrp="1"/>
          </p:cNvSpPr>
          <p:nvPr>
            <p:ph type="body" idx="1"/>
          </p:nvPr>
        </p:nvSpPr>
        <p:spPr>
          <a:xfrm>
            <a:off x="698036" y="13542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b="1" dirty="0" err="1"/>
              <a:t>Repozitář</a:t>
            </a:r>
            <a:r>
              <a:rPr lang="cs-CZ" sz="2400" b="1" dirty="0"/>
              <a:t> je dohledatelný v registrech</a:t>
            </a:r>
            <a:r>
              <a:rPr lang="cs-CZ" sz="2400" dirty="0"/>
              <a:t>: </a:t>
            </a:r>
            <a:r>
              <a:rPr lang="cs-CZ" sz="2400" u="sng" dirty="0">
                <a:solidFill>
                  <a:schemeClr val="hlink"/>
                </a:solidFill>
                <a:hlinkClick r:id="rId3"/>
              </a:rPr>
              <a:t>OpenDOAR.org</a:t>
            </a:r>
            <a:r>
              <a:rPr lang="cs-CZ" sz="2400" dirty="0"/>
              <a:t> I </a:t>
            </a:r>
            <a:r>
              <a:rPr lang="cs-CZ" sz="2400" u="sng" dirty="0">
                <a:solidFill>
                  <a:schemeClr val="hlink"/>
                </a:solidFill>
                <a:hlinkClick r:id="rId4"/>
              </a:rPr>
              <a:t>Re3data.org</a:t>
            </a:r>
            <a:r>
              <a:rPr lang="cs-CZ" sz="2400" dirty="0"/>
              <a:t> I </a:t>
            </a:r>
            <a:r>
              <a:rPr lang="cs-CZ" sz="2400" u="sng" dirty="0">
                <a:solidFill>
                  <a:schemeClr val="hlink"/>
                </a:solidFill>
                <a:hlinkClick r:id="rId5"/>
              </a:rPr>
              <a:t>FAIRsharing.org</a:t>
            </a:r>
            <a:endParaRPr sz="2400" dirty="0"/>
          </a:p>
          <a:p>
            <a:pPr marL="0" lvl="0" indent="0" algn="just" rtl="0">
              <a:lnSpc>
                <a:spcPct val="115000"/>
              </a:lnSpc>
              <a:spcBef>
                <a:spcPts val="0"/>
              </a:spcBef>
              <a:spcAft>
                <a:spcPts val="0"/>
              </a:spcAft>
              <a:buSzPts val="2800"/>
              <a:buNone/>
            </a:pPr>
            <a:endParaRPr sz="2400" dirty="0"/>
          </a:p>
          <a:p>
            <a:pPr marL="0" lvl="0" indent="0" algn="just" rtl="0">
              <a:lnSpc>
                <a:spcPct val="115000"/>
              </a:lnSpc>
              <a:spcBef>
                <a:spcPts val="0"/>
              </a:spcBef>
              <a:spcAft>
                <a:spcPts val="0"/>
              </a:spcAft>
              <a:buSzPts val="2800"/>
              <a:buNone/>
            </a:pPr>
            <a:r>
              <a:rPr lang="cs-CZ" sz="2400" b="1" dirty="0"/>
              <a:t>Pokud není ve výše uvedených registrech, lze použít tyto body:</a:t>
            </a:r>
            <a:endParaRPr sz="2400" b="1" dirty="0"/>
          </a:p>
          <a:p>
            <a:pPr marL="457200" lvl="0" indent="-381000" algn="just" rtl="0">
              <a:lnSpc>
                <a:spcPct val="115000"/>
              </a:lnSpc>
              <a:spcBef>
                <a:spcPts val="0"/>
              </a:spcBef>
              <a:spcAft>
                <a:spcPts val="0"/>
              </a:spcAft>
              <a:buSzPts val="2400"/>
              <a:buFont typeface="Calibri"/>
              <a:buChar char="•"/>
            </a:pPr>
            <a:r>
              <a:rPr lang="cs-CZ" sz="2400" dirty="0"/>
              <a:t>Je </a:t>
            </a:r>
            <a:r>
              <a:rPr lang="cs-CZ" sz="2400" dirty="0" err="1"/>
              <a:t>repozitář</a:t>
            </a:r>
            <a:r>
              <a:rPr lang="cs-CZ" sz="2400" dirty="0"/>
              <a:t> certifikovaný? Soupis </a:t>
            </a:r>
            <a:r>
              <a:rPr lang="cs-CZ" sz="2400" u="sng" dirty="0"/>
              <a:t>certifikovaných </a:t>
            </a:r>
            <a:r>
              <a:rPr lang="cs-CZ" sz="2400" u="sng" dirty="0" err="1"/>
              <a:t>repozitářů</a:t>
            </a:r>
            <a:r>
              <a:rPr lang="cs-CZ" sz="2400" dirty="0"/>
              <a:t> podle </a:t>
            </a:r>
            <a:r>
              <a:rPr lang="cs-CZ" sz="2400" u="sng" dirty="0" err="1">
                <a:solidFill>
                  <a:schemeClr val="hlink"/>
                </a:solidFill>
                <a:hlinkClick r:id="rId6"/>
              </a:rPr>
              <a:t>CoreTrustSeal</a:t>
            </a:r>
            <a:r>
              <a:rPr lang="cs-CZ" sz="2400" dirty="0"/>
              <a:t>. </a:t>
            </a:r>
            <a:endParaRPr sz="2400" dirty="0"/>
          </a:p>
          <a:p>
            <a:pPr marL="457200" lvl="0" indent="-381000" algn="just" rtl="0">
              <a:lnSpc>
                <a:spcPct val="115000"/>
              </a:lnSpc>
              <a:spcBef>
                <a:spcPts val="0"/>
              </a:spcBef>
              <a:spcAft>
                <a:spcPts val="0"/>
              </a:spcAft>
              <a:buSzPts val="2400"/>
              <a:buFont typeface="Calibri"/>
              <a:buChar char="•"/>
            </a:pPr>
            <a:r>
              <a:rPr lang="cs-CZ" sz="2400" dirty="0"/>
              <a:t>Pracuje </a:t>
            </a:r>
            <a:r>
              <a:rPr lang="cs-CZ" sz="2400" dirty="0" err="1"/>
              <a:t>repozitář</a:t>
            </a:r>
            <a:r>
              <a:rPr lang="cs-CZ" sz="2400" dirty="0"/>
              <a:t> s perzistentní identifikátory a umožňuje přidělení </a:t>
            </a:r>
            <a:r>
              <a:rPr lang="cs-CZ" sz="2400" dirty="0" err="1"/>
              <a:t>PIDů</a:t>
            </a:r>
            <a:r>
              <a:rPr lang="cs-CZ" sz="2400" dirty="0"/>
              <a:t>?</a:t>
            </a:r>
            <a:endParaRPr sz="2400" dirty="0"/>
          </a:p>
          <a:p>
            <a:pPr marL="457200" lvl="0" indent="-381000" algn="just" rtl="0">
              <a:lnSpc>
                <a:spcPct val="115000"/>
              </a:lnSpc>
              <a:spcBef>
                <a:spcPts val="0"/>
              </a:spcBef>
              <a:spcAft>
                <a:spcPts val="0"/>
              </a:spcAft>
              <a:buSzPts val="2400"/>
              <a:buFont typeface="Calibri"/>
              <a:buChar char="•"/>
            </a:pPr>
            <a:r>
              <a:rPr lang="cs-CZ" sz="2400" dirty="0"/>
              <a:t>Poskytuje </a:t>
            </a:r>
            <a:r>
              <a:rPr lang="cs-CZ" sz="2400" dirty="0" err="1"/>
              <a:t>repozitář</a:t>
            </a:r>
            <a:r>
              <a:rPr lang="cs-CZ" sz="2400" dirty="0"/>
              <a:t> otevřený přístup k uloženému obsahu, včetně opatření díla/ dat/ licencí? Uvádí jasné podmínky, za jakých lze data uložená v </a:t>
            </a:r>
            <a:r>
              <a:rPr lang="cs-CZ" sz="2400" dirty="0" err="1"/>
              <a:t>repozitáři</a:t>
            </a:r>
            <a:r>
              <a:rPr lang="cs-CZ" sz="2400" dirty="0"/>
              <a:t> využívat? </a:t>
            </a:r>
            <a:endParaRPr sz="2400" dirty="0"/>
          </a:p>
          <a:p>
            <a:pPr marL="457200" lvl="0" indent="-381000" algn="just" rtl="0">
              <a:lnSpc>
                <a:spcPct val="115000"/>
              </a:lnSpc>
              <a:spcBef>
                <a:spcPts val="0"/>
              </a:spcBef>
              <a:spcAft>
                <a:spcPts val="0"/>
              </a:spcAft>
              <a:buSzPts val="2400"/>
              <a:buFont typeface="Calibri"/>
              <a:buChar char="•"/>
            </a:pPr>
            <a:r>
              <a:rPr lang="cs-CZ" sz="2400" dirty="0"/>
              <a:t>Poskytne </a:t>
            </a:r>
            <a:r>
              <a:rPr lang="cs-CZ" sz="2400" dirty="0" err="1"/>
              <a:t>repozitář</a:t>
            </a:r>
            <a:r>
              <a:rPr lang="cs-CZ" sz="2400" dirty="0"/>
              <a:t> úvodní stránku s metadaty, tzv. </a:t>
            </a:r>
            <a:r>
              <a:rPr lang="cs-CZ" sz="2400" dirty="0" err="1"/>
              <a:t>landingpage</a:t>
            </a:r>
            <a:r>
              <a:rPr lang="cs-CZ" sz="2400" dirty="0"/>
              <a:t>? </a:t>
            </a:r>
            <a:endParaRPr sz="2400" dirty="0"/>
          </a:p>
          <a:p>
            <a:pPr marL="457200" lvl="0" indent="-381000" algn="just" rtl="0">
              <a:lnSpc>
                <a:spcPct val="115000"/>
              </a:lnSpc>
              <a:spcBef>
                <a:spcPts val="0"/>
              </a:spcBef>
              <a:spcAft>
                <a:spcPts val="0"/>
              </a:spcAft>
              <a:buSzPts val="2400"/>
              <a:buFont typeface="Calibri"/>
              <a:buChar char="•"/>
            </a:pPr>
            <a:r>
              <a:rPr lang="cs-CZ" sz="2400" dirty="0"/>
              <a:t>Pro data ještě navíc - umožňuje </a:t>
            </a:r>
            <a:r>
              <a:rPr lang="cs-CZ" sz="2400" dirty="0" err="1"/>
              <a:t>repozitář</a:t>
            </a:r>
            <a:r>
              <a:rPr lang="cs-CZ" sz="2400" dirty="0"/>
              <a:t> verzování?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344C-7113-81EA-C884-9948E2AFD3E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34DCA47-6C7D-9A8C-1EC0-476590947EC6}"/>
              </a:ext>
            </a:extLst>
          </p:cNvPr>
          <p:cNvSpPr>
            <a:spLocks noGrp="1"/>
          </p:cNvSpPr>
          <p:nvPr>
            <p:ph type="ctrTitle"/>
          </p:nvPr>
        </p:nvSpPr>
        <p:spPr>
          <a:xfrm>
            <a:off x="728565" y="161165"/>
            <a:ext cx="10564586" cy="1065399"/>
          </a:xfrm>
        </p:spPr>
        <p:txBody>
          <a:bodyPr/>
          <a:lstStyle/>
          <a:p>
            <a:r>
              <a:rPr lang="cs-CZ" sz="3500" b="1" dirty="0"/>
              <a:t>Finanční rozpady – Přehled zdrojů financování</a:t>
            </a:r>
            <a:endParaRPr lang="cs-CZ" dirty="0"/>
          </a:p>
        </p:txBody>
      </p:sp>
      <p:sp>
        <p:nvSpPr>
          <p:cNvPr id="3" name="Podnadpis 2">
            <a:extLst>
              <a:ext uri="{FF2B5EF4-FFF2-40B4-BE49-F238E27FC236}">
                <a16:creationId xmlns:a16="http://schemas.microsoft.com/office/drawing/2014/main" id="{7F18FBE0-417E-56E5-0AD2-260745B8079A}"/>
              </a:ext>
            </a:extLst>
          </p:cNvPr>
          <p:cNvSpPr>
            <a:spLocks noGrp="1"/>
          </p:cNvSpPr>
          <p:nvPr>
            <p:ph type="subTitle" idx="1"/>
          </p:nvPr>
        </p:nvSpPr>
        <p:spPr>
          <a:xfrm>
            <a:off x="728565" y="1086714"/>
            <a:ext cx="10734870" cy="4522516"/>
          </a:xfrm>
        </p:spPr>
        <p:txBody>
          <a:bodyPr/>
          <a:lstStyle/>
          <a:p>
            <a:pPr marL="342900" indent="-342900" algn="just">
              <a:buFont typeface="Arial" panose="020B0604020202020204" pitchFamily="34" charset="0"/>
              <a:buChar char="•"/>
            </a:pPr>
            <a:r>
              <a:rPr lang="cs-CZ" dirty="0"/>
              <a:t>ERDF, ex ante financování projektu (vs. ex post z pohledu </a:t>
            </a:r>
            <a:r>
              <a:rPr lang="cs-CZ" dirty="0" err="1"/>
              <a:t>fin</a:t>
            </a:r>
            <a:r>
              <a:rPr lang="cs-CZ" dirty="0"/>
              <a:t>. GBER) </a:t>
            </a:r>
          </a:p>
          <a:p>
            <a:pPr marL="342900" indent="-342900" algn="just">
              <a:buFont typeface="Arial" panose="020B0604020202020204" pitchFamily="34" charset="0"/>
              <a:buChar char="•"/>
            </a:pPr>
            <a:r>
              <a:rPr lang="cs-CZ" dirty="0"/>
              <a:t>Kategorie regionu: MRR : PRR : VRR; 26 % : 43 % : 31%</a:t>
            </a:r>
          </a:p>
          <a:p>
            <a:pPr marL="342900" indent="-342900" algn="just">
              <a:buFont typeface="Arial" panose="020B0604020202020204" pitchFamily="34" charset="0"/>
              <a:buChar char="•"/>
            </a:pPr>
            <a:r>
              <a:rPr lang="cs-CZ" b="1" dirty="0"/>
              <a:t>Výše </a:t>
            </a:r>
            <a:r>
              <a:rPr lang="cs-CZ" b="1" dirty="0" err="1"/>
              <a:t>fin</a:t>
            </a:r>
            <a:r>
              <a:rPr lang="cs-CZ" b="1" dirty="0"/>
              <a:t>. GBER </a:t>
            </a:r>
            <a:r>
              <a:rPr lang="cs-CZ" dirty="0"/>
              <a:t>vč. zohlednění 50% spolufinancování, </a:t>
            </a:r>
            <a:r>
              <a:rPr lang="cs-CZ" u="sng" dirty="0"/>
              <a:t>bez investičních výdajů</a:t>
            </a:r>
          </a:p>
          <a:p>
            <a:pPr marL="800100" lvl="1" indent="-342900" algn="just">
              <a:buFont typeface="Arial" panose="020B0604020202020204" pitchFamily="34" charset="0"/>
              <a:buChar char="•"/>
            </a:pPr>
            <a:r>
              <a:rPr lang="cs-CZ" sz="2400" dirty="0">
                <a:solidFill>
                  <a:srgbClr val="002060"/>
                </a:solidFill>
                <a:latin typeface="+mn-lt"/>
              </a:rPr>
              <a:t>Zohlednění údajů v </a:t>
            </a:r>
            <a:r>
              <a:rPr lang="cs-CZ" sz="2400" b="1" dirty="0">
                <a:solidFill>
                  <a:srgbClr val="002060"/>
                </a:solidFill>
                <a:latin typeface="+mn-lt"/>
              </a:rPr>
              <a:t>obr. Veřejná podpora</a:t>
            </a:r>
          </a:p>
          <a:p>
            <a:pPr marL="342900" indent="-342900">
              <a:buFont typeface="Arial" panose="020B0604020202020204" pitchFamily="34" charset="0"/>
              <a:buChar char="•"/>
            </a:pPr>
            <a:endParaRPr lang="cs-CZ" b="1" dirty="0">
              <a:highlight>
                <a:srgbClr val="FFFF00"/>
              </a:highlight>
            </a:endParaRPr>
          </a:p>
          <a:p>
            <a:pPr marL="342900" indent="-342900">
              <a:buFont typeface="Arial" panose="020B0604020202020204" pitchFamily="34" charset="0"/>
              <a:buChar char="•"/>
            </a:pPr>
            <a:endParaRPr lang="cs-CZ" b="1" dirty="0">
              <a:highlight>
                <a:srgbClr val="FFFF00"/>
              </a:highlight>
            </a:endParaRPr>
          </a:p>
          <a:p>
            <a:pPr marL="342900" indent="-342900">
              <a:buFont typeface="Arial" panose="020B0604020202020204" pitchFamily="34" charset="0"/>
              <a:buChar char="•"/>
            </a:pPr>
            <a:endParaRPr lang="cs-CZ" b="1" dirty="0">
              <a:highlight>
                <a:srgbClr val="FFFF00"/>
              </a:highlight>
            </a:endParaRPr>
          </a:p>
          <a:p>
            <a:pPr marL="342900" indent="-342900">
              <a:buFont typeface="Arial" panose="020B0604020202020204" pitchFamily="34" charset="0"/>
              <a:buChar char="•"/>
            </a:pPr>
            <a:endParaRPr lang="cs-CZ" b="1" dirty="0">
              <a:highlight>
                <a:srgbClr val="FFFF00"/>
              </a:highlight>
            </a:endParaRPr>
          </a:p>
          <a:p>
            <a:pPr marL="342900" indent="-342900">
              <a:buFont typeface="Arial" panose="020B0604020202020204" pitchFamily="34" charset="0"/>
              <a:buChar char="•"/>
            </a:pPr>
            <a:r>
              <a:rPr lang="cs-CZ" dirty="0"/>
              <a:t>Projekt </a:t>
            </a:r>
            <a:r>
              <a:rPr lang="cs-CZ" b="1" dirty="0"/>
              <a:t>s INV </a:t>
            </a:r>
            <a:r>
              <a:rPr lang="cs-CZ" dirty="0"/>
              <a:t>vč. </a:t>
            </a:r>
            <a:r>
              <a:rPr lang="cs-CZ" dirty="0" err="1"/>
              <a:t>fin</a:t>
            </a:r>
            <a:r>
              <a:rPr lang="cs-CZ" dirty="0"/>
              <a:t>. GBER =&gt; Metodický výklad k rozpadu záloh </a:t>
            </a:r>
          </a:p>
          <a:p>
            <a:pPr marL="342900" indent="-342900">
              <a:buFont typeface="Arial" panose="020B0604020202020204" pitchFamily="34" charset="0"/>
              <a:buChar char="•"/>
            </a:pPr>
            <a:r>
              <a:rPr lang="cs-CZ" dirty="0"/>
              <a:t>Rozpad zálohových plateb vs. vyúčtování =&gt; celkový rozpad vs. dle typu subjektu</a:t>
            </a:r>
          </a:p>
          <a:p>
            <a:endParaRPr lang="cs-CZ" b="1" dirty="0"/>
          </a:p>
        </p:txBody>
      </p:sp>
      <p:graphicFrame>
        <p:nvGraphicFramePr>
          <p:cNvPr id="4" name="Tabulka 3">
            <a:extLst>
              <a:ext uri="{FF2B5EF4-FFF2-40B4-BE49-F238E27FC236}">
                <a16:creationId xmlns:a16="http://schemas.microsoft.com/office/drawing/2014/main" id="{435861EE-E315-9E5D-9251-79826735C8A7}"/>
              </a:ext>
            </a:extLst>
          </p:cNvPr>
          <p:cNvGraphicFramePr>
            <a:graphicFrameLocks noGrp="1"/>
          </p:cNvGraphicFramePr>
          <p:nvPr>
            <p:extLst>
              <p:ext uri="{D42A27DB-BD31-4B8C-83A1-F6EECF244321}">
                <p14:modId xmlns:p14="http://schemas.microsoft.com/office/powerpoint/2010/main" val="4282039939"/>
              </p:ext>
            </p:extLst>
          </p:nvPr>
        </p:nvGraphicFramePr>
        <p:xfrm>
          <a:off x="728566" y="2843873"/>
          <a:ext cx="10734869" cy="1550706"/>
        </p:xfrm>
        <a:graphic>
          <a:graphicData uri="http://schemas.openxmlformats.org/drawingml/2006/table">
            <a:tbl>
              <a:tblPr>
                <a:tableStyleId>{5C22544A-7EE6-4342-B048-85BDC9FD1C3A}</a:tableStyleId>
              </a:tblPr>
              <a:tblGrid>
                <a:gridCol w="2433397">
                  <a:extLst>
                    <a:ext uri="{9D8B030D-6E8A-4147-A177-3AD203B41FA5}">
                      <a16:colId xmlns:a16="http://schemas.microsoft.com/office/drawing/2014/main" val="3053693488"/>
                    </a:ext>
                  </a:extLst>
                </a:gridCol>
                <a:gridCol w="2594326">
                  <a:extLst>
                    <a:ext uri="{9D8B030D-6E8A-4147-A177-3AD203B41FA5}">
                      <a16:colId xmlns:a16="http://schemas.microsoft.com/office/drawing/2014/main" val="2156801646"/>
                    </a:ext>
                  </a:extLst>
                </a:gridCol>
                <a:gridCol w="2853573">
                  <a:extLst>
                    <a:ext uri="{9D8B030D-6E8A-4147-A177-3AD203B41FA5}">
                      <a16:colId xmlns:a16="http://schemas.microsoft.com/office/drawing/2014/main" val="3570254989"/>
                    </a:ext>
                  </a:extLst>
                </a:gridCol>
                <a:gridCol w="2853573">
                  <a:extLst>
                    <a:ext uri="{9D8B030D-6E8A-4147-A177-3AD203B41FA5}">
                      <a16:colId xmlns:a16="http://schemas.microsoft.com/office/drawing/2014/main" val="445634819"/>
                    </a:ext>
                  </a:extLst>
                </a:gridCol>
              </a:tblGrid>
              <a:tr h="228292">
                <a:tc rowSpan="2">
                  <a:txBody>
                    <a:bodyPr/>
                    <a:lstStyle/>
                    <a:p>
                      <a:pPr indent="-342900" algn="ctr" defTabSz="914400" rtl="0" eaLnBrk="1" fontAlgn="b" latinLnBrk="0" hangingPunct="1">
                        <a:lnSpc>
                          <a:spcPct val="90000"/>
                        </a:lnSpc>
                        <a:buFont typeface="Arial" panose="020B0604020202020204" pitchFamily="34" charset="0"/>
                        <a:buChar char="•"/>
                      </a:pPr>
                      <a:endParaRPr lang="cs-CZ" sz="1500" kern="1200" dirty="0">
                        <a:solidFill>
                          <a:srgbClr val="002060"/>
                        </a:solidFill>
                        <a:latin typeface="+mn-lt"/>
                        <a:ea typeface="+mn-ea"/>
                        <a:cs typeface="+mn-cs"/>
                      </a:endParaRPr>
                    </a:p>
                  </a:txBody>
                  <a:tcPr marL="0" marR="0" marT="0" marB="0" anchor="b"/>
                </a:tc>
                <a:tc>
                  <a:txBody>
                    <a:bodyPr/>
                    <a:lstStyle/>
                    <a:p>
                      <a:pPr marL="0" indent="0" algn="ctr" defTabSz="914400" rtl="0" eaLnBrk="1" fontAlgn="ctr" latinLnBrk="0" hangingPunct="1">
                        <a:lnSpc>
                          <a:spcPct val="90000"/>
                        </a:lnSpc>
                        <a:buFont typeface="Arial" panose="020B0604020202020204" pitchFamily="34" charset="0"/>
                        <a:buNone/>
                      </a:pPr>
                      <a:r>
                        <a:rPr lang="cs-CZ" sz="1500" b="1" kern="1200" dirty="0">
                          <a:solidFill>
                            <a:srgbClr val="002060"/>
                          </a:solidFill>
                          <a:latin typeface="+mn-lt"/>
                          <a:ea typeface="+mn-ea"/>
                          <a:cs typeface="+mn-cs"/>
                        </a:rPr>
                        <a:t>EU</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b="1" kern="1200" dirty="0">
                          <a:solidFill>
                            <a:srgbClr val="002060"/>
                          </a:solidFill>
                          <a:latin typeface="+mn-lt"/>
                          <a:ea typeface="+mn-ea"/>
                          <a:cs typeface="+mn-cs"/>
                        </a:rPr>
                        <a:t>SR </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b="1" kern="1200" dirty="0">
                          <a:solidFill>
                            <a:srgbClr val="002060"/>
                          </a:solidFill>
                          <a:latin typeface="+mn-lt"/>
                          <a:ea typeface="+mn-ea"/>
                          <a:cs typeface="+mn-cs"/>
                        </a:rPr>
                        <a:t>Vlastní podíl</a:t>
                      </a:r>
                    </a:p>
                  </a:txBody>
                  <a:tcPr marL="0" marR="0" marT="0" marB="0" anchor="ctr"/>
                </a:tc>
                <a:extLst>
                  <a:ext uri="{0D108BD9-81ED-4DB2-BD59-A6C34878D82A}">
                    <a16:rowId xmlns:a16="http://schemas.microsoft.com/office/drawing/2014/main" val="2236471305"/>
                  </a:ext>
                </a:extLst>
              </a:tr>
              <a:tr h="228292">
                <a:tc vMerge="1">
                  <a:txBody>
                    <a:bodyPr/>
                    <a:lstStyle/>
                    <a:p>
                      <a:endParaRPr lang="cs-CZ"/>
                    </a:p>
                  </a:txBody>
                  <a:tcPr/>
                </a:tc>
                <a:tc gridSpan="2">
                  <a:txBody>
                    <a:bodyPr/>
                    <a:lstStyle/>
                    <a:p>
                      <a:pPr marL="0" indent="0" algn="ctr" defTabSz="914400" rtl="0" eaLnBrk="1" fontAlgn="ctr" latinLnBrk="0" hangingPunct="1">
                        <a:lnSpc>
                          <a:spcPct val="90000"/>
                        </a:lnSpc>
                        <a:buFont typeface="Arial" panose="020B0604020202020204" pitchFamily="34" charset="0"/>
                        <a:buNone/>
                      </a:pPr>
                      <a:r>
                        <a:rPr lang="cs-CZ" sz="1500" b="1" kern="1200" dirty="0">
                          <a:solidFill>
                            <a:srgbClr val="002060"/>
                          </a:solidFill>
                          <a:latin typeface="+mn-lt"/>
                          <a:ea typeface="+mn-ea"/>
                          <a:cs typeface="+mn-cs"/>
                        </a:rPr>
                        <a:t>DOTAČNÍ ČÁST</a:t>
                      </a:r>
                    </a:p>
                  </a:txBody>
                  <a:tcPr marL="0" marR="0" marT="0" marB="0" anchor="ctr"/>
                </a:tc>
                <a:tc hMerge="1">
                  <a:txBody>
                    <a:bodyPr/>
                    <a:lstStyle/>
                    <a:p>
                      <a:endParaRPr lang="cs-CZ"/>
                    </a:p>
                  </a:txBody>
                  <a:tcP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x</a:t>
                      </a:r>
                    </a:p>
                  </a:txBody>
                  <a:tcPr marL="0" marR="0" marT="0" marB="0" anchor="ctr"/>
                </a:tc>
                <a:extLst>
                  <a:ext uri="{0D108BD9-81ED-4DB2-BD59-A6C34878D82A}">
                    <a16:rowId xmlns:a16="http://schemas.microsoft.com/office/drawing/2014/main" val="2968189292"/>
                  </a:ext>
                </a:extLst>
              </a:tr>
              <a:tr h="672536">
                <a:tc>
                  <a:txBody>
                    <a:bodyPr/>
                    <a:lstStyle/>
                    <a:p>
                      <a:pPr marL="0" indent="0" algn="ctr" defTabSz="914400" rtl="0" eaLnBrk="1" fontAlgn="ctr" latinLnBrk="0" hangingPunct="1">
                        <a:lnSpc>
                          <a:spcPct val="90000"/>
                        </a:lnSpc>
                        <a:buFont typeface="Arial" panose="020B0604020202020204" pitchFamily="34" charset="0"/>
                        <a:buNone/>
                      </a:pPr>
                      <a:r>
                        <a:rPr lang="pl-PL" sz="1500" kern="1200" dirty="0">
                          <a:solidFill>
                            <a:srgbClr val="002060"/>
                          </a:solidFill>
                          <a:latin typeface="+mn-lt"/>
                          <a:ea typeface="+mn-ea"/>
                          <a:cs typeface="+mn-cs"/>
                        </a:rPr>
                        <a:t>"Klasický rozpad" bez fin. GBER (příjemce není OSS/PO OSS)</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64,60%</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30,40%</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5,00%</a:t>
                      </a:r>
                    </a:p>
                  </a:txBody>
                  <a:tcPr marL="0" marR="0" marT="0" marB="0" anchor="ctr"/>
                </a:tc>
                <a:extLst>
                  <a:ext uri="{0D108BD9-81ED-4DB2-BD59-A6C34878D82A}">
                    <a16:rowId xmlns:a16="http://schemas.microsoft.com/office/drawing/2014/main" val="3875567218"/>
                  </a:ext>
                </a:extLst>
              </a:tr>
              <a:tr h="421586">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Projekt </a:t>
                      </a:r>
                      <a:r>
                        <a:rPr lang="cs-CZ" sz="1500" b="1" kern="1200" dirty="0">
                          <a:solidFill>
                            <a:srgbClr val="002060"/>
                          </a:solidFill>
                          <a:latin typeface="+mn-lt"/>
                          <a:ea typeface="+mn-ea"/>
                          <a:cs typeface="+mn-cs"/>
                        </a:rPr>
                        <a:t>bez INV </a:t>
                      </a:r>
                      <a:r>
                        <a:rPr lang="cs-CZ" sz="1500" kern="1200" dirty="0">
                          <a:solidFill>
                            <a:srgbClr val="002060"/>
                          </a:solidFill>
                          <a:latin typeface="+mn-lt"/>
                          <a:ea typeface="+mn-ea"/>
                          <a:cs typeface="+mn-cs"/>
                        </a:rPr>
                        <a:t>vč. </a:t>
                      </a:r>
                      <a:r>
                        <a:rPr lang="cs-CZ" sz="1500" kern="1200" dirty="0" err="1">
                          <a:solidFill>
                            <a:srgbClr val="002060"/>
                          </a:solidFill>
                          <a:latin typeface="+mn-lt"/>
                          <a:ea typeface="+mn-ea"/>
                          <a:cs typeface="+mn-cs"/>
                        </a:rPr>
                        <a:t>fin</a:t>
                      </a:r>
                      <a:r>
                        <a:rPr lang="cs-CZ" sz="1500" kern="1200" dirty="0">
                          <a:solidFill>
                            <a:srgbClr val="002060"/>
                          </a:solidFill>
                          <a:latin typeface="+mn-lt"/>
                          <a:ea typeface="+mn-ea"/>
                          <a:cs typeface="+mn-cs"/>
                        </a:rPr>
                        <a:t>. GBER </a:t>
                      </a:r>
                      <a:r>
                        <a:rPr lang="cs-CZ" sz="1500" b="1" kern="1200" dirty="0">
                          <a:solidFill>
                            <a:srgbClr val="002060"/>
                          </a:solidFill>
                          <a:highlight>
                            <a:srgbClr val="FFFF00"/>
                          </a:highlight>
                          <a:latin typeface="+mn-lt"/>
                          <a:ea typeface="+mn-ea"/>
                          <a:cs typeface="+mn-cs"/>
                        </a:rPr>
                        <a:t>např. </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57,94169185763140%</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20,40159249385960%</a:t>
                      </a:r>
                    </a:p>
                  </a:txBody>
                  <a:tcPr marL="0" marR="0" marT="0" marB="0" anchor="ctr"/>
                </a:tc>
                <a:tc>
                  <a:txBody>
                    <a:bodyPr/>
                    <a:lstStyle/>
                    <a:p>
                      <a:pPr marL="0" indent="0" algn="ctr" defTabSz="914400" rtl="0" eaLnBrk="1" fontAlgn="ctr" latinLnBrk="0" hangingPunct="1">
                        <a:lnSpc>
                          <a:spcPct val="90000"/>
                        </a:lnSpc>
                        <a:buFont typeface="Arial" panose="020B0604020202020204" pitchFamily="34" charset="0"/>
                        <a:buNone/>
                      </a:pPr>
                      <a:r>
                        <a:rPr lang="cs-CZ" sz="1500" kern="1200" dirty="0">
                          <a:solidFill>
                            <a:srgbClr val="002060"/>
                          </a:solidFill>
                          <a:latin typeface="+mn-lt"/>
                          <a:ea typeface="+mn-ea"/>
                          <a:cs typeface="+mn-cs"/>
                        </a:rPr>
                        <a:t>21,65671564850890%</a:t>
                      </a:r>
                    </a:p>
                  </a:txBody>
                  <a:tcPr marL="0" marR="0" marT="0" marB="0" anchor="ctr"/>
                </a:tc>
                <a:extLst>
                  <a:ext uri="{0D108BD9-81ED-4DB2-BD59-A6C34878D82A}">
                    <a16:rowId xmlns:a16="http://schemas.microsoft.com/office/drawing/2014/main" val="3786512999"/>
                  </a:ext>
                </a:extLst>
              </a:tr>
            </a:tbl>
          </a:graphicData>
        </a:graphic>
      </p:graphicFrame>
    </p:spTree>
    <p:extLst>
      <p:ext uri="{BB962C8B-B14F-4D97-AF65-F5344CB8AC3E}">
        <p14:creationId xmlns:p14="http://schemas.microsoft.com/office/powerpoint/2010/main" val="1460167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491f11810a_2_140"/>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DŮVĚRYHODNÉ REPOZITÁŘE</a:t>
            </a:r>
            <a:endParaRPr b="1" dirty="0"/>
          </a:p>
        </p:txBody>
      </p:sp>
      <p:sp>
        <p:nvSpPr>
          <p:cNvPr id="281" name="Google Shape;281;g3491f11810a_2_140"/>
          <p:cNvSpPr txBox="1">
            <a:spLocks noGrp="1"/>
          </p:cNvSpPr>
          <p:nvPr>
            <p:ph type="body" idx="1"/>
          </p:nvPr>
        </p:nvSpPr>
        <p:spPr>
          <a:xfrm>
            <a:off x="449917" y="1335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SzPts val="2800"/>
              <a:buNone/>
            </a:pPr>
            <a:r>
              <a:rPr lang="cs-CZ" sz="2400" b="1" dirty="0"/>
              <a:t>Pro publikace jsou preferovány institucionální nebo oborové </a:t>
            </a:r>
            <a:r>
              <a:rPr lang="cs-CZ" sz="2400" b="1" dirty="0" err="1"/>
              <a:t>repozitáře</a:t>
            </a:r>
            <a:r>
              <a:rPr lang="cs-CZ" sz="2400" dirty="0"/>
              <a:t>:</a:t>
            </a:r>
            <a:endParaRPr sz="2400" dirty="0"/>
          </a:p>
          <a:p>
            <a:pPr marL="457200" lvl="0" indent="-381000" algn="just" rtl="0">
              <a:lnSpc>
                <a:spcPct val="115000"/>
              </a:lnSpc>
              <a:spcBef>
                <a:spcPts val="1000"/>
              </a:spcBef>
              <a:spcAft>
                <a:spcPts val="0"/>
              </a:spcAft>
              <a:buSzPts val="2400"/>
              <a:buFont typeface="Calibri"/>
              <a:buChar char="•"/>
            </a:pPr>
            <a:r>
              <a:rPr lang="cs-CZ" sz="2400" dirty="0"/>
              <a:t>Institucionální </a:t>
            </a:r>
            <a:r>
              <a:rPr lang="cs-CZ" sz="2400" dirty="0" err="1"/>
              <a:t>repozitáře</a:t>
            </a:r>
            <a:r>
              <a:rPr lang="cs-CZ" sz="2400" dirty="0"/>
              <a:t>, např: </a:t>
            </a:r>
            <a:r>
              <a:rPr lang="cs-CZ" sz="2400" b="1" dirty="0"/>
              <a:t>ASEP</a:t>
            </a:r>
            <a:r>
              <a:rPr lang="cs-CZ" sz="2400" dirty="0"/>
              <a:t> (AV ČR), </a:t>
            </a:r>
            <a:r>
              <a:rPr lang="cs-CZ" sz="2400" b="1" dirty="0"/>
              <a:t>Digitální </a:t>
            </a:r>
            <a:r>
              <a:rPr lang="cs-CZ" sz="2400" b="1" dirty="0" err="1"/>
              <a:t>repozitář</a:t>
            </a:r>
            <a:r>
              <a:rPr lang="cs-CZ" sz="2400" b="1" dirty="0"/>
              <a:t> UK</a:t>
            </a:r>
            <a:r>
              <a:rPr lang="cs-CZ" sz="2400" dirty="0"/>
              <a:t>, </a:t>
            </a:r>
            <a:r>
              <a:rPr lang="cs-CZ" sz="2400" b="1" dirty="0"/>
              <a:t>IS MUNI </a:t>
            </a:r>
            <a:r>
              <a:rPr lang="cs-CZ" sz="2400" dirty="0"/>
              <a:t>(MU), </a:t>
            </a:r>
            <a:r>
              <a:rPr lang="cs-CZ" sz="2400" b="1" dirty="0"/>
              <a:t>Digitální knihovna ČVUT</a:t>
            </a:r>
            <a:endParaRPr sz="2400" b="1" dirty="0"/>
          </a:p>
          <a:p>
            <a:pPr marL="457200" lvl="0" indent="-381000" algn="just" rtl="0">
              <a:lnSpc>
                <a:spcPct val="115000"/>
              </a:lnSpc>
              <a:spcBef>
                <a:spcPts val="1000"/>
              </a:spcBef>
              <a:spcAft>
                <a:spcPts val="0"/>
              </a:spcAft>
              <a:buSzPts val="2400"/>
              <a:buFont typeface="Calibri"/>
              <a:buChar char="•"/>
            </a:pPr>
            <a:r>
              <a:rPr lang="cs-CZ" sz="2400" dirty="0"/>
              <a:t>Oborové </a:t>
            </a:r>
            <a:r>
              <a:rPr lang="cs-CZ" sz="2400" dirty="0" err="1"/>
              <a:t>repozitáře</a:t>
            </a:r>
            <a:r>
              <a:rPr lang="cs-CZ" sz="2400" dirty="0"/>
              <a:t>, např.: </a:t>
            </a:r>
            <a:r>
              <a:rPr lang="cs-CZ" sz="2400" b="1" dirty="0"/>
              <a:t>Pub Med </a:t>
            </a:r>
            <a:r>
              <a:rPr lang="cs-CZ" sz="2400" b="1" dirty="0" err="1"/>
              <a:t>Central</a:t>
            </a:r>
            <a:endParaRPr sz="2400" b="1" dirty="0"/>
          </a:p>
          <a:p>
            <a:pPr marL="457200" lvl="0" indent="-381000" algn="just" rtl="0">
              <a:lnSpc>
                <a:spcPct val="115000"/>
              </a:lnSpc>
              <a:spcBef>
                <a:spcPts val="1000"/>
              </a:spcBef>
              <a:spcAft>
                <a:spcPts val="0"/>
              </a:spcAft>
              <a:buSzPts val="2400"/>
              <a:buFont typeface="Calibri"/>
              <a:buChar char="•"/>
            </a:pPr>
            <a:r>
              <a:rPr lang="cs-CZ" sz="2400" dirty="0"/>
              <a:t>Případně všeobecné, např.: </a:t>
            </a:r>
            <a:r>
              <a:rPr lang="cs-CZ" sz="2400" b="1" dirty="0" err="1"/>
              <a:t>Zenodo</a:t>
            </a:r>
            <a:r>
              <a:rPr lang="cs-CZ" sz="2400" dirty="0"/>
              <a:t> (CERN)</a:t>
            </a:r>
            <a:endParaRPr sz="2400" dirty="0"/>
          </a:p>
          <a:p>
            <a:pPr marL="0" lvl="0" indent="0" algn="just" rtl="0">
              <a:lnSpc>
                <a:spcPct val="115000"/>
              </a:lnSpc>
              <a:spcBef>
                <a:spcPts val="1000"/>
              </a:spcBef>
              <a:spcAft>
                <a:spcPts val="0"/>
              </a:spcAft>
              <a:buSzPts val="2800"/>
              <a:buNone/>
            </a:pPr>
            <a:endParaRPr sz="2400" dirty="0"/>
          </a:p>
          <a:p>
            <a:pPr marL="0" lvl="0" indent="0" algn="just" rtl="0">
              <a:lnSpc>
                <a:spcPct val="115000"/>
              </a:lnSpc>
              <a:spcBef>
                <a:spcPts val="0"/>
              </a:spcBef>
              <a:spcAft>
                <a:spcPts val="0"/>
              </a:spcAft>
              <a:buClr>
                <a:srgbClr val="173070"/>
              </a:buClr>
              <a:buSzPts val="2400"/>
              <a:buNone/>
            </a:pPr>
            <a:r>
              <a:rPr lang="cs-CZ" sz="2400" dirty="0">
                <a:solidFill>
                  <a:schemeClr val="dk1"/>
                </a:solidFill>
              </a:rPr>
              <a:t>🔎</a:t>
            </a:r>
            <a:r>
              <a:rPr lang="cs-CZ" sz="2400" b="1" dirty="0">
                <a:solidFill>
                  <a:schemeClr val="dk1"/>
                </a:solidFill>
              </a:rPr>
              <a:t> </a:t>
            </a:r>
            <a:r>
              <a:rPr lang="cs-CZ" sz="2400" b="1" dirty="0"/>
              <a:t>POZOR:</a:t>
            </a:r>
            <a:r>
              <a:rPr lang="cs-CZ" sz="2400" b="1" dirty="0">
                <a:solidFill>
                  <a:srgbClr val="FF0000"/>
                </a:solidFill>
              </a:rPr>
              <a:t> </a:t>
            </a:r>
            <a:r>
              <a:rPr lang="cs-CZ" sz="2400" b="1" dirty="0" err="1">
                <a:solidFill>
                  <a:srgbClr val="FF0000"/>
                </a:solidFill>
              </a:rPr>
              <a:t>repozitář</a:t>
            </a:r>
            <a:r>
              <a:rPr lang="cs-CZ" sz="2400" b="1" dirty="0">
                <a:solidFill>
                  <a:srgbClr val="FF0000"/>
                </a:solidFill>
              </a:rPr>
              <a:t> NENÍ </a:t>
            </a:r>
            <a:r>
              <a:rPr lang="cs-CZ" sz="2400" dirty="0"/>
              <a:t>např.: webová stránka projektu/vydavatele, Google Drive, Google </a:t>
            </a:r>
            <a:r>
              <a:rPr lang="cs-CZ" sz="2400" dirty="0" err="1"/>
              <a:t>Scholar</a:t>
            </a:r>
            <a:r>
              <a:rPr lang="cs-CZ" sz="2400" dirty="0"/>
              <a:t>, </a:t>
            </a:r>
            <a:r>
              <a:rPr lang="cs-CZ" sz="2400" dirty="0" err="1"/>
              <a:t>ResearchGate</a:t>
            </a:r>
            <a:r>
              <a:rPr lang="cs-CZ" sz="2400" dirty="0"/>
              <a:t>, </a:t>
            </a:r>
            <a:r>
              <a:rPr lang="cs-CZ" sz="2400" dirty="0" err="1"/>
              <a:t>PubMed</a:t>
            </a:r>
            <a:r>
              <a:rPr lang="cs-CZ" sz="2400" dirty="0"/>
              <a:t> (jen databáze) apod.</a:t>
            </a: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491f11810a_2_145"/>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VEŘEJNÉ LICENCE PRO OPĚTOVNÉ VYUŽITÍ</a:t>
            </a:r>
            <a:endParaRPr b="1" dirty="0"/>
          </a:p>
        </p:txBody>
      </p:sp>
      <p:sp>
        <p:nvSpPr>
          <p:cNvPr id="287" name="Google Shape;287;g3491f11810a_2_145"/>
          <p:cNvSpPr txBox="1">
            <a:spLocks noGrp="1"/>
          </p:cNvSpPr>
          <p:nvPr>
            <p:ph type="body" idx="1"/>
          </p:nvPr>
        </p:nvSpPr>
        <p:spPr>
          <a:xfrm>
            <a:off x="693762" y="1335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cs-CZ" sz="2400" b="1" dirty="0" err="1"/>
              <a:t>Creative</a:t>
            </a:r>
            <a:r>
              <a:rPr lang="cs-CZ" sz="2400" b="1" dirty="0"/>
              <a:t> </a:t>
            </a:r>
            <a:r>
              <a:rPr lang="cs-CZ" sz="2400" b="1" dirty="0" err="1"/>
              <a:t>Commons</a:t>
            </a:r>
            <a:r>
              <a:rPr lang="cs-CZ" sz="2400" dirty="0"/>
              <a:t> jsou veřejné licence poskytující ostatním právo užívat díla chráněná autorským zákonem. Jejich prostřednictvím autor poskytuje ostatním některá práva </a:t>
            </a:r>
            <a:br>
              <a:rPr lang="cs-CZ" sz="2400" dirty="0"/>
            </a:br>
            <a:r>
              <a:rPr lang="cs-CZ" sz="2400" dirty="0"/>
              <a:t>k dílu a jiná si vyhrazuje.</a:t>
            </a:r>
            <a:endParaRPr sz="2400" dirty="0"/>
          </a:p>
          <a:p>
            <a:pPr marL="457200" lvl="0" indent="-381000" algn="just" rtl="0">
              <a:lnSpc>
                <a:spcPct val="115000"/>
              </a:lnSpc>
              <a:spcBef>
                <a:spcPts val="1000"/>
              </a:spcBef>
              <a:spcAft>
                <a:spcPts val="0"/>
              </a:spcAft>
              <a:buSzPts val="2400"/>
              <a:buFont typeface="Calibri"/>
              <a:buChar char="•"/>
            </a:pPr>
            <a:r>
              <a:rPr lang="cs-CZ" sz="2400" dirty="0"/>
              <a:t>Licence “</a:t>
            </a:r>
            <a:r>
              <a:rPr lang="cs-CZ" sz="2400" b="1" dirty="0"/>
              <a:t>CC BY</a:t>
            </a:r>
            <a:r>
              <a:rPr lang="cs-CZ" sz="2400" dirty="0"/>
              <a:t>” - </a:t>
            </a:r>
            <a:r>
              <a:rPr lang="cs-CZ" sz="2400" b="1" dirty="0"/>
              <a:t>umožňuje dílo volně sdílet </a:t>
            </a:r>
            <a:r>
              <a:rPr lang="cs-CZ" sz="2400" dirty="0"/>
              <a:t>(= rozmnožovat a distribuovat prostřednictvím jakéhokoli média v jakémkoli formátu)</a:t>
            </a:r>
            <a:r>
              <a:rPr lang="cs-CZ" sz="2400" b="1" dirty="0"/>
              <a:t> a upravovat</a:t>
            </a:r>
            <a:r>
              <a:rPr lang="cs-CZ" sz="2400" dirty="0"/>
              <a:t> (remixovat, změnit a vyjít z původního díla pro jakýkoli účel, a to i komerční) </a:t>
            </a:r>
            <a:r>
              <a:rPr lang="cs-CZ" sz="2400" b="1" dirty="0"/>
              <a:t>za jediné podmínky uvedení původce</a:t>
            </a:r>
            <a:r>
              <a:rPr lang="cs-CZ" sz="2400" dirty="0"/>
              <a:t> (= autorů).</a:t>
            </a:r>
            <a:endParaRPr sz="2400" dirty="0"/>
          </a:p>
          <a:p>
            <a:pPr marL="0" lvl="0" indent="0" algn="just" rtl="0">
              <a:lnSpc>
                <a:spcPct val="115000"/>
              </a:lnSpc>
              <a:spcBef>
                <a:spcPts val="1000"/>
              </a:spcBef>
              <a:spcAft>
                <a:spcPts val="0"/>
              </a:spcAft>
              <a:buNone/>
            </a:pPr>
            <a:r>
              <a:rPr lang="cs-CZ" sz="2400" dirty="0">
                <a:solidFill>
                  <a:schemeClr val="dk1"/>
                </a:solidFill>
              </a:rPr>
              <a:t>🔎</a:t>
            </a:r>
            <a:r>
              <a:rPr lang="cs-CZ" sz="2400" b="1" dirty="0">
                <a:solidFill>
                  <a:schemeClr val="dk1"/>
                </a:solidFill>
              </a:rPr>
              <a:t> </a:t>
            </a:r>
            <a:r>
              <a:rPr lang="cs-CZ" sz="2400" b="1" dirty="0"/>
              <a:t>POZOR</a:t>
            </a:r>
            <a:r>
              <a:rPr lang="cs-CZ" sz="2400" dirty="0"/>
              <a:t>: </a:t>
            </a:r>
            <a:r>
              <a:rPr lang="cs-CZ" sz="2400" dirty="0">
                <a:solidFill>
                  <a:srgbClr val="0000FF"/>
                </a:solidFill>
              </a:rPr>
              <a:t>Dát volně článek/data k dispozici na web není dostačující pro opětovné využití, je zapotřebí specifikovat, jak může být s výstupem výzkumu dále nakládáno</a:t>
            </a:r>
            <a:r>
              <a:rPr lang="cs-CZ" sz="2400" dirty="0"/>
              <a:t>.</a:t>
            </a:r>
            <a:endParaRPr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491f11810a_2_150"/>
          <p:cNvSpPr txBox="1">
            <a:spLocks noGrp="1"/>
          </p:cNvSpPr>
          <p:nvPr>
            <p:ph type="ctrTitle"/>
          </p:nvPr>
        </p:nvSpPr>
        <p:spPr>
          <a:xfrm>
            <a:off x="832757" y="436563"/>
            <a:ext cx="10564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POŽADAVKY NA LICENCE </a:t>
            </a:r>
            <a:endParaRPr b="1" dirty="0"/>
          </a:p>
        </p:txBody>
      </p:sp>
      <p:grpSp>
        <p:nvGrpSpPr>
          <p:cNvPr id="293" name="Google Shape;293;g3491f11810a_2_150"/>
          <p:cNvGrpSpPr/>
          <p:nvPr/>
        </p:nvGrpSpPr>
        <p:grpSpPr>
          <a:xfrm>
            <a:off x="3022734" y="1598315"/>
            <a:ext cx="4669170" cy="3516407"/>
            <a:chOff x="3035734" y="1718290"/>
            <a:chExt cx="4669170" cy="3516407"/>
          </a:xfrm>
        </p:grpSpPr>
        <p:pic>
          <p:nvPicPr>
            <p:cNvPr id="294" name="Google Shape;294;g3491f11810a_2_150" descr="Obsah obrázku symbol, emotikona"/>
            <p:cNvPicPr preferRelativeResize="0"/>
            <p:nvPr/>
          </p:nvPicPr>
          <p:blipFill rotWithShape="1">
            <a:blip r:embed="rId3">
              <a:alphaModFix/>
            </a:blip>
            <a:srcRect/>
            <a:stretch/>
          </p:blipFill>
          <p:spPr>
            <a:xfrm>
              <a:off x="3035734" y="1718290"/>
              <a:ext cx="2242817" cy="795585"/>
            </a:xfrm>
            <a:prstGeom prst="rect">
              <a:avLst/>
            </a:prstGeom>
            <a:noFill/>
            <a:ln>
              <a:noFill/>
            </a:ln>
          </p:spPr>
        </p:pic>
        <p:pic>
          <p:nvPicPr>
            <p:cNvPr id="295" name="Google Shape;295;g3491f11810a_2_150" descr="Obsah obrázku symbol, emotikona"/>
            <p:cNvPicPr preferRelativeResize="0"/>
            <p:nvPr/>
          </p:nvPicPr>
          <p:blipFill rotWithShape="1">
            <a:blip r:embed="rId3">
              <a:alphaModFix/>
            </a:blip>
            <a:srcRect/>
            <a:stretch/>
          </p:blipFill>
          <p:spPr>
            <a:xfrm>
              <a:off x="5462085" y="1718290"/>
              <a:ext cx="2242817" cy="795585"/>
            </a:xfrm>
            <a:prstGeom prst="rect">
              <a:avLst/>
            </a:prstGeom>
            <a:noFill/>
            <a:ln>
              <a:noFill/>
            </a:ln>
          </p:spPr>
        </p:pic>
        <p:pic>
          <p:nvPicPr>
            <p:cNvPr id="296" name="Google Shape;296;g3491f11810a_2_150" descr="Obsah obrázku symbol, Písmo, text&#10;&#10;Popis byl vytvořen automaticky"/>
            <p:cNvPicPr preferRelativeResize="0"/>
            <p:nvPr/>
          </p:nvPicPr>
          <p:blipFill rotWithShape="1">
            <a:blip r:embed="rId4">
              <a:alphaModFix/>
            </a:blip>
            <a:srcRect/>
            <a:stretch/>
          </p:blipFill>
          <p:spPr>
            <a:xfrm>
              <a:off x="5459338" y="2627700"/>
              <a:ext cx="2245566" cy="793116"/>
            </a:xfrm>
            <a:prstGeom prst="rect">
              <a:avLst/>
            </a:prstGeom>
            <a:noFill/>
            <a:ln>
              <a:noFill/>
            </a:ln>
          </p:spPr>
        </p:pic>
        <p:pic>
          <p:nvPicPr>
            <p:cNvPr id="297" name="Google Shape;297;g3491f11810a_2_150" descr="Obsah obrázku symbol, text, Písmo, kruh&#10;&#10;Popis byl vytvořen automaticky"/>
            <p:cNvPicPr preferRelativeResize="0"/>
            <p:nvPr/>
          </p:nvPicPr>
          <p:blipFill rotWithShape="1">
            <a:blip r:embed="rId5">
              <a:alphaModFix/>
            </a:blip>
            <a:srcRect/>
            <a:stretch/>
          </p:blipFill>
          <p:spPr>
            <a:xfrm>
              <a:off x="5436961" y="3534641"/>
              <a:ext cx="2242819" cy="796290"/>
            </a:xfrm>
            <a:prstGeom prst="rect">
              <a:avLst/>
            </a:prstGeom>
            <a:noFill/>
            <a:ln>
              <a:noFill/>
            </a:ln>
          </p:spPr>
        </p:pic>
        <p:pic>
          <p:nvPicPr>
            <p:cNvPr id="298" name="Google Shape;298;g3491f11810a_2_150" descr="Obsah obrázku text, Písmo, symbol, číslo&#10;&#10;Popis byl vytvořen automaticky"/>
            <p:cNvPicPr preferRelativeResize="0"/>
            <p:nvPr/>
          </p:nvPicPr>
          <p:blipFill rotWithShape="1">
            <a:blip r:embed="rId6">
              <a:alphaModFix/>
            </a:blip>
            <a:srcRect/>
            <a:stretch/>
          </p:blipFill>
          <p:spPr>
            <a:xfrm>
              <a:off x="5431246" y="4441582"/>
              <a:ext cx="2238375" cy="793115"/>
            </a:xfrm>
            <a:prstGeom prst="rect">
              <a:avLst/>
            </a:prstGeom>
            <a:noFill/>
            <a:ln>
              <a:noFill/>
            </a:ln>
          </p:spPr>
        </p:pic>
      </p:grpSp>
      <p:sp>
        <p:nvSpPr>
          <p:cNvPr id="299" name="Google Shape;299;g3491f11810a_2_150"/>
          <p:cNvSpPr txBox="1">
            <a:spLocks noGrp="1"/>
          </p:cNvSpPr>
          <p:nvPr>
            <p:ph type="subTitle" idx="1"/>
          </p:nvPr>
        </p:nvSpPr>
        <p:spPr>
          <a:xfrm>
            <a:off x="832750" y="1598325"/>
            <a:ext cx="1900200" cy="918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2060"/>
              </a:buClr>
              <a:buSzPts val="2400"/>
              <a:buFont typeface="Arial"/>
              <a:buNone/>
            </a:pPr>
            <a:r>
              <a:rPr lang="cs-CZ" b="1"/>
              <a:t>Články	</a:t>
            </a:r>
            <a:endParaRPr b="1"/>
          </a:p>
          <a:p>
            <a:pPr marL="0" marR="0" lvl="0" indent="0" algn="l" rtl="0">
              <a:lnSpc>
                <a:spcPct val="90000"/>
              </a:lnSpc>
              <a:spcBef>
                <a:spcPts val="1000"/>
              </a:spcBef>
              <a:spcAft>
                <a:spcPts val="0"/>
              </a:spcAft>
              <a:buClr>
                <a:srgbClr val="002060"/>
              </a:buClr>
              <a:buSzPts val="2400"/>
              <a:buFont typeface="Arial"/>
              <a:buNone/>
            </a:pPr>
            <a:r>
              <a:rPr lang="cs-CZ" b="1"/>
              <a:t>Datové sady </a:t>
            </a:r>
            <a:r>
              <a:rPr lang="cs-CZ" sz="2300" b="1"/>
              <a:t>	                                     					      </a:t>
            </a:r>
            <a:endParaRPr/>
          </a:p>
          <a:p>
            <a:pPr marL="0" marR="0" lvl="0" indent="0" algn="l" rtl="0">
              <a:lnSpc>
                <a:spcPct val="90000"/>
              </a:lnSpc>
              <a:spcBef>
                <a:spcPts val="1000"/>
              </a:spcBef>
              <a:spcAft>
                <a:spcPts val="0"/>
              </a:spcAft>
              <a:buClr>
                <a:srgbClr val="002060"/>
              </a:buClr>
              <a:buSzPts val="2400"/>
              <a:buFont typeface="Arial"/>
              <a:buNone/>
            </a:pPr>
            <a:endParaRPr/>
          </a:p>
          <a:p>
            <a:pPr marL="0" marR="0" lvl="0" indent="0" algn="l" rtl="0">
              <a:lnSpc>
                <a:spcPct val="90000"/>
              </a:lnSpc>
              <a:spcBef>
                <a:spcPts val="1000"/>
              </a:spcBef>
              <a:spcAft>
                <a:spcPts val="0"/>
              </a:spcAft>
              <a:buClr>
                <a:srgbClr val="002060"/>
              </a:buClr>
              <a:buSzPts val="2400"/>
              <a:buFont typeface="Arial"/>
              <a:buNone/>
            </a:pPr>
            <a:r>
              <a:rPr lang="cs-CZ"/>
              <a:t>									</a:t>
            </a:r>
            <a:endParaRPr/>
          </a:p>
          <a:p>
            <a:pPr marL="0" marR="0" lvl="0" indent="0" algn="l" rtl="0">
              <a:lnSpc>
                <a:spcPct val="90000"/>
              </a:lnSpc>
              <a:spcBef>
                <a:spcPts val="1000"/>
              </a:spcBef>
              <a:spcAft>
                <a:spcPts val="0"/>
              </a:spcAft>
              <a:buClr>
                <a:srgbClr val="002060"/>
              </a:buClr>
              <a:buSzPts val="2400"/>
              <a:buFont typeface="Arial"/>
              <a:buNone/>
            </a:pPr>
            <a:endParaRPr/>
          </a:p>
          <a:p>
            <a:pPr marL="0" marR="0" lvl="0" indent="0" algn="l" rtl="0">
              <a:lnSpc>
                <a:spcPct val="90000"/>
              </a:lnSpc>
              <a:spcBef>
                <a:spcPts val="1000"/>
              </a:spcBef>
              <a:spcAft>
                <a:spcPts val="0"/>
              </a:spcAft>
              <a:buClr>
                <a:srgbClr val="002060"/>
              </a:buClr>
              <a:buSzPts val="2400"/>
              <a:buFont typeface="Arial"/>
              <a:buNone/>
            </a:pPr>
            <a:endParaRPr/>
          </a:p>
          <a:p>
            <a:pPr marL="0" marR="0" lvl="0" indent="0" algn="l" rtl="0">
              <a:lnSpc>
                <a:spcPct val="90000"/>
              </a:lnSpc>
              <a:spcBef>
                <a:spcPts val="1000"/>
              </a:spcBef>
              <a:spcAft>
                <a:spcPts val="0"/>
              </a:spcAft>
              <a:buClr>
                <a:srgbClr val="002060"/>
              </a:buClr>
              <a:buSzPts val="2400"/>
              <a:buFont typeface="Arial"/>
              <a:buNone/>
            </a:pPr>
            <a:endParaRPr/>
          </a:p>
        </p:txBody>
      </p:sp>
      <p:sp>
        <p:nvSpPr>
          <p:cNvPr id="300" name="Google Shape;300;g3491f11810a_2_150"/>
          <p:cNvSpPr txBox="1">
            <a:spLocks noGrp="1"/>
          </p:cNvSpPr>
          <p:nvPr>
            <p:ph type="subTitle" idx="1"/>
          </p:nvPr>
        </p:nvSpPr>
        <p:spPr>
          <a:xfrm>
            <a:off x="7981680" y="1598317"/>
            <a:ext cx="3448500" cy="91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rgbClr val="002060"/>
              </a:buClr>
              <a:buSzPts val="2400"/>
              <a:buFont typeface="Arial"/>
              <a:buNone/>
            </a:pPr>
            <a:r>
              <a:rPr lang="cs-CZ" b="1"/>
              <a:t>Monografie a jiné dlouhé textové formáty</a:t>
            </a:r>
            <a:endParaRPr/>
          </a:p>
        </p:txBody>
      </p:sp>
      <p:sp>
        <p:nvSpPr>
          <p:cNvPr id="301" name="Google Shape;301;g3491f11810a_2_150"/>
          <p:cNvSpPr txBox="1"/>
          <p:nvPr/>
        </p:nvSpPr>
        <p:spPr>
          <a:xfrm>
            <a:off x="832750" y="5360344"/>
            <a:ext cx="102216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800"/>
              <a:buFont typeface="Arial"/>
              <a:buNone/>
            </a:pPr>
            <a:r>
              <a:rPr lang="cs-CZ" sz="1800">
                <a:latin typeface="Calibri"/>
                <a:ea typeface="Calibri"/>
                <a:cs typeface="Calibri"/>
                <a:sym typeface="Calibri"/>
              </a:rPr>
              <a:t>Zdroj: </a:t>
            </a:r>
            <a:r>
              <a:rPr lang="cs-CZ" sz="1800" u="sng">
                <a:solidFill>
                  <a:schemeClr val="hlink"/>
                </a:solidFill>
                <a:latin typeface="Calibri"/>
                <a:ea typeface="Calibri"/>
                <a:cs typeface="Calibri"/>
                <a:sym typeface="Calibri"/>
                <a:hlinkClick r:id="rId7"/>
              </a:rPr>
              <a:t>Open Science ve výzvách OP JAK</a:t>
            </a:r>
            <a:r>
              <a:rPr lang="cs-CZ" sz="1800">
                <a:latin typeface="Calibri"/>
                <a:ea typeface="Calibri"/>
                <a:cs typeface="Calibri"/>
                <a:sym typeface="Calibri"/>
              </a:rPr>
              <a:t> (CC BY)</a:t>
            </a:r>
            <a:endParaRPr sz="1800" i="0" u="none" strike="noStrike" cap="none">
              <a:solidFill>
                <a:srgbClr val="000000"/>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491f11810a_2_163"/>
          <p:cNvSpPr txBox="1">
            <a:spLocks noGrp="1"/>
          </p:cNvSpPr>
          <p:nvPr>
            <p:ph type="ctrTitle"/>
          </p:nvPr>
        </p:nvSpPr>
        <p:spPr>
          <a:xfrm>
            <a:off x="832757" y="170196"/>
            <a:ext cx="10564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LICENČNÍ PRVKY</a:t>
            </a:r>
            <a:endParaRPr b="1" dirty="0"/>
          </a:p>
        </p:txBody>
      </p:sp>
      <p:sp>
        <p:nvSpPr>
          <p:cNvPr id="307" name="Google Shape;307;g3491f11810a_2_163"/>
          <p:cNvSpPr txBox="1"/>
          <p:nvPr/>
        </p:nvSpPr>
        <p:spPr>
          <a:xfrm>
            <a:off x="581507" y="1088796"/>
            <a:ext cx="11067000" cy="4450200"/>
          </a:xfrm>
          <a:prstGeom prst="rect">
            <a:avLst/>
          </a:prstGeom>
          <a:noFill/>
          <a:ln>
            <a:noFill/>
          </a:ln>
        </p:spPr>
        <p:txBody>
          <a:bodyPr spcFirstLastPara="1" wrap="square" lIns="91425" tIns="45700" rIns="91425" bIns="45700" anchor="t" anchorCtr="0">
            <a:noAutofit/>
          </a:bodyPr>
          <a:lstStyle/>
          <a:p>
            <a:pPr marL="177800" marR="0" lvl="0" indent="0" algn="l" rtl="0">
              <a:lnSpc>
                <a:spcPct val="90000"/>
              </a:lnSpc>
              <a:spcBef>
                <a:spcPts val="1000"/>
              </a:spcBef>
              <a:spcAft>
                <a:spcPts val="0"/>
              </a:spcAft>
              <a:buClr>
                <a:schemeClr val="dk1"/>
              </a:buClr>
              <a:buSzPts val="1100"/>
              <a:buFont typeface="Arial"/>
              <a:buNone/>
            </a:pPr>
            <a:r>
              <a:rPr lang="cs-CZ" sz="2400" b="0" i="0" u="none" strike="noStrike" cap="none" dirty="0">
                <a:solidFill>
                  <a:srgbClr val="173070"/>
                </a:solidFill>
                <a:latin typeface="Calibri"/>
                <a:ea typeface="Calibri"/>
                <a:cs typeface="Calibri"/>
                <a:sym typeface="Calibri"/>
              </a:rPr>
              <a:t>Vyjadřují v jakém rozmezí je uživatel oprávněn s dílem nakládat.</a:t>
            </a:r>
            <a:endParaRPr sz="2400" b="0" i="0" u="none" strike="noStrike" cap="none" dirty="0">
              <a:solidFill>
                <a:srgbClr val="173070"/>
              </a:solidFill>
              <a:latin typeface="Calibri"/>
              <a:ea typeface="Calibri"/>
              <a:cs typeface="Calibri"/>
              <a:sym typeface="Calibri"/>
            </a:endParaRPr>
          </a:p>
          <a:p>
            <a:pPr marL="457200" marR="0" lvl="0" indent="-279400" algn="l" rtl="0">
              <a:lnSpc>
                <a:spcPct val="90000"/>
              </a:lnSpc>
              <a:spcBef>
                <a:spcPts val="1000"/>
              </a:spcBef>
              <a:spcAft>
                <a:spcPts val="0"/>
              </a:spcAft>
              <a:buClr>
                <a:schemeClr val="dk1"/>
              </a:buClr>
              <a:buSzPts val="1100"/>
              <a:buFont typeface="Arial"/>
              <a:buNone/>
            </a:pPr>
            <a:endParaRPr sz="2400" b="1" i="0" u="none" strike="noStrike" cap="none" dirty="0">
              <a:solidFill>
                <a:srgbClr val="173070"/>
              </a:solidFill>
              <a:latin typeface="Calibri"/>
              <a:ea typeface="Calibri"/>
              <a:cs typeface="Calibri"/>
              <a:sym typeface="Calibri"/>
            </a:endParaRPr>
          </a:p>
          <a:p>
            <a:pPr marL="457200" marR="0" lvl="0" indent="-279400" algn="l" rtl="0">
              <a:lnSpc>
                <a:spcPct val="90000"/>
              </a:lnSpc>
              <a:spcBef>
                <a:spcPts val="1000"/>
              </a:spcBef>
              <a:spcAft>
                <a:spcPts val="0"/>
              </a:spcAft>
              <a:buClr>
                <a:schemeClr val="dk1"/>
              </a:buClr>
              <a:buSzPts val="2400"/>
              <a:buFont typeface="Calibri"/>
              <a:buNone/>
            </a:pPr>
            <a:endParaRPr sz="2400" b="1" i="0" u="none" strike="noStrike" cap="none" dirty="0">
              <a:solidFill>
                <a:srgbClr val="173070"/>
              </a:solidFill>
              <a:latin typeface="Calibri"/>
              <a:ea typeface="Calibri"/>
              <a:cs typeface="Calibri"/>
              <a:sym typeface="Calibri"/>
            </a:endParaRPr>
          </a:p>
        </p:txBody>
      </p:sp>
      <p:grpSp>
        <p:nvGrpSpPr>
          <p:cNvPr id="308" name="Google Shape;308;g3491f11810a_2_163"/>
          <p:cNvGrpSpPr/>
          <p:nvPr/>
        </p:nvGrpSpPr>
        <p:grpSpPr>
          <a:xfrm>
            <a:off x="832757" y="1663638"/>
            <a:ext cx="10564334" cy="4815894"/>
            <a:chOff x="562074" y="706120"/>
            <a:chExt cx="7847522" cy="4833779"/>
          </a:xfrm>
        </p:grpSpPr>
        <p:sp>
          <p:nvSpPr>
            <p:cNvPr id="309" name="Google Shape;309;g3491f11810a_2_163"/>
            <p:cNvSpPr txBox="1"/>
            <p:nvPr/>
          </p:nvSpPr>
          <p:spPr>
            <a:xfrm>
              <a:off x="649191" y="706120"/>
              <a:ext cx="2285400" cy="7107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600"/>
                </a:spcAft>
                <a:buClr>
                  <a:srgbClr val="000000"/>
                </a:buClr>
                <a:buSzPts val="3000"/>
                <a:buFont typeface="Arial"/>
                <a:buNone/>
              </a:pPr>
              <a:r>
                <a:rPr lang="cs-CZ" sz="3000" b="1" i="0" u="none" strike="noStrike" cap="none">
                  <a:solidFill>
                    <a:srgbClr val="CE3736"/>
                  </a:solidFill>
                  <a:latin typeface="Calibri"/>
                  <a:ea typeface="Calibri"/>
                  <a:cs typeface="Calibri"/>
                  <a:sym typeface="Calibri"/>
                </a:rPr>
                <a:t>Práva</a:t>
              </a:r>
              <a:endParaRPr sz="3000" b="1" i="0" u="none" strike="noStrike" cap="none">
                <a:solidFill>
                  <a:srgbClr val="CE3736"/>
                </a:solidFill>
                <a:latin typeface="Calibri"/>
                <a:ea typeface="Calibri"/>
                <a:cs typeface="Calibri"/>
                <a:sym typeface="Calibri"/>
              </a:endParaRPr>
            </a:p>
          </p:txBody>
        </p:sp>
        <p:pic>
          <p:nvPicPr>
            <p:cNvPr id="310" name="Google Shape;310;g3491f11810a_2_163"/>
            <p:cNvPicPr preferRelativeResize="0"/>
            <p:nvPr/>
          </p:nvPicPr>
          <p:blipFill rotWithShape="1">
            <a:blip r:embed="rId3">
              <a:alphaModFix/>
            </a:blip>
            <a:srcRect/>
            <a:stretch/>
          </p:blipFill>
          <p:spPr>
            <a:xfrm>
              <a:off x="562074" y="1243975"/>
              <a:ext cx="2372528" cy="2437259"/>
            </a:xfrm>
            <a:prstGeom prst="rect">
              <a:avLst/>
            </a:prstGeom>
            <a:noFill/>
            <a:ln>
              <a:noFill/>
            </a:ln>
          </p:spPr>
        </p:pic>
        <p:sp>
          <p:nvSpPr>
            <p:cNvPr id="311" name="Google Shape;311;g3491f11810a_2_163"/>
            <p:cNvSpPr txBox="1"/>
            <p:nvPr/>
          </p:nvSpPr>
          <p:spPr>
            <a:xfrm>
              <a:off x="1477492" y="1416821"/>
              <a:ext cx="2021100" cy="2712300"/>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cs-CZ" sz="2800" b="1" i="0" u="none" strike="noStrike" cap="none">
                  <a:solidFill>
                    <a:srgbClr val="434343"/>
                  </a:solidFill>
                  <a:latin typeface="Calibri"/>
                  <a:ea typeface="Calibri"/>
                  <a:cs typeface="Calibri"/>
                  <a:sym typeface="Calibri"/>
                </a:rPr>
                <a:t>Share</a:t>
              </a:r>
              <a:endParaRPr sz="2800" b="1" i="0" u="none" strike="noStrike" cap="none">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600"/>
                <a:buFont typeface="Arial"/>
                <a:buNone/>
              </a:pPr>
              <a:r>
                <a:rPr lang="cs-CZ" sz="2600" b="0" i="0" u="none" strike="noStrike" cap="none">
                  <a:solidFill>
                    <a:srgbClr val="CE3736"/>
                  </a:solidFill>
                  <a:latin typeface="Calibri"/>
                  <a:ea typeface="Calibri"/>
                  <a:cs typeface="Calibri"/>
                  <a:sym typeface="Calibri"/>
                </a:rPr>
                <a:t>dílo šířit</a:t>
              </a:r>
              <a:endParaRPr sz="2600" b="0" i="0" u="none" strike="noStrike" cap="none">
                <a:solidFill>
                  <a:srgbClr val="CE3736"/>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800"/>
                <a:buFont typeface="Arial"/>
                <a:buNone/>
              </a:pPr>
              <a:r>
                <a:rPr lang="cs-CZ" sz="2800" b="1" i="0" u="none" strike="noStrike" cap="none">
                  <a:solidFill>
                    <a:srgbClr val="434343"/>
                  </a:solidFill>
                  <a:latin typeface="Calibri"/>
                  <a:ea typeface="Calibri"/>
                  <a:cs typeface="Calibri"/>
                  <a:sym typeface="Calibri"/>
                </a:rPr>
                <a:t>Remix</a:t>
              </a:r>
              <a:endParaRPr sz="2800" b="1" i="0" u="none" strike="noStrike" cap="none">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r>
                <a:rPr lang="cs-CZ" sz="2800" b="0" i="0" u="none" strike="noStrike" cap="none">
                  <a:solidFill>
                    <a:srgbClr val="CE3736"/>
                  </a:solidFill>
                  <a:latin typeface="Calibri"/>
                  <a:ea typeface="Calibri"/>
                  <a:cs typeface="Calibri"/>
                  <a:sym typeface="Calibri"/>
                </a:rPr>
                <a:t>dílo upravovat</a:t>
              </a:r>
              <a:endParaRPr sz="2800" b="0" i="0" u="none" strike="noStrike" cap="none">
                <a:solidFill>
                  <a:srgbClr val="CE3736"/>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3000"/>
                <a:buFont typeface="Arial"/>
                <a:buNone/>
              </a:pPr>
              <a:endParaRPr sz="30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C00000"/>
                </a:solidFill>
                <a:latin typeface="Arial"/>
                <a:ea typeface="Arial"/>
                <a:cs typeface="Arial"/>
                <a:sym typeface="Arial"/>
              </a:endParaRPr>
            </a:p>
          </p:txBody>
        </p:sp>
        <p:sp>
          <p:nvSpPr>
            <p:cNvPr id="312" name="Google Shape;312;g3491f11810a_2_163"/>
            <p:cNvSpPr txBox="1"/>
            <p:nvPr/>
          </p:nvSpPr>
          <p:spPr>
            <a:xfrm>
              <a:off x="3498591" y="766360"/>
              <a:ext cx="4605600" cy="606900"/>
            </a:xfrm>
            <a:prstGeom prst="rect">
              <a:avLst/>
            </a:prstGeom>
            <a:noFill/>
            <a:ln>
              <a:noFill/>
            </a:ln>
          </p:spPr>
          <p:txBody>
            <a:bodyPr spcFirstLastPara="1" wrap="square" lIns="121900" tIns="121900" rIns="121900" bIns="121900" anchor="t" anchorCtr="0">
              <a:noAutofit/>
            </a:bodyPr>
            <a:lstStyle/>
            <a:p>
              <a:pPr marL="0" marR="0" lvl="0" indent="0" algn="l" rtl="0">
                <a:lnSpc>
                  <a:spcPct val="95000"/>
                </a:lnSpc>
                <a:spcBef>
                  <a:spcPts val="0"/>
                </a:spcBef>
                <a:spcAft>
                  <a:spcPts val="1600"/>
                </a:spcAft>
                <a:buClr>
                  <a:srgbClr val="000000"/>
                </a:buClr>
                <a:buSzPts val="3000"/>
                <a:buFont typeface="Arial"/>
                <a:buNone/>
              </a:pPr>
              <a:r>
                <a:rPr lang="cs-CZ" sz="3000" b="1" i="0" u="none" strike="noStrike" cap="none" dirty="0">
                  <a:solidFill>
                    <a:srgbClr val="CE3736"/>
                  </a:solidFill>
                  <a:latin typeface="Calibri"/>
                  <a:ea typeface="Calibri"/>
                  <a:cs typeface="Calibri"/>
                  <a:sym typeface="Calibri"/>
                </a:rPr>
                <a:t>Povinnosti</a:t>
              </a:r>
              <a:endParaRPr sz="3000" b="1" i="0" u="none" strike="noStrike" cap="none" dirty="0">
                <a:solidFill>
                  <a:srgbClr val="CE3736"/>
                </a:solidFill>
                <a:latin typeface="Calibri"/>
                <a:ea typeface="Calibri"/>
                <a:cs typeface="Calibri"/>
                <a:sym typeface="Calibri"/>
              </a:endParaRPr>
            </a:p>
          </p:txBody>
        </p:sp>
        <p:sp>
          <p:nvSpPr>
            <p:cNvPr id="313" name="Google Shape;313;g3491f11810a_2_163"/>
            <p:cNvSpPr txBox="1"/>
            <p:nvPr/>
          </p:nvSpPr>
          <p:spPr>
            <a:xfrm>
              <a:off x="4428296" y="1373199"/>
              <a:ext cx="3981300" cy="4166700"/>
            </a:xfrm>
            <a:prstGeom prst="rect">
              <a:avLst/>
            </a:prstGeom>
            <a:solidFill>
              <a:srgbClr val="FFFFFF"/>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cs-CZ" sz="2800" b="1" i="0" u="none" strike="noStrike" cap="none" dirty="0">
                  <a:solidFill>
                    <a:srgbClr val="434343"/>
                  </a:solidFill>
                  <a:latin typeface="Calibri"/>
                  <a:ea typeface="Calibri"/>
                  <a:cs typeface="Calibri"/>
                  <a:sym typeface="Calibri"/>
                </a:rPr>
                <a:t>BY - </a:t>
              </a:r>
              <a:r>
                <a:rPr lang="cs-CZ" sz="2800" b="1" i="0" u="none" strike="noStrike" cap="none" dirty="0" err="1">
                  <a:solidFill>
                    <a:srgbClr val="434343"/>
                  </a:solidFill>
                  <a:latin typeface="Calibri"/>
                  <a:ea typeface="Calibri"/>
                  <a:cs typeface="Calibri"/>
                  <a:sym typeface="Calibri"/>
                </a:rPr>
                <a:t>Attribution</a:t>
              </a:r>
              <a:r>
                <a:rPr lang="cs-CZ" sz="2800" b="1" i="0" u="none" strike="noStrike" cap="none" dirty="0">
                  <a:solidFill>
                    <a:srgbClr val="434343"/>
                  </a:solidFill>
                  <a:latin typeface="Calibri"/>
                  <a:ea typeface="Calibri"/>
                  <a:cs typeface="Calibri"/>
                  <a:sym typeface="Calibri"/>
                </a:rPr>
                <a:t> to </a:t>
              </a:r>
              <a:r>
                <a:rPr lang="cs-CZ" sz="2800" b="1" i="0" u="none" strike="noStrike" cap="none" dirty="0" err="1">
                  <a:solidFill>
                    <a:srgbClr val="434343"/>
                  </a:solidFill>
                  <a:latin typeface="Calibri"/>
                  <a:ea typeface="Calibri"/>
                  <a:cs typeface="Calibri"/>
                  <a:sym typeface="Calibri"/>
                </a:rPr>
                <a:t>the</a:t>
              </a:r>
              <a:r>
                <a:rPr lang="cs-CZ" sz="2800" b="1" i="0" u="none" strike="noStrike" cap="none" dirty="0">
                  <a:solidFill>
                    <a:srgbClr val="434343"/>
                  </a:solidFill>
                  <a:latin typeface="Calibri"/>
                  <a:ea typeface="Calibri"/>
                  <a:cs typeface="Calibri"/>
                  <a:sym typeface="Calibri"/>
                </a:rPr>
                <a:t> </a:t>
              </a:r>
              <a:r>
                <a:rPr lang="cs-CZ" sz="2800" b="1" i="0" u="none" strike="noStrike" cap="none" dirty="0" err="1">
                  <a:solidFill>
                    <a:srgbClr val="434343"/>
                  </a:solidFill>
                  <a:latin typeface="Calibri"/>
                  <a:ea typeface="Calibri"/>
                  <a:cs typeface="Calibri"/>
                  <a:sym typeface="Calibri"/>
                </a:rPr>
                <a:t>creator</a:t>
              </a:r>
              <a:endParaRPr sz="2800" b="1" i="0" u="none" strike="noStrike" cap="none" dirty="0">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600"/>
                <a:buFont typeface="Arial"/>
                <a:buNone/>
              </a:pPr>
              <a:r>
                <a:rPr lang="cs-CZ" sz="2600" b="0" i="0" u="none" strike="noStrike" cap="none" dirty="0">
                  <a:solidFill>
                    <a:srgbClr val="CE3736"/>
                  </a:solidFill>
                  <a:latin typeface="Calibri"/>
                  <a:ea typeface="Calibri"/>
                  <a:cs typeface="Calibri"/>
                  <a:sym typeface="Calibri"/>
                </a:rPr>
                <a:t>uveďte autora</a:t>
              </a:r>
              <a:endParaRPr sz="2800" b="0" i="0" u="none" strike="noStrike" cap="none" dirty="0">
                <a:solidFill>
                  <a:srgbClr val="CE3736"/>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800"/>
                <a:buFont typeface="Arial"/>
                <a:buNone/>
              </a:pPr>
              <a:r>
                <a:rPr lang="cs-CZ" sz="2800" b="1" i="0" u="none" strike="noStrike" cap="none" dirty="0">
                  <a:solidFill>
                    <a:srgbClr val="434343"/>
                  </a:solidFill>
                  <a:latin typeface="Calibri"/>
                  <a:ea typeface="Calibri"/>
                  <a:cs typeface="Calibri"/>
                  <a:sym typeface="Calibri"/>
                </a:rPr>
                <a:t>SA - </a:t>
              </a:r>
              <a:r>
                <a:rPr lang="cs-CZ" sz="2800" b="1" i="0" u="none" strike="noStrike" cap="none" dirty="0" err="1">
                  <a:solidFill>
                    <a:srgbClr val="434343"/>
                  </a:solidFill>
                  <a:latin typeface="Calibri"/>
                  <a:ea typeface="Calibri"/>
                  <a:cs typeface="Calibri"/>
                  <a:sym typeface="Calibri"/>
                </a:rPr>
                <a:t>Share</a:t>
              </a:r>
              <a:r>
                <a:rPr lang="cs-CZ" sz="2800" b="1" i="0" u="none" strike="noStrike" cap="none" dirty="0">
                  <a:solidFill>
                    <a:srgbClr val="434343"/>
                  </a:solidFill>
                  <a:latin typeface="Calibri"/>
                  <a:ea typeface="Calibri"/>
                  <a:cs typeface="Calibri"/>
                  <a:sym typeface="Calibri"/>
                </a:rPr>
                <a:t> </a:t>
              </a:r>
              <a:r>
                <a:rPr lang="cs-CZ" sz="2800" b="1" i="0" u="none" strike="noStrike" cap="none" dirty="0" err="1">
                  <a:solidFill>
                    <a:srgbClr val="434343"/>
                  </a:solidFill>
                  <a:latin typeface="Calibri"/>
                  <a:ea typeface="Calibri"/>
                  <a:cs typeface="Calibri"/>
                  <a:sym typeface="Calibri"/>
                </a:rPr>
                <a:t>Alike</a:t>
              </a:r>
              <a:endParaRPr sz="2800" b="1" i="0" u="none" strike="noStrike" cap="none" dirty="0">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600"/>
                <a:buFont typeface="Arial"/>
                <a:buNone/>
              </a:pPr>
              <a:r>
                <a:rPr lang="cs-CZ" sz="2600" b="0" i="0" u="none" strike="noStrike" cap="none" dirty="0">
                  <a:solidFill>
                    <a:srgbClr val="CE3736"/>
                  </a:solidFill>
                  <a:latin typeface="Calibri"/>
                  <a:ea typeface="Calibri"/>
                  <a:cs typeface="Calibri"/>
                  <a:sym typeface="Calibri"/>
                </a:rPr>
                <a:t>zachovejte licenci</a:t>
              </a:r>
              <a:endParaRPr sz="2800" b="0" i="0" u="none" strike="noStrike" cap="none" dirty="0">
                <a:solidFill>
                  <a:srgbClr val="CE3736"/>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900"/>
                <a:buFont typeface="Arial"/>
                <a:buNone/>
              </a:pPr>
              <a:r>
                <a:rPr lang="cs-CZ" sz="2900" b="1" i="0" u="none" strike="noStrike" cap="none" dirty="0">
                  <a:solidFill>
                    <a:srgbClr val="434343"/>
                  </a:solidFill>
                  <a:latin typeface="Calibri"/>
                  <a:ea typeface="Calibri"/>
                  <a:cs typeface="Calibri"/>
                  <a:sym typeface="Calibri"/>
                </a:rPr>
                <a:t>NC - Non </a:t>
              </a:r>
              <a:r>
                <a:rPr lang="cs-CZ" sz="2900" b="1" i="0" u="none" strike="noStrike" cap="none" dirty="0" err="1">
                  <a:solidFill>
                    <a:srgbClr val="434343"/>
                  </a:solidFill>
                  <a:latin typeface="Calibri"/>
                  <a:ea typeface="Calibri"/>
                  <a:cs typeface="Calibri"/>
                  <a:sym typeface="Calibri"/>
                </a:rPr>
                <a:t>Commercial</a:t>
              </a:r>
              <a:endParaRPr sz="2900" b="1" i="0" u="none" strike="noStrike" cap="none" dirty="0">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600"/>
                <a:buFont typeface="Arial"/>
                <a:buNone/>
              </a:pPr>
              <a:r>
                <a:rPr lang="cs-CZ" sz="2600" b="0" i="0" u="none" strike="noStrike" cap="none" dirty="0">
                  <a:solidFill>
                    <a:srgbClr val="CE3736"/>
                  </a:solidFill>
                  <a:latin typeface="Calibri"/>
                  <a:ea typeface="Calibri"/>
                  <a:cs typeface="Calibri"/>
                  <a:sym typeface="Calibri"/>
                </a:rPr>
                <a:t>neužívejte dílo komerčně</a:t>
              </a:r>
              <a:endParaRPr sz="2800" b="0" i="0" u="none" strike="noStrike" cap="none" dirty="0">
                <a:solidFill>
                  <a:srgbClr val="CE3736"/>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800"/>
                <a:buFont typeface="Arial"/>
                <a:buNone/>
              </a:pPr>
              <a:r>
                <a:rPr lang="cs-CZ" sz="2800" b="1" i="0" u="none" strike="noStrike" cap="none" dirty="0">
                  <a:solidFill>
                    <a:srgbClr val="434343"/>
                  </a:solidFill>
                  <a:latin typeface="Calibri"/>
                  <a:ea typeface="Calibri"/>
                  <a:cs typeface="Calibri"/>
                  <a:sym typeface="Calibri"/>
                </a:rPr>
                <a:t>ND - No </a:t>
              </a:r>
              <a:r>
                <a:rPr lang="cs-CZ" sz="2800" b="1" i="0" u="none" strike="noStrike" cap="none" dirty="0" err="1">
                  <a:solidFill>
                    <a:srgbClr val="434343"/>
                  </a:solidFill>
                  <a:latin typeface="Calibri"/>
                  <a:ea typeface="Calibri"/>
                  <a:cs typeface="Calibri"/>
                  <a:sym typeface="Calibri"/>
                </a:rPr>
                <a:t>Derivatives</a:t>
              </a:r>
              <a:endParaRPr sz="2800" b="1" i="0" u="none" strike="noStrike" cap="none" dirty="0">
                <a:solidFill>
                  <a:srgbClr val="434343"/>
                </a:solidFill>
                <a:latin typeface="Calibri"/>
                <a:ea typeface="Calibri"/>
                <a:cs typeface="Calibri"/>
                <a:sym typeface="Calibri"/>
              </a:endParaRPr>
            </a:p>
            <a:p>
              <a:pPr marL="0" marR="0" lvl="0" indent="0" algn="l" rtl="0">
                <a:lnSpc>
                  <a:spcPct val="115000"/>
                </a:lnSpc>
                <a:spcBef>
                  <a:spcPts val="0"/>
                </a:spcBef>
                <a:spcAft>
                  <a:spcPts val="1000"/>
                </a:spcAft>
                <a:buClr>
                  <a:srgbClr val="000000"/>
                </a:buClr>
                <a:buSzPts val="2600"/>
                <a:buFont typeface="Arial"/>
                <a:buNone/>
              </a:pPr>
              <a:r>
                <a:rPr lang="cs-CZ" sz="2600" b="0" i="0" u="none" strike="noStrike" cap="none" dirty="0">
                  <a:solidFill>
                    <a:srgbClr val="CE3736"/>
                  </a:solidFill>
                  <a:latin typeface="Calibri"/>
                  <a:ea typeface="Calibri"/>
                  <a:cs typeface="Calibri"/>
                  <a:sym typeface="Calibri"/>
                </a:rPr>
                <a:t>nezasahujte do díla</a:t>
              </a:r>
              <a:endParaRPr sz="2800" b="0" i="0" u="none" strike="noStrike" cap="none" dirty="0">
                <a:solidFill>
                  <a:srgbClr val="CE3736"/>
                </a:solidFill>
                <a:latin typeface="Calibri"/>
                <a:ea typeface="Calibri"/>
                <a:cs typeface="Calibri"/>
                <a:sym typeface="Calibri"/>
              </a:endParaRPr>
            </a:p>
          </p:txBody>
        </p:sp>
      </p:grpSp>
      <p:pic>
        <p:nvPicPr>
          <p:cNvPr id="314" name="Google Shape;314;g3491f11810a_2_163"/>
          <p:cNvPicPr preferRelativeResize="0"/>
          <p:nvPr/>
        </p:nvPicPr>
        <p:blipFill rotWithShape="1">
          <a:blip r:embed="rId4">
            <a:alphaModFix/>
          </a:blip>
          <a:srcRect l="5440" r="74573"/>
          <a:stretch/>
        </p:blipFill>
        <p:spPr>
          <a:xfrm>
            <a:off x="4724600" y="2294119"/>
            <a:ext cx="1166175" cy="4222305"/>
          </a:xfrm>
          <a:prstGeom prst="rect">
            <a:avLst/>
          </a:prstGeom>
          <a:noFill/>
          <a:ln>
            <a:noFill/>
          </a:ln>
        </p:spPr>
      </p:pic>
      <p:pic>
        <p:nvPicPr>
          <p:cNvPr id="315" name="Google Shape;315;g3491f11810a_2_163"/>
          <p:cNvPicPr preferRelativeResize="0"/>
          <p:nvPr/>
        </p:nvPicPr>
        <p:blipFill rotWithShape="1">
          <a:blip r:embed="rId5">
            <a:alphaModFix/>
          </a:blip>
          <a:srcRect/>
          <a:stretch/>
        </p:blipFill>
        <p:spPr>
          <a:xfrm>
            <a:off x="9678835" y="5573552"/>
            <a:ext cx="1855925" cy="1037853"/>
          </a:xfrm>
          <a:prstGeom prst="rect">
            <a:avLst/>
          </a:prstGeom>
          <a:noFill/>
          <a:ln>
            <a:noFill/>
          </a:ln>
        </p:spPr>
      </p:pic>
      <p:sp>
        <p:nvSpPr>
          <p:cNvPr id="316" name="Google Shape;316;g3491f11810a_2_163"/>
          <p:cNvSpPr txBox="1"/>
          <p:nvPr/>
        </p:nvSpPr>
        <p:spPr>
          <a:xfrm>
            <a:off x="196939" y="5362229"/>
            <a:ext cx="102216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800"/>
              <a:buFont typeface="Arial"/>
              <a:buNone/>
            </a:pPr>
            <a:r>
              <a:rPr lang="cs-CZ" sz="1800">
                <a:latin typeface="Calibri"/>
                <a:ea typeface="Calibri"/>
                <a:cs typeface="Calibri"/>
                <a:sym typeface="Calibri"/>
              </a:rPr>
              <a:t>Zdroj: </a:t>
            </a:r>
            <a:r>
              <a:rPr lang="cs-CZ" sz="1800" u="sng">
                <a:solidFill>
                  <a:schemeClr val="hlink"/>
                </a:solidFill>
                <a:latin typeface="Calibri"/>
                <a:ea typeface="Calibri"/>
                <a:cs typeface="Calibri"/>
                <a:sym typeface="Calibri"/>
                <a:hlinkClick r:id="rId6"/>
              </a:rPr>
              <a:t>Open Science ve výzvách OP JAK</a:t>
            </a:r>
            <a:r>
              <a:rPr lang="cs-CZ" sz="1800">
                <a:latin typeface="Calibri"/>
                <a:ea typeface="Calibri"/>
                <a:cs typeface="Calibri"/>
                <a:sym typeface="Calibri"/>
              </a:rPr>
              <a:t> (CC BY)</a:t>
            </a:r>
            <a:endParaRPr sz="1800">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491f11810a_2_177"/>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POŽADAVKY NA METADATA </a:t>
            </a:r>
            <a:endParaRPr b="1" dirty="0"/>
          </a:p>
        </p:txBody>
      </p:sp>
      <p:sp>
        <p:nvSpPr>
          <p:cNvPr id="322" name="Google Shape;322;g3491f11810a_2_177"/>
          <p:cNvSpPr txBox="1">
            <a:spLocks noGrp="1"/>
          </p:cNvSpPr>
          <p:nvPr>
            <p:ph type="body" idx="1"/>
          </p:nvPr>
        </p:nvSpPr>
        <p:spPr>
          <a:xfrm>
            <a:off x="675516" y="1459638"/>
            <a:ext cx="11088000" cy="34335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SzPts val="2800"/>
              <a:buNone/>
            </a:pPr>
            <a:r>
              <a:rPr lang="cs-CZ" sz="2400" b="1" dirty="0"/>
              <a:t>❗ Metadata publikací </a:t>
            </a:r>
            <a:r>
              <a:rPr lang="cs-CZ" sz="2400" dirty="0"/>
              <a:t>nebo </a:t>
            </a:r>
            <a:r>
              <a:rPr lang="cs-CZ" sz="2400" b="1" dirty="0"/>
              <a:t>dat uložených v </a:t>
            </a:r>
            <a:r>
              <a:rPr lang="cs-CZ" sz="2400" b="1" dirty="0" err="1"/>
              <a:t>repozitáři</a:t>
            </a:r>
            <a:r>
              <a:rPr lang="cs-CZ" sz="2400" b="1" dirty="0"/>
              <a:t> </a:t>
            </a:r>
            <a:r>
              <a:rPr lang="cs-CZ" sz="2400" dirty="0"/>
              <a:t>musí být</a:t>
            </a:r>
            <a:r>
              <a:rPr lang="cs-CZ" sz="2400" b="1" dirty="0"/>
              <a:t> </a:t>
            </a:r>
            <a:r>
              <a:rPr lang="cs-CZ" sz="2400" dirty="0"/>
              <a:t>v souladu s FAIR principy </a:t>
            </a:r>
            <a:r>
              <a:rPr lang="cs-CZ" sz="2400" b="1" dirty="0"/>
              <a:t>veřejně dostupná</a:t>
            </a:r>
            <a:r>
              <a:rPr lang="cs-CZ" sz="2400" dirty="0"/>
              <a:t>,</a:t>
            </a:r>
            <a:r>
              <a:rPr lang="cs-CZ" sz="2400" b="1" dirty="0"/>
              <a:t> strojově čitelná </a:t>
            </a:r>
            <a:r>
              <a:rPr lang="cs-CZ" sz="2400" dirty="0"/>
              <a:t>a musí odpovídat </a:t>
            </a:r>
            <a:r>
              <a:rPr lang="cs-CZ" sz="2400" u="sng" dirty="0">
                <a:solidFill>
                  <a:schemeClr val="hlink"/>
                </a:solidFill>
                <a:hlinkClick r:id="rId3"/>
              </a:rPr>
              <a:t>Obecnému doporučení metadatového popisu</a:t>
            </a:r>
            <a:r>
              <a:rPr lang="cs-CZ" sz="2400" dirty="0"/>
              <a:t>.</a:t>
            </a:r>
            <a:endParaRPr sz="2400" dirty="0">
              <a:highlight>
                <a:srgbClr val="FFF2CC"/>
              </a:highlight>
            </a:endParaRPr>
          </a:p>
          <a:p>
            <a:pPr marL="0" lvl="0" indent="0" algn="just" rtl="0">
              <a:lnSpc>
                <a:spcPct val="115000"/>
              </a:lnSpc>
              <a:spcBef>
                <a:spcPts val="1000"/>
              </a:spcBef>
              <a:spcAft>
                <a:spcPts val="0"/>
              </a:spcAft>
              <a:buSzPts val="2800"/>
              <a:buNone/>
            </a:pPr>
            <a:r>
              <a:rPr lang="cs-CZ" sz="2400" b="1" dirty="0"/>
              <a:t>“Metadata” </a:t>
            </a:r>
            <a:r>
              <a:rPr lang="cs-CZ" sz="2400" dirty="0"/>
              <a:t>- data popisující jiná data; informace o popisovaném objektu.</a:t>
            </a:r>
            <a:endParaRPr sz="2400" dirty="0"/>
          </a:p>
          <a:p>
            <a:pPr marL="457200" lvl="0" indent="-381000" algn="just" rtl="0">
              <a:lnSpc>
                <a:spcPct val="115000"/>
              </a:lnSpc>
              <a:spcBef>
                <a:spcPts val="1000"/>
              </a:spcBef>
              <a:spcAft>
                <a:spcPts val="0"/>
              </a:spcAft>
              <a:buSzPts val="2400"/>
              <a:buFont typeface="Calibri"/>
              <a:buChar char="•"/>
            </a:pPr>
            <a:r>
              <a:rPr lang="cs-CZ" sz="2400" dirty="0"/>
              <a:t>Pokud jsou výsledky v důvěryhodném </a:t>
            </a:r>
            <a:r>
              <a:rPr lang="cs-CZ" sz="2400" dirty="0" err="1"/>
              <a:t>repozitáři</a:t>
            </a:r>
            <a:r>
              <a:rPr lang="cs-CZ" sz="2400" dirty="0"/>
              <a:t>, dostupnost metadat není problém. </a:t>
            </a:r>
            <a:endParaRPr sz="2400" dirty="0"/>
          </a:p>
          <a:p>
            <a:pPr marL="457200" lvl="0" indent="-381000" algn="just" rtl="0">
              <a:lnSpc>
                <a:spcPct val="115000"/>
              </a:lnSpc>
              <a:spcBef>
                <a:spcPts val="0"/>
              </a:spcBef>
              <a:spcAft>
                <a:spcPts val="0"/>
              </a:spcAft>
              <a:buSzPts val="2400"/>
              <a:buFont typeface="Calibri"/>
              <a:buChar char="•"/>
            </a:pPr>
            <a:r>
              <a:rPr lang="cs-CZ" sz="2400" dirty="0"/>
              <a:t>U publikací by měly údaje odpovídat údajům u vydavatele / přímo v publikaci.</a:t>
            </a:r>
            <a:endParaRPr sz="2400" dirty="0"/>
          </a:p>
          <a:p>
            <a:pPr marL="0" lvl="0" indent="0" algn="just" rtl="0">
              <a:lnSpc>
                <a:spcPct val="115000"/>
              </a:lnSpc>
              <a:spcBef>
                <a:spcPts val="1000"/>
              </a:spcBef>
              <a:spcAft>
                <a:spcPts val="0"/>
              </a:spcAft>
              <a:buClr>
                <a:schemeClr val="dk1"/>
              </a:buClr>
              <a:buSzPts val="2800"/>
              <a:buFont typeface="Arial"/>
              <a:buNone/>
            </a:pPr>
            <a:r>
              <a:rPr lang="cs-CZ" sz="2400" dirty="0">
                <a:solidFill>
                  <a:schemeClr val="dk1"/>
                </a:solidFill>
              </a:rPr>
              <a:t>🔎</a:t>
            </a:r>
            <a:r>
              <a:rPr lang="cs-CZ" sz="2400" b="1" dirty="0">
                <a:solidFill>
                  <a:schemeClr val="dk1"/>
                </a:solidFill>
              </a:rPr>
              <a:t> </a:t>
            </a:r>
            <a:r>
              <a:rPr lang="cs-CZ" sz="2400" b="1" dirty="0"/>
              <a:t>POZOR:</a:t>
            </a:r>
            <a:r>
              <a:rPr lang="cs-CZ" sz="2400" dirty="0"/>
              <a:t> </a:t>
            </a:r>
            <a:r>
              <a:rPr lang="cs-CZ" sz="2400" dirty="0">
                <a:solidFill>
                  <a:srgbClr val="0000FF"/>
                </a:solidFill>
              </a:rPr>
              <a:t>Rozsah informací v metadatech je dán možnostmi daného </a:t>
            </a:r>
            <a:r>
              <a:rPr lang="cs-CZ" sz="2400" dirty="0" err="1">
                <a:solidFill>
                  <a:srgbClr val="0000FF"/>
                </a:solidFill>
              </a:rPr>
              <a:t>repozitáře</a:t>
            </a:r>
            <a:r>
              <a:rPr lang="cs-CZ" sz="2400" dirty="0"/>
              <a:t>. </a:t>
            </a:r>
            <a:endParaRPr sz="2400" dirty="0"/>
          </a:p>
          <a:p>
            <a:pPr marL="0" lvl="0" indent="0" algn="l" rtl="0">
              <a:lnSpc>
                <a:spcPct val="115000"/>
              </a:lnSpc>
              <a:spcBef>
                <a:spcPts val="1000"/>
              </a:spcBef>
              <a:spcAft>
                <a:spcPts val="0"/>
              </a:spcAft>
              <a:buSzPts val="2800"/>
              <a:buNone/>
            </a:pPr>
            <a:endParaRPr sz="2400" dirty="0"/>
          </a:p>
        </p:txBody>
      </p:sp>
      <p:sp>
        <p:nvSpPr>
          <p:cNvPr id="323" name="Google Shape;323;g3491f11810a_2_177"/>
          <p:cNvSpPr txBox="1"/>
          <p:nvPr/>
        </p:nvSpPr>
        <p:spPr>
          <a:xfrm>
            <a:off x="851925" y="5239350"/>
            <a:ext cx="10545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Arial"/>
              <a:buNone/>
            </a:pPr>
            <a:r>
              <a:rPr lang="cs-CZ" sz="1600" b="0" i="0" u="none" strike="noStrike" cap="none">
                <a:solidFill>
                  <a:srgbClr val="173070"/>
                </a:solidFill>
                <a:latin typeface="Calibri"/>
                <a:ea typeface="Calibri"/>
                <a:cs typeface="Calibri"/>
                <a:sym typeface="Calibri"/>
              </a:rPr>
              <a:t>Obecné doporučení pro metadatový popis výzkumných výstupů a výzkumných dat: </a:t>
            </a:r>
            <a:r>
              <a:rPr lang="cs-CZ" sz="1600" b="0" i="0" u="sng" strike="noStrike" cap="none">
                <a:solidFill>
                  <a:schemeClr val="hlink"/>
                </a:solidFill>
                <a:latin typeface="Calibri"/>
                <a:ea typeface="Calibri"/>
                <a:cs typeface="Calibri"/>
                <a:sym typeface="Calibri"/>
                <a:hlinkClick r:id="rId3"/>
              </a:rPr>
              <a:t>https://doi.org/10.48813/yt6w-6h15</a:t>
            </a:r>
            <a:endParaRPr sz="1600" b="0" i="0" u="none" strike="noStrike" cap="none">
              <a:solidFill>
                <a:srgbClr val="17307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491f11810a_2_182"/>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POŽADAVKY NA METADATA </a:t>
            </a:r>
            <a:r>
              <a:rPr lang="cs-CZ" sz="2400" b="1" dirty="0"/>
              <a:t>(základní minimum) </a:t>
            </a:r>
            <a:endParaRPr sz="2400" b="1" dirty="0">
              <a:highlight>
                <a:srgbClr val="FFFF00"/>
              </a:highlight>
            </a:endParaRPr>
          </a:p>
          <a:p>
            <a:pPr marL="0" lvl="0" indent="0" algn="l" rtl="0">
              <a:lnSpc>
                <a:spcPct val="90000"/>
              </a:lnSpc>
              <a:spcBef>
                <a:spcPts val="0"/>
              </a:spcBef>
              <a:spcAft>
                <a:spcPts val="0"/>
              </a:spcAft>
              <a:buClr>
                <a:srgbClr val="173070"/>
              </a:buClr>
              <a:buSzPts val="4000"/>
              <a:buFont typeface="Calibri"/>
              <a:buNone/>
            </a:pPr>
            <a:endParaRPr dirty="0"/>
          </a:p>
        </p:txBody>
      </p:sp>
      <p:sp>
        <p:nvSpPr>
          <p:cNvPr id="329" name="Google Shape;329;g3491f11810a_2_182"/>
          <p:cNvSpPr txBox="1">
            <a:spLocks noGrp="1"/>
          </p:cNvSpPr>
          <p:nvPr>
            <p:ph type="body" idx="1"/>
          </p:nvPr>
        </p:nvSpPr>
        <p:spPr>
          <a:xfrm>
            <a:off x="697290" y="1096340"/>
            <a:ext cx="11067000" cy="4665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2600"/>
              <a:buNone/>
            </a:pPr>
            <a:r>
              <a:rPr lang="cs-CZ" sz="2400" dirty="0"/>
              <a:t>Obecné doporučení pro Metadata publikací a výzkumných dat v </a:t>
            </a:r>
            <a:r>
              <a:rPr lang="cs-CZ" sz="2400" dirty="0" err="1"/>
              <a:t>repozitáři</a:t>
            </a:r>
            <a:r>
              <a:rPr lang="cs-CZ" sz="2400" dirty="0"/>
              <a:t>:</a:t>
            </a:r>
            <a:endParaRPr sz="2400" dirty="0"/>
          </a:p>
          <a:p>
            <a:pPr marL="0" lvl="0" indent="0" algn="l" rtl="0">
              <a:lnSpc>
                <a:spcPct val="115000"/>
              </a:lnSpc>
              <a:spcBef>
                <a:spcPts val="1000"/>
              </a:spcBef>
              <a:spcAft>
                <a:spcPts val="0"/>
              </a:spcAft>
              <a:buClr>
                <a:schemeClr val="dk1"/>
              </a:buClr>
              <a:buSzPts val="2600"/>
              <a:buNone/>
            </a:pPr>
            <a:r>
              <a:rPr lang="cs-CZ" sz="2400" b="1" dirty="0">
                <a:solidFill>
                  <a:srgbClr val="CE3736"/>
                </a:solidFill>
              </a:rPr>
              <a:t>Povinné</a:t>
            </a:r>
            <a:endParaRPr sz="2400" b="1" dirty="0">
              <a:solidFill>
                <a:srgbClr val="CE3736"/>
              </a:solidFill>
            </a:endParaRPr>
          </a:p>
          <a:p>
            <a:pPr marL="457200" lvl="0" indent="-368300" algn="l" rtl="0">
              <a:lnSpc>
                <a:spcPct val="115000"/>
              </a:lnSpc>
              <a:spcBef>
                <a:spcPts val="0"/>
              </a:spcBef>
              <a:spcAft>
                <a:spcPts val="0"/>
              </a:spcAft>
              <a:buClr>
                <a:srgbClr val="CE3736"/>
              </a:buClr>
              <a:buSzPts val="2400"/>
              <a:buFont typeface="Calibri"/>
              <a:buChar char="●"/>
            </a:pPr>
            <a:r>
              <a:rPr lang="cs-CZ" sz="2400" dirty="0">
                <a:solidFill>
                  <a:srgbClr val="CE3736"/>
                </a:solidFill>
              </a:rPr>
              <a:t>Název publikace nebo dat</a:t>
            </a:r>
            <a:endParaRPr sz="2400" dirty="0">
              <a:solidFill>
                <a:srgbClr val="CE3736"/>
              </a:solidFill>
            </a:endParaRPr>
          </a:p>
          <a:p>
            <a:pPr marL="457200" lvl="0" indent="-368300" algn="l" rtl="0">
              <a:lnSpc>
                <a:spcPct val="115000"/>
              </a:lnSpc>
              <a:spcBef>
                <a:spcPts val="0"/>
              </a:spcBef>
              <a:spcAft>
                <a:spcPts val="0"/>
              </a:spcAft>
              <a:buClr>
                <a:srgbClr val="CE3736"/>
              </a:buClr>
              <a:buSzPts val="2400"/>
              <a:buFont typeface="Calibri"/>
              <a:buChar char="●"/>
            </a:pPr>
            <a:r>
              <a:rPr lang="cs-CZ" sz="2400" dirty="0">
                <a:solidFill>
                  <a:srgbClr val="CE3736"/>
                </a:solidFill>
              </a:rPr>
              <a:t>Autoři a přispěvatelé</a:t>
            </a:r>
            <a:endParaRPr sz="2400" dirty="0">
              <a:solidFill>
                <a:srgbClr val="CE3736"/>
              </a:solidFill>
            </a:endParaRPr>
          </a:p>
          <a:p>
            <a:pPr marL="457200" lvl="0" indent="-368300" algn="l" rtl="0">
              <a:lnSpc>
                <a:spcPct val="115000"/>
              </a:lnSpc>
              <a:spcBef>
                <a:spcPts val="0"/>
              </a:spcBef>
              <a:spcAft>
                <a:spcPts val="0"/>
              </a:spcAft>
              <a:buClr>
                <a:srgbClr val="CE3736"/>
              </a:buClr>
              <a:buSzPts val="2400"/>
              <a:buFont typeface="Calibri"/>
              <a:buChar char="●"/>
            </a:pPr>
            <a:r>
              <a:rPr lang="cs-CZ" sz="2400" dirty="0">
                <a:solidFill>
                  <a:srgbClr val="CE3736"/>
                </a:solidFill>
              </a:rPr>
              <a:t>Datum vydání/zveřejnění</a:t>
            </a:r>
            <a:endParaRPr sz="2400" dirty="0">
              <a:solidFill>
                <a:srgbClr val="CE3736"/>
              </a:solidFill>
            </a:endParaRPr>
          </a:p>
          <a:p>
            <a:pPr marL="457200" lvl="0" indent="-368300" algn="l" rtl="0">
              <a:lnSpc>
                <a:spcPct val="115000"/>
              </a:lnSpc>
              <a:spcBef>
                <a:spcPts val="0"/>
              </a:spcBef>
              <a:spcAft>
                <a:spcPts val="0"/>
              </a:spcAft>
              <a:buClr>
                <a:srgbClr val="CE3736"/>
              </a:buClr>
              <a:buSzPts val="2400"/>
              <a:buFont typeface="Calibri"/>
              <a:buChar char="●"/>
            </a:pPr>
            <a:r>
              <a:rPr lang="cs-CZ" sz="2400" dirty="0">
                <a:solidFill>
                  <a:srgbClr val="CE3736"/>
                </a:solidFill>
              </a:rPr>
              <a:t>Vydavatel</a:t>
            </a:r>
            <a:endParaRPr sz="2400" dirty="0">
              <a:solidFill>
                <a:srgbClr val="CE3736"/>
              </a:solidFill>
            </a:endParaRPr>
          </a:p>
          <a:p>
            <a:pPr marL="457200" lvl="0" indent="-368300" algn="l" rtl="0">
              <a:lnSpc>
                <a:spcPct val="115000"/>
              </a:lnSpc>
              <a:spcBef>
                <a:spcPts val="0"/>
              </a:spcBef>
              <a:spcAft>
                <a:spcPts val="0"/>
              </a:spcAft>
              <a:buClr>
                <a:srgbClr val="CE3736"/>
              </a:buClr>
              <a:buSzPts val="2400"/>
              <a:buFont typeface="Calibri"/>
              <a:buChar char="●"/>
            </a:pPr>
            <a:r>
              <a:rPr lang="cs-CZ" sz="2400" dirty="0">
                <a:solidFill>
                  <a:srgbClr val="CE3736"/>
                </a:solidFill>
              </a:rPr>
              <a:t>Licenční podmínky</a:t>
            </a:r>
            <a:endParaRPr sz="2400" dirty="0">
              <a:solidFill>
                <a:srgbClr val="CE3736"/>
              </a:solidFill>
            </a:endParaRPr>
          </a:p>
          <a:p>
            <a:pPr marL="457200" lvl="0" indent="-368300" algn="l" rtl="0">
              <a:lnSpc>
                <a:spcPct val="115000"/>
              </a:lnSpc>
              <a:spcBef>
                <a:spcPts val="0"/>
              </a:spcBef>
              <a:spcAft>
                <a:spcPts val="0"/>
              </a:spcAft>
              <a:buClr>
                <a:srgbClr val="CE3736"/>
              </a:buClr>
              <a:buSzPts val="2400"/>
              <a:buChar char="●"/>
            </a:pPr>
            <a:r>
              <a:rPr lang="cs-CZ" sz="2400" dirty="0">
                <a:solidFill>
                  <a:srgbClr val="CE3736"/>
                </a:solidFill>
              </a:rPr>
              <a:t>Informace o dostupnosti</a:t>
            </a:r>
            <a:endParaRPr sz="2400" b="1" dirty="0">
              <a:solidFill>
                <a:srgbClr val="CE3736"/>
              </a:solidFill>
            </a:endParaRPr>
          </a:p>
          <a:p>
            <a:pPr marL="457200" lvl="0" indent="-368300" algn="l" rtl="0">
              <a:lnSpc>
                <a:spcPct val="115000"/>
              </a:lnSpc>
              <a:spcBef>
                <a:spcPts val="0"/>
              </a:spcBef>
              <a:spcAft>
                <a:spcPts val="0"/>
              </a:spcAft>
              <a:buClr>
                <a:srgbClr val="CE3736"/>
              </a:buClr>
              <a:buSzPts val="2400"/>
              <a:buChar char="●"/>
            </a:pPr>
            <a:r>
              <a:rPr lang="cs-CZ" sz="2400" dirty="0">
                <a:solidFill>
                  <a:srgbClr val="CE3736"/>
                </a:solidFill>
              </a:rPr>
              <a:t>Typ publikace - pouze pro </a:t>
            </a:r>
            <a:r>
              <a:rPr lang="cs-CZ" sz="2400" b="1" dirty="0">
                <a:solidFill>
                  <a:srgbClr val="CE3736"/>
                </a:solidFill>
              </a:rPr>
              <a:t>publikace</a:t>
            </a:r>
            <a:endParaRPr sz="2400" b="1" dirty="0">
              <a:solidFill>
                <a:srgbClr val="CE3736"/>
              </a:solidFill>
            </a:endParaRPr>
          </a:p>
          <a:p>
            <a:pPr marL="457200" lvl="0" indent="-381000" algn="l" rtl="0">
              <a:lnSpc>
                <a:spcPct val="115000"/>
              </a:lnSpc>
              <a:spcBef>
                <a:spcPts val="0"/>
              </a:spcBef>
              <a:spcAft>
                <a:spcPts val="0"/>
              </a:spcAft>
              <a:buClr>
                <a:srgbClr val="CE3736"/>
              </a:buClr>
              <a:buSzPts val="2400"/>
              <a:buChar char="●"/>
            </a:pPr>
            <a:r>
              <a:rPr lang="cs-CZ" sz="2400" dirty="0">
                <a:solidFill>
                  <a:srgbClr val="CE3736"/>
                </a:solidFill>
              </a:rPr>
              <a:t>Popis (</a:t>
            </a:r>
            <a:r>
              <a:rPr lang="cs-CZ" sz="2400" dirty="0" err="1">
                <a:solidFill>
                  <a:srgbClr val="CE3736"/>
                </a:solidFill>
              </a:rPr>
              <a:t>description</a:t>
            </a:r>
            <a:r>
              <a:rPr lang="cs-CZ" sz="2400" dirty="0">
                <a:solidFill>
                  <a:srgbClr val="CE3736"/>
                </a:solidFill>
              </a:rPr>
              <a:t>) - platí pouze pro </a:t>
            </a:r>
            <a:r>
              <a:rPr lang="cs-CZ" sz="2400" b="1" dirty="0">
                <a:solidFill>
                  <a:srgbClr val="CE3736"/>
                </a:solidFill>
              </a:rPr>
              <a:t>data</a:t>
            </a:r>
            <a:endParaRPr sz="2400" b="1" dirty="0">
              <a:solidFill>
                <a:srgbClr val="CE3736"/>
              </a:solidFill>
            </a:endParaRPr>
          </a:p>
          <a:p>
            <a:pPr marL="0" lvl="0" indent="0" algn="just" rtl="0">
              <a:lnSpc>
                <a:spcPct val="90000"/>
              </a:lnSpc>
              <a:spcBef>
                <a:spcPts val="0"/>
              </a:spcBef>
              <a:spcAft>
                <a:spcPts val="0"/>
              </a:spcAft>
              <a:buClr>
                <a:srgbClr val="173070"/>
              </a:buClr>
              <a:buSzPts val="1800"/>
              <a:buNone/>
            </a:pPr>
            <a:endParaRPr sz="2400" dirty="0"/>
          </a:p>
        </p:txBody>
      </p:sp>
      <p:sp>
        <p:nvSpPr>
          <p:cNvPr id="330" name="Google Shape;330;g3491f11810a_2_182"/>
          <p:cNvSpPr txBox="1"/>
          <p:nvPr/>
        </p:nvSpPr>
        <p:spPr>
          <a:xfrm>
            <a:off x="6528600" y="1690100"/>
            <a:ext cx="5178300" cy="322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000"/>
              </a:spcBef>
              <a:spcAft>
                <a:spcPts val="0"/>
              </a:spcAft>
              <a:buClr>
                <a:srgbClr val="173070"/>
              </a:buClr>
              <a:buSzPts val="2400"/>
              <a:buFont typeface="Calibri"/>
              <a:buNone/>
            </a:pPr>
            <a:r>
              <a:rPr lang="cs-CZ" sz="2400" b="1" i="0" u="none" strike="noStrike" cap="none">
                <a:solidFill>
                  <a:srgbClr val="173070"/>
                </a:solidFill>
                <a:latin typeface="Calibri"/>
                <a:ea typeface="Calibri"/>
                <a:cs typeface="Calibri"/>
                <a:sym typeface="Calibri"/>
              </a:rPr>
              <a:t>Doporučené</a:t>
            </a:r>
            <a:endParaRPr sz="2400" b="1" i="0" u="none" strike="noStrike" cap="none">
              <a:solidFill>
                <a:srgbClr val="173070"/>
              </a:solidFill>
              <a:latin typeface="Calibri"/>
              <a:ea typeface="Calibri"/>
              <a:cs typeface="Calibri"/>
              <a:sym typeface="Calibri"/>
            </a:endParaRPr>
          </a:p>
          <a:p>
            <a:pPr marL="457200" marR="0" lvl="0" indent="-381000" algn="l" rtl="0">
              <a:lnSpc>
                <a:spcPct val="115000"/>
              </a:lnSpc>
              <a:spcBef>
                <a:spcPts val="0"/>
              </a:spcBef>
              <a:spcAft>
                <a:spcPts val="0"/>
              </a:spcAft>
              <a:buClr>
                <a:srgbClr val="173070"/>
              </a:buClr>
              <a:buSzPts val="2400"/>
              <a:buFont typeface="Calibri"/>
              <a:buChar char="●"/>
            </a:pPr>
            <a:r>
              <a:rPr lang="cs-CZ" sz="2400" b="0" i="0" u="none" strike="noStrike" cap="none">
                <a:solidFill>
                  <a:srgbClr val="173070"/>
                </a:solidFill>
                <a:latin typeface="Calibri"/>
                <a:ea typeface="Calibri"/>
                <a:cs typeface="Calibri"/>
                <a:sym typeface="Calibri"/>
              </a:rPr>
              <a:t>Financování</a:t>
            </a:r>
            <a:endParaRPr sz="2400" b="0" i="0" u="none" strike="noStrike" cap="none">
              <a:solidFill>
                <a:srgbClr val="173070"/>
              </a:solidFill>
              <a:latin typeface="Calibri"/>
              <a:ea typeface="Calibri"/>
              <a:cs typeface="Calibri"/>
              <a:sym typeface="Calibri"/>
            </a:endParaRPr>
          </a:p>
          <a:p>
            <a:pPr marL="914400" marR="0" lvl="1" indent="-355600" algn="l" rtl="0">
              <a:lnSpc>
                <a:spcPct val="115000"/>
              </a:lnSpc>
              <a:spcBef>
                <a:spcPts val="0"/>
              </a:spcBef>
              <a:spcAft>
                <a:spcPts val="0"/>
              </a:spcAft>
              <a:buClr>
                <a:srgbClr val="434343"/>
              </a:buClr>
              <a:buSzPts val="2000"/>
              <a:buFont typeface="Calibri"/>
              <a:buChar char="○"/>
            </a:pPr>
            <a:r>
              <a:rPr lang="cs-CZ" sz="2400" b="0" i="0" u="none" strike="noStrike" cap="none">
                <a:solidFill>
                  <a:srgbClr val="173070"/>
                </a:solidFill>
                <a:latin typeface="Calibri"/>
                <a:ea typeface="Calibri"/>
                <a:cs typeface="Calibri"/>
                <a:sym typeface="Calibri"/>
              </a:rPr>
              <a:t>poskytovatel a č. projektu</a:t>
            </a:r>
            <a:endParaRPr sz="2400" b="0" i="0" u="none" strike="noStrike" cap="none">
              <a:solidFill>
                <a:srgbClr val="173070"/>
              </a:solidFill>
              <a:latin typeface="Calibri"/>
              <a:ea typeface="Calibri"/>
              <a:cs typeface="Calibri"/>
              <a:sym typeface="Calibri"/>
            </a:endParaRPr>
          </a:p>
          <a:p>
            <a:pPr marL="457200" marR="0" lvl="0" indent="-381000" algn="l" rtl="0">
              <a:lnSpc>
                <a:spcPct val="115000"/>
              </a:lnSpc>
              <a:spcBef>
                <a:spcPts val="0"/>
              </a:spcBef>
              <a:spcAft>
                <a:spcPts val="0"/>
              </a:spcAft>
              <a:buClr>
                <a:srgbClr val="173070"/>
              </a:buClr>
              <a:buSzPts val="2400"/>
              <a:buFont typeface="Calibri"/>
              <a:buChar char="●"/>
            </a:pPr>
            <a:r>
              <a:rPr lang="cs-CZ" sz="2400" b="0" i="0" u="none" strike="noStrike" cap="none">
                <a:solidFill>
                  <a:srgbClr val="173070"/>
                </a:solidFill>
                <a:latin typeface="Calibri"/>
                <a:ea typeface="Calibri"/>
                <a:cs typeface="Calibri"/>
                <a:sym typeface="Calibri"/>
              </a:rPr>
              <a:t>Perzistentní identifikátory</a:t>
            </a:r>
            <a:endParaRPr sz="2400" b="0" i="0" u="none" strike="noStrike" cap="none">
              <a:solidFill>
                <a:srgbClr val="173070"/>
              </a:solidFill>
              <a:latin typeface="Calibri"/>
              <a:ea typeface="Calibri"/>
              <a:cs typeface="Calibri"/>
              <a:sym typeface="Calibri"/>
            </a:endParaRPr>
          </a:p>
          <a:p>
            <a:pPr marL="914400" marR="0" lvl="1" indent="-355600" algn="l" rtl="0">
              <a:lnSpc>
                <a:spcPct val="115000"/>
              </a:lnSpc>
              <a:spcBef>
                <a:spcPts val="0"/>
              </a:spcBef>
              <a:spcAft>
                <a:spcPts val="0"/>
              </a:spcAft>
              <a:buClr>
                <a:srgbClr val="434343"/>
              </a:buClr>
              <a:buSzPts val="2000"/>
              <a:buFont typeface="Calibri"/>
              <a:buChar char="○"/>
            </a:pPr>
            <a:r>
              <a:rPr lang="cs-CZ" sz="2400" b="0" i="0" u="none" strike="noStrike" cap="none">
                <a:solidFill>
                  <a:srgbClr val="173070"/>
                </a:solidFill>
                <a:latin typeface="Calibri"/>
                <a:ea typeface="Calibri"/>
                <a:cs typeface="Calibri"/>
                <a:sym typeface="Calibri"/>
              </a:rPr>
              <a:t>publikací (např. DOI, ISBN, ISSN)</a:t>
            </a:r>
            <a:endParaRPr sz="2400" b="0" i="0" u="none" strike="noStrike" cap="none">
              <a:solidFill>
                <a:srgbClr val="173070"/>
              </a:solidFill>
              <a:latin typeface="Calibri"/>
              <a:ea typeface="Calibri"/>
              <a:cs typeface="Calibri"/>
              <a:sym typeface="Calibri"/>
            </a:endParaRPr>
          </a:p>
          <a:p>
            <a:pPr marL="914400" marR="0" lvl="1" indent="-342900" algn="l" rtl="0">
              <a:lnSpc>
                <a:spcPct val="115000"/>
              </a:lnSpc>
              <a:spcBef>
                <a:spcPts val="0"/>
              </a:spcBef>
              <a:spcAft>
                <a:spcPts val="0"/>
              </a:spcAft>
              <a:buClr>
                <a:srgbClr val="434343"/>
              </a:buClr>
              <a:buSzPts val="2000"/>
              <a:buFont typeface="Calibri"/>
              <a:buChar char="○"/>
            </a:pPr>
            <a:r>
              <a:rPr lang="cs-CZ" sz="2400" b="0" i="0" u="none" strike="noStrike" cap="none">
                <a:solidFill>
                  <a:srgbClr val="173070"/>
                </a:solidFill>
                <a:latin typeface="Calibri"/>
                <a:ea typeface="Calibri"/>
                <a:cs typeface="Calibri"/>
                <a:sym typeface="Calibri"/>
              </a:rPr>
              <a:t>dat (např. DOI) </a:t>
            </a:r>
            <a:endParaRPr sz="2400" b="0" i="0" u="none" strike="noStrike" cap="none">
              <a:solidFill>
                <a:srgbClr val="173070"/>
              </a:solidFill>
              <a:latin typeface="Calibri"/>
              <a:ea typeface="Calibri"/>
              <a:cs typeface="Calibri"/>
              <a:sym typeface="Calibri"/>
            </a:endParaRPr>
          </a:p>
          <a:p>
            <a:pPr marL="914400" marR="0" lvl="1" indent="-342900" algn="l" rtl="0">
              <a:lnSpc>
                <a:spcPct val="115000"/>
              </a:lnSpc>
              <a:spcBef>
                <a:spcPts val="0"/>
              </a:spcBef>
              <a:spcAft>
                <a:spcPts val="0"/>
              </a:spcAft>
              <a:buClr>
                <a:srgbClr val="434343"/>
              </a:buClr>
              <a:buSzPts val="2000"/>
              <a:buFont typeface="Calibri"/>
              <a:buChar char="○"/>
            </a:pPr>
            <a:r>
              <a:rPr lang="cs-CZ" sz="2400" b="0" i="0" u="none" strike="noStrike" cap="none">
                <a:solidFill>
                  <a:srgbClr val="173070"/>
                </a:solidFill>
                <a:latin typeface="Calibri"/>
                <a:ea typeface="Calibri"/>
                <a:cs typeface="Calibri"/>
                <a:sym typeface="Calibri"/>
              </a:rPr>
              <a:t>osob (např. ORCID)</a:t>
            </a:r>
            <a:endParaRPr sz="2400" b="0" i="0" u="none" strike="noStrike" cap="none">
              <a:solidFill>
                <a:srgbClr val="173070"/>
              </a:solidFill>
              <a:latin typeface="Calibri"/>
              <a:ea typeface="Calibri"/>
              <a:cs typeface="Calibri"/>
              <a:sym typeface="Calibri"/>
            </a:endParaRPr>
          </a:p>
          <a:p>
            <a:pPr marL="914400" marR="0" lvl="1" indent="-342900" algn="l" rtl="0">
              <a:lnSpc>
                <a:spcPct val="115000"/>
              </a:lnSpc>
              <a:spcBef>
                <a:spcPts val="0"/>
              </a:spcBef>
              <a:spcAft>
                <a:spcPts val="0"/>
              </a:spcAft>
              <a:buClr>
                <a:srgbClr val="434343"/>
              </a:buClr>
              <a:buSzPts val="2000"/>
              <a:buFont typeface="Calibri"/>
              <a:buChar char="○"/>
            </a:pPr>
            <a:r>
              <a:rPr lang="cs-CZ" sz="2400" b="0" i="0" u="none" strike="noStrike" cap="none">
                <a:solidFill>
                  <a:srgbClr val="173070"/>
                </a:solidFill>
                <a:latin typeface="Calibri"/>
                <a:ea typeface="Calibri"/>
                <a:cs typeface="Calibri"/>
                <a:sym typeface="Calibri"/>
              </a:rPr>
              <a:t>organizací (např. ROR)</a:t>
            </a:r>
            <a:endParaRPr sz="2400" b="0" i="0" u="none" strike="noStrike" cap="none">
              <a:solidFill>
                <a:srgbClr val="173070"/>
              </a:solidFill>
              <a:latin typeface="Calibri"/>
              <a:ea typeface="Calibri"/>
              <a:cs typeface="Calibri"/>
              <a:sym typeface="Calibri"/>
            </a:endParaRPr>
          </a:p>
          <a:p>
            <a:pPr marL="457200" marR="0" lvl="0" indent="-381000" algn="l" rtl="0">
              <a:lnSpc>
                <a:spcPct val="115000"/>
              </a:lnSpc>
              <a:spcBef>
                <a:spcPts val="0"/>
              </a:spcBef>
              <a:spcAft>
                <a:spcPts val="0"/>
              </a:spcAft>
              <a:buClr>
                <a:srgbClr val="173070"/>
              </a:buClr>
              <a:buSzPts val="2400"/>
              <a:buFont typeface="Calibri"/>
              <a:buChar char="●"/>
            </a:pPr>
            <a:r>
              <a:rPr lang="cs-CZ" sz="2400" b="0" i="0" u="none" strike="noStrike" cap="none">
                <a:solidFill>
                  <a:srgbClr val="173070"/>
                </a:solidFill>
                <a:latin typeface="Calibri"/>
                <a:ea typeface="Calibri"/>
                <a:cs typeface="Calibri"/>
                <a:sym typeface="Calibri"/>
              </a:rPr>
              <a:t>Reference na další typy výstupů (článek - data)</a:t>
            </a:r>
            <a:endParaRPr sz="2400" b="0" i="0" u="none" strike="noStrike" cap="none">
              <a:solidFill>
                <a:srgbClr val="173070"/>
              </a:solidFill>
              <a:latin typeface="Calibri"/>
              <a:ea typeface="Calibri"/>
              <a:cs typeface="Calibri"/>
              <a:sym typeface="Calibri"/>
            </a:endParaRPr>
          </a:p>
        </p:txBody>
      </p:sp>
      <p:sp>
        <p:nvSpPr>
          <p:cNvPr id="331" name="Google Shape;331;g3491f11810a_2_182"/>
          <p:cNvSpPr txBox="1"/>
          <p:nvPr/>
        </p:nvSpPr>
        <p:spPr>
          <a:xfrm>
            <a:off x="4218595" y="6076550"/>
            <a:ext cx="4968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cs-CZ" sz="1400" b="0" i="0" u="none" strike="noStrike" cap="none">
                <a:solidFill>
                  <a:srgbClr val="000000"/>
                </a:solidFill>
                <a:latin typeface="Calibri"/>
                <a:ea typeface="Calibri"/>
                <a:cs typeface="Calibri"/>
                <a:sym typeface="Calibri"/>
              </a:rPr>
              <a:t>Zdroj: </a:t>
            </a:r>
            <a:r>
              <a:rPr lang="cs-CZ" sz="1400" b="0" i="0" u="sng" strike="noStrike" cap="none">
                <a:solidFill>
                  <a:schemeClr val="hlink"/>
                </a:solidFill>
                <a:latin typeface="Calibri"/>
                <a:ea typeface="Calibri"/>
                <a:cs typeface="Calibri"/>
                <a:sym typeface="Calibri"/>
                <a:hlinkClick r:id="rId3"/>
              </a:rPr>
              <a:t>Open Science ve výzvách OP JAK</a:t>
            </a:r>
            <a:r>
              <a:rPr lang="cs-CZ" sz="1400" b="0" i="0" u="none" strike="noStrike" cap="none">
                <a:solidFill>
                  <a:srgbClr val="000000"/>
                </a:solidFill>
                <a:latin typeface="Calibri"/>
                <a:ea typeface="Calibri"/>
                <a:cs typeface="Calibri"/>
                <a:sym typeface="Calibri"/>
              </a:rPr>
              <a:t> (CC BY)</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491f11810a_2_189"/>
          <p:cNvSpPr txBox="1">
            <a:spLocks noGrp="1"/>
          </p:cNvSpPr>
          <p:nvPr>
            <p:ph type="title"/>
          </p:nvPr>
        </p:nvSpPr>
        <p:spPr>
          <a:xfrm>
            <a:off x="569167" y="435600"/>
            <a:ext cx="108423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REFERENCE K DALŠÍM VÝSTUPŮM VÝZKUMU</a:t>
            </a:r>
            <a:endParaRPr b="1" dirty="0"/>
          </a:p>
        </p:txBody>
      </p:sp>
      <p:sp>
        <p:nvSpPr>
          <p:cNvPr id="337" name="Google Shape;337;g3491f11810a_2_189"/>
          <p:cNvSpPr txBox="1">
            <a:spLocks noGrp="1"/>
          </p:cNvSpPr>
          <p:nvPr>
            <p:ph type="body" idx="1"/>
          </p:nvPr>
        </p:nvSpPr>
        <p:spPr>
          <a:xfrm>
            <a:off x="681025" y="1501650"/>
            <a:ext cx="11067000" cy="42159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dirty="0"/>
              <a:t>❗ </a:t>
            </a:r>
            <a:r>
              <a:rPr lang="cs-CZ" sz="2400" b="1" dirty="0"/>
              <a:t>Příjemce je povinen poskytnout: </a:t>
            </a:r>
            <a:endParaRPr sz="2400" b="1" dirty="0"/>
          </a:p>
          <a:p>
            <a:pPr marL="457200" lvl="0" indent="-381000" algn="just" rtl="0">
              <a:lnSpc>
                <a:spcPct val="115000"/>
              </a:lnSpc>
              <a:spcBef>
                <a:spcPts val="1000"/>
              </a:spcBef>
              <a:spcAft>
                <a:spcPts val="0"/>
              </a:spcAft>
              <a:buSzPts val="2400"/>
              <a:buChar char="•"/>
            </a:pPr>
            <a:r>
              <a:rPr lang="cs-CZ" sz="2400" dirty="0"/>
              <a:t>informace (</a:t>
            </a:r>
            <a:r>
              <a:rPr lang="cs-CZ" sz="2400" b="1" dirty="0"/>
              <a:t>reference</a:t>
            </a:r>
            <a:r>
              <a:rPr lang="cs-CZ" sz="2400" dirty="0"/>
              <a:t>) </a:t>
            </a:r>
            <a:r>
              <a:rPr lang="cs-CZ" sz="2400" b="1" dirty="0"/>
              <a:t>o</a:t>
            </a:r>
            <a:r>
              <a:rPr lang="cs-CZ" sz="2400" dirty="0"/>
              <a:t> jakémkoliv </a:t>
            </a:r>
            <a:r>
              <a:rPr lang="cs-CZ" sz="2400" b="1" dirty="0"/>
              <a:t>dalším výstupu výzkumu</a:t>
            </a:r>
            <a:r>
              <a:rPr lang="cs-CZ" sz="2400" dirty="0"/>
              <a:t> (</a:t>
            </a:r>
            <a:r>
              <a:rPr lang="cs-CZ" sz="2400" dirty="0">
                <a:solidFill>
                  <a:srgbClr val="0000FF"/>
                </a:solidFill>
              </a:rPr>
              <a:t>např. výzkumná data</a:t>
            </a:r>
            <a:r>
              <a:rPr lang="cs-CZ" sz="2400" dirty="0">
                <a:solidFill>
                  <a:srgbClr val="000000"/>
                </a:solidFill>
              </a:rPr>
              <a:t>)</a:t>
            </a:r>
            <a:r>
              <a:rPr lang="cs-CZ" sz="2400" dirty="0">
                <a:solidFill>
                  <a:srgbClr val="0000FF"/>
                </a:solidFill>
              </a:rPr>
              <a:t> </a:t>
            </a:r>
            <a:r>
              <a:rPr lang="cs-CZ" sz="2400" dirty="0"/>
              <a:t>nebo nástrojích (</a:t>
            </a:r>
            <a:r>
              <a:rPr lang="cs-CZ" sz="2400" dirty="0">
                <a:solidFill>
                  <a:srgbClr val="0000FF"/>
                </a:solidFill>
              </a:rPr>
              <a:t>např. software</a:t>
            </a:r>
            <a:r>
              <a:rPr lang="cs-CZ" sz="2400" dirty="0"/>
              <a:t>) potřebných k ověření závěrů vědecké publikace </a:t>
            </a:r>
            <a:r>
              <a:rPr lang="cs-CZ" sz="2400" b="1" dirty="0"/>
              <a:t>jako součást metadat</a:t>
            </a:r>
            <a:r>
              <a:rPr lang="cs-CZ" sz="2400" dirty="0"/>
              <a:t> publikace v důvěryhodném </a:t>
            </a:r>
            <a:r>
              <a:rPr lang="cs-CZ" sz="2400" dirty="0" err="1"/>
              <a:t>repozitáři</a:t>
            </a:r>
            <a:r>
              <a:rPr lang="cs-CZ" sz="2400" dirty="0"/>
              <a:t>.</a:t>
            </a:r>
            <a:endParaRPr sz="2400" dirty="0"/>
          </a:p>
          <a:p>
            <a:pPr marL="457200" lvl="0" indent="0" algn="just" rtl="0">
              <a:lnSpc>
                <a:spcPct val="115000"/>
              </a:lnSpc>
              <a:spcBef>
                <a:spcPts val="0"/>
              </a:spcBef>
              <a:spcAft>
                <a:spcPts val="0"/>
              </a:spcAft>
              <a:buNone/>
            </a:pPr>
            <a:endParaRPr sz="2400" dirty="0"/>
          </a:p>
          <a:p>
            <a:pPr marL="0" lvl="0" indent="0" algn="just" rtl="0">
              <a:lnSpc>
                <a:spcPct val="115000"/>
              </a:lnSpc>
              <a:spcBef>
                <a:spcPts val="0"/>
              </a:spcBef>
              <a:spcAft>
                <a:spcPts val="0"/>
              </a:spcAft>
              <a:buSzPts val="2800"/>
              <a:buNone/>
            </a:pPr>
            <a:r>
              <a:rPr lang="cs-CZ" sz="2400" dirty="0">
                <a:solidFill>
                  <a:schemeClr val="dk1"/>
                </a:solidFill>
              </a:rPr>
              <a:t>🔎</a:t>
            </a:r>
            <a:r>
              <a:rPr lang="cs-CZ" sz="2400" b="1" dirty="0">
                <a:solidFill>
                  <a:schemeClr val="dk1"/>
                </a:solidFill>
              </a:rPr>
              <a:t> </a:t>
            </a:r>
            <a:r>
              <a:rPr lang="cs-CZ" sz="2400" b="1" dirty="0"/>
              <a:t>POZOR: </a:t>
            </a:r>
            <a:r>
              <a:rPr lang="cs-CZ" sz="2400" dirty="0"/>
              <a:t>Publikace by měly odkazovat na související datové sady, software nebo další výstupy pomocí perzistentních identifikátorů uvedených v metadatech </a:t>
            </a:r>
            <a:r>
              <a:rPr lang="cs-CZ" sz="2400" dirty="0" err="1"/>
              <a:t>repozitáře</a:t>
            </a:r>
            <a:r>
              <a:rPr lang="cs-CZ" sz="2400" dirty="0"/>
              <a:t>. </a:t>
            </a:r>
            <a:endParaRPr sz="2400" dirty="0"/>
          </a:p>
          <a:p>
            <a:pPr marL="0" lvl="0" indent="0" algn="just" rtl="0">
              <a:lnSpc>
                <a:spcPct val="115000"/>
              </a:lnSpc>
              <a:spcBef>
                <a:spcPts val="0"/>
              </a:spcBef>
              <a:spcAft>
                <a:spcPts val="0"/>
              </a:spcAft>
              <a:buSzPts val="2800"/>
              <a:buNone/>
            </a:pPr>
            <a:endParaRPr sz="2400" b="1" dirty="0">
              <a:solidFill>
                <a:srgbClr val="0000FF"/>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491f11810a_2_194"/>
          <p:cNvSpPr txBox="1">
            <a:spLocks noGrp="1"/>
          </p:cNvSpPr>
          <p:nvPr>
            <p:ph type="title"/>
          </p:nvPr>
        </p:nvSpPr>
        <p:spPr>
          <a:xfrm>
            <a:off x="569167" y="435600"/>
            <a:ext cx="108423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PRAKTICKÉ PŘÍKLADY</a:t>
            </a:r>
            <a:endParaRPr b="1" dirty="0"/>
          </a:p>
        </p:txBody>
      </p:sp>
      <p:sp>
        <p:nvSpPr>
          <p:cNvPr id="343" name="Google Shape;343;g3491f11810a_2_194"/>
          <p:cNvSpPr txBox="1">
            <a:spLocks noGrp="1"/>
          </p:cNvSpPr>
          <p:nvPr>
            <p:ph type="body" idx="1"/>
          </p:nvPr>
        </p:nvSpPr>
        <p:spPr>
          <a:xfrm>
            <a:off x="808740" y="1606466"/>
            <a:ext cx="11067000" cy="41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cs-CZ" sz="2400" b="1"/>
              <a:t>Reference na datové sady a report v metadatech uložené publikace v repozitáři</a:t>
            </a:r>
            <a:endParaRPr b="1"/>
          </a:p>
          <a:p>
            <a:pPr marL="457200" lvl="0" indent="-279400" algn="l" rtl="0">
              <a:lnSpc>
                <a:spcPct val="90000"/>
              </a:lnSpc>
              <a:spcBef>
                <a:spcPts val="1000"/>
              </a:spcBef>
              <a:spcAft>
                <a:spcPts val="0"/>
              </a:spcAft>
              <a:buClr>
                <a:srgbClr val="173070"/>
              </a:buClr>
              <a:buSzPts val="2800"/>
              <a:buFont typeface="Arial"/>
              <a:buNone/>
            </a:pPr>
            <a:endParaRPr/>
          </a:p>
        </p:txBody>
      </p:sp>
      <p:pic>
        <p:nvPicPr>
          <p:cNvPr id="344" name="Google Shape;344;g3491f11810a_2_194"/>
          <p:cNvPicPr preferRelativeResize="0"/>
          <p:nvPr/>
        </p:nvPicPr>
        <p:blipFill rotWithShape="1">
          <a:blip r:embed="rId3">
            <a:alphaModFix/>
          </a:blip>
          <a:srcRect/>
          <a:stretch/>
        </p:blipFill>
        <p:spPr>
          <a:xfrm>
            <a:off x="1731053" y="2587702"/>
            <a:ext cx="8729893" cy="2224328"/>
          </a:xfrm>
          <a:prstGeom prst="rect">
            <a:avLst/>
          </a:prstGeom>
          <a:noFill/>
          <a:ln w="9525" cap="flat" cmpd="sng">
            <a:solidFill>
              <a:srgbClr val="173070"/>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491f11810a_2_281"/>
          <p:cNvSpPr txBox="1">
            <a:spLocks noGrp="1"/>
          </p:cNvSpPr>
          <p:nvPr>
            <p:ph type="ctrTitle"/>
          </p:nvPr>
        </p:nvSpPr>
        <p:spPr>
          <a:xfrm>
            <a:off x="832757" y="2008414"/>
            <a:ext cx="7756200" cy="1420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2060"/>
              </a:buClr>
              <a:buSzPts val="4000"/>
              <a:buFont typeface="Calibri"/>
              <a:buNone/>
            </a:pPr>
            <a:r>
              <a:rPr lang="cs-CZ" dirty="0"/>
              <a:t>SPRÁVA VÝZKUMNÝCH DAT </a:t>
            </a:r>
            <a:br>
              <a:rPr lang="cs-CZ" dirty="0"/>
            </a:br>
            <a:r>
              <a:rPr lang="cs-CZ" dirty="0"/>
              <a:t>V SOULADU S FAIR PRINCIPY</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2"/>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SPRÁVA VÝZKUMNÝCH DAT </a:t>
            </a:r>
            <a:endParaRPr b="1" dirty="0"/>
          </a:p>
        </p:txBody>
      </p:sp>
      <p:sp>
        <p:nvSpPr>
          <p:cNvPr id="356" name="Google Shape;356;p42"/>
          <p:cNvSpPr txBox="1">
            <a:spLocks noGrp="1"/>
          </p:cNvSpPr>
          <p:nvPr>
            <p:ph type="body" idx="1"/>
          </p:nvPr>
        </p:nvSpPr>
        <p:spPr>
          <a:xfrm>
            <a:off x="656850" y="1354200"/>
            <a:ext cx="11178000" cy="4643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b="1" dirty="0"/>
              <a:t>❗ </a:t>
            </a:r>
            <a:r>
              <a:rPr lang="cs-CZ" sz="2400" dirty="0"/>
              <a:t>Příjemce je povinen </a:t>
            </a:r>
            <a:r>
              <a:rPr lang="cs-CZ" sz="2400" b="1" dirty="0"/>
              <a:t>zajistit správu výzkumných dat </a:t>
            </a:r>
            <a:r>
              <a:rPr lang="cs-CZ" sz="2400" dirty="0"/>
              <a:t>shromážděných či vytvořených </a:t>
            </a:r>
            <a:br>
              <a:rPr lang="cs-CZ" sz="2400" dirty="0"/>
            </a:br>
            <a:r>
              <a:rPr lang="cs-CZ" sz="2400" dirty="0"/>
              <a:t>v průběhu řešení projektu </a:t>
            </a:r>
            <a:r>
              <a:rPr lang="cs-CZ" sz="2400" b="1" dirty="0"/>
              <a:t>v souladu s FAIR principy</a:t>
            </a:r>
            <a:r>
              <a:rPr lang="cs-CZ" sz="2400" dirty="0"/>
              <a:t>, a to zejména těmito prostředky: </a:t>
            </a:r>
            <a:endParaRPr sz="2400" dirty="0"/>
          </a:p>
          <a:p>
            <a:pPr marL="0" lvl="0" indent="0" algn="just" rtl="0">
              <a:lnSpc>
                <a:spcPct val="115000"/>
              </a:lnSpc>
              <a:spcBef>
                <a:spcPts val="0"/>
              </a:spcBef>
              <a:spcAft>
                <a:spcPts val="0"/>
              </a:spcAft>
              <a:buSzPts val="2800"/>
              <a:buNone/>
            </a:pPr>
            <a:endParaRPr sz="2400" dirty="0"/>
          </a:p>
          <a:p>
            <a:pPr marL="457200" lvl="0" indent="-381000" algn="just" rtl="0">
              <a:lnSpc>
                <a:spcPct val="115000"/>
              </a:lnSpc>
              <a:spcBef>
                <a:spcPts val="0"/>
              </a:spcBef>
              <a:spcAft>
                <a:spcPts val="0"/>
              </a:spcAft>
              <a:buSzPts val="2400"/>
              <a:buFont typeface="Calibri"/>
              <a:buChar char="•"/>
            </a:pPr>
            <a:r>
              <a:rPr lang="cs-CZ" sz="2400" dirty="0"/>
              <a:t>VYPRACOVAT </a:t>
            </a:r>
            <a:r>
              <a:rPr lang="cs-CZ" sz="2400" b="1" dirty="0"/>
              <a:t>Plán správy dat</a:t>
            </a:r>
            <a:r>
              <a:rPr lang="cs-CZ" sz="2400" dirty="0"/>
              <a:t> a pravidelně ho aktualizovat.</a:t>
            </a:r>
            <a:endParaRPr sz="2400" dirty="0"/>
          </a:p>
          <a:p>
            <a:pPr marL="457200" lvl="0" indent="-381000" algn="just" rtl="0">
              <a:lnSpc>
                <a:spcPct val="115000"/>
              </a:lnSpc>
              <a:spcBef>
                <a:spcPts val="0"/>
              </a:spcBef>
              <a:spcAft>
                <a:spcPts val="0"/>
              </a:spcAft>
              <a:buSzPts val="2400"/>
              <a:buFont typeface="Calibri"/>
              <a:buChar char="•"/>
            </a:pPr>
            <a:r>
              <a:rPr lang="cs-CZ" sz="2400" dirty="0"/>
              <a:t>ULOŽIT výzkumná data do </a:t>
            </a:r>
            <a:r>
              <a:rPr lang="cs-CZ" sz="2400" b="1" dirty="0"/>
              <a:t>důvěryhodného </a:t>
            </a:r>
            <a:r>
              <a:rPr lang="cs-CZ" sz="2400" b="1" dirty="0" err="1"/>
              <a:t>repozitáře</a:t>
            </a:r>
            <a:r>
              <a:rPr lang="cs-CZ" sz="2400" b="1" dirty="0"/>
              <a:t>.</a:t>
            </a:r>
            <a:endParaRPr sz="2400" dirty="0"/>
          </a:p>
          <a:p>
            <a:pPr marL="457200" lvl="0" indent="-381000" algn="just" rtl="0">
              <a:lnSpc>
                <a:spcPct val="115000"/>
              </a:lnSpc>
              <a:spcBef>
                <a:spcPts val="0"/>
              </a:spcBef>
              <a:spcAft>
                <a:spcPts val="0"/>
              </a:spcAft>
              <a:buSzPts val="2400"/>
              <a:buFont typeface="Calibri"/>
              <a:buChar char="•"/>
            </a:pPr>
            <a:r>
              <a:rPr lang="cs-CZ" sz="2400" dirty="0"/>
              <a:t>ZAJISTIT </a:t>
            </a:r>
            <a:r>
              <a:rPr lang="cs-CZ" sz="2400" b="1" dirty="0"/>
              <a:t>otevřený přístup k výzkumným datům</a:t>
            </a:r>
            <a:r>
              <a:rPr lang="cs-CZ" sz="2400" dirty="0"/>
              <a:t> v souladu zásadou „otevřené jak jen možno, uzavřené jen jak nutno“.</a:t>
            </a:r>
            <a:endParaRPr sz="2400" dirty="0"/>
          </a:p>
          <a:p>
            <a:pPr marL="457200" lvl="0" indent="-381000" algn="just" rtl="0">
              <a:lnSpc>
                <a:spcPct val="115000"/>
              </a:lnSpc>
              <a:spcBef>
                <a:spcPts val="0"/>
              </a:spcBef>
              <a:spcAft>
                <a:spcPts val="0"/>
              </a:spcAft>
              <a:buSzPts val="2400"/>
              <a:buFont typeface="Calibri"/>
              <a:buChar char="•"/>
            </a:pPr>
            <a:r>
              <a:rPr lang="cs-CZ" sz="2400" dirty="0"/>
              <a:t>POSKYTNOUT informace (</a:t>
            </a:r>
            <a:r>
              <a:rPr lang="cs-CZ" sz="2400" b="1" dirty="0"/>
              <a:t>reference</a:t>
            </a:r>
            <a:r>
              <a:rPr lang="cs-CZ" sz="2400" dirty="0"/>
              <a:t>) </a:t>
            </a:r>
            <a:r>
              <a:rPr lang="cs-CZ" sz="2400" b="1" dirty="0"/>
              <a:t>o</a:t>
            </a:r>
            <a:r>
              <a:rPr lang="cs-CZ" sz="2400" dirty="0"/>
              <a:t> jakémkoli </a:t>
            </a:r>
            <a:r>
              <a:rPr lang="cs-CZ" sz="2400" b="1" dirty="0"/>
              <a:t>dalším výstupu výzkumu.</a:t>
            </a:r>
            <a:r>
              <a:rPr lang="cs-CZ" sz="2400" dirty="0"/>
              <a:t> </a:t>
            </a:r>
            <a:endParaRPr sz="2400" dirty="0"/>
          </a:p>
          <a:p>
            <a:pPr marL="0" lvl="0" indent="0" algn="just" rtl="0">
              <a:lnSpc>
                <a:spcPct val="115000"/>
              </a:lnSpc>
              <a:spcBef>
                <a:spcPts val="0"/>
              </a:spcBef>
              <a:spcAft>
                <a:spcPts val="0"/>
              </a:spcAft>
              <a:buNone/>
            </a:pPr>
            <a:endParaRPr sz="2400" dirty="0"/>
          </a:p>
          <a:p>
            <a:pPr marL="0" lvl="0" indent="0" algn="just" rtl="0">
              <a:lnSpc>
                <a:spcPct val="115000"/>
              </a:lnSpc>
              <a:spcBef>
                <a:spcPts val="0"/>
              </a:spcBef>
              <a:spcAft>
                <a:spcPts val="0"/>
              </a:spcAft>
              <a:buClr>
                <a:schemeClr val="dk1"/>
              </a:buClr>
              <a:buSzPts val="1100"/>
              <a:buFont typeface="Arial"/>
              <a:buNone/>
            </a:pPr>
            <a:r>
              <a:rPr lang="cs-CZ" sz="2400" dirty="0"/>
              <a:t>Metadata uložených výzkumných dat v </a:t>
            </a:r>
            <a:r>
              <a:rPr lang="cs-CZ" sz="2400" dirty="0" err="1"/>
              <a:t>repozitáři</a:t>
            </a:r>
            <a:r>
              <a:rPr lang="cs-CZ" sz="2400" dirty="0"/>
              <a:t> musí být veřejně dostupná.</a:t>
            </a:r>
            <a:endParaRPr sz="2400" dirty="0"/>
          </a:p>
          <a:p>
            <a:pPr marL="0" lvl="0" indent="0" algn="l" rtl="0">
              <a:lnSpc>
                <a:spcPct val="115000"/>
              </a:lnSpc>
              <a:spcBef>
                <a:spcPts val="0"/>
              </a:spcBef>
              <a:spcAft>
                <a:spcPts val="0"/>
              </a:spcAft>
              <a:buNone/>
            </a:pPr>
            <a:endParaRPr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5EFA1-9BEF-8F3F-79A8-4AE4CA19ACEE}"/>
              </a:ext>
            </a:extLst>
          </p:cNvPr>
          <p:cNvSpPr>
            <a:spLocks noGrp="1"/>
          </p:cNvSpPr>
          <p:nvPr>
            <p:ph type="ctrTitle"/>
          </p:nvPr>
        </p:nvSpPr>
        <p:spPr>
          <a:xfrm>
            <a:off x="813707" y="297771"/>
            <a:ext cx="10564586" cy="918707"/>
          </a:xfrm>
        </p:spPr>
        <p:txBody>
          <a:bodyPr/>
          <a:lstStyle/>
          <a:p>
            <a:r>
              <a:rPr lang="cs-CZ" b="1" dirty="0"/>
              <a:t>Zjednodušené metody vykazování (ZMV)</a:t>
            </a:r>
          </a:p>
        </p:txBody>
      </p:sp>
      <p:sp>
        <p:nvSpPr>
          <p:cNvPr id="3" name="Podnadpis 2">
            <a:extLst>
              <a:ext uri="{FF2B5EF4-FFF2-40B4-BE49-F238E27FC236}">
                <a16:creationId xmlns:a16="http://schemas.microsoft.com/office/drawing/2014/main" id="{4A8F6B17-3E02-A879-E815-107F6303316A}"/>
              </a:ext>
            </a:extLst>
          </p:cNvPr>
          <p:cNvSpPr>
            <a:spLocks noGrp="1"/>
          </p:cNvSpPr>
          <p:nvPr>
            <p:ph type="subTitle" idx="1"/>
          </p:nvPr>
        </p:nvSpPr>
        <p:spPr>
          <a:xfrm>
            <a:off x="748393" y="1099937"/>
            <a:ext cx="10699536" cy="4682298"/>
          </a:xfrm>
        </p:spPr>
        <p:txBody>
          <a:bodyPr/>
          <a:lstStyle/>
          <a:p>
            <a:pPr marL="342900" indent="-342900">
              <a:buFont typeface="Arial" panose="020B0604020202020204" pitchFamily="34" charset="0"/>
              <a:buChar char="•"/>
            </a:pPr>
            <a:r>
              <a:rPr lang="cs-CZ" dirty="0"/>
              <a:t>Kap. 8.2 a 5.9.1 </a:t>
            </a:r>
            <a:r>
              <a:rPr lang="cs-CZ" dirty="0" err="1"/>
              <a:t>PpŽP</a:t>
            </a:r>
            <a:r>
              <a:rPr lang="cs-CZ" dirty="0"/>
              <a:t>/SPpŽP </a:t>
            </a:r>
          </a:p>
          <a:p>
            <a:r>
              <a:rPr lang="cs-CZ" dirty="0"/>
              <a:t>V rámci </a:t>
            </a:r>
            <a:r>
              <a:rPr lang="cs-CZ" dirty="0" err="1"/>
              <a:t>MeS</a:t>
            </a:r>
            <a:r>
              <a:rPr lang="cs-CZ" dirty="0"/>
              <a:t>/</a:t>
            </a:r>
            <a:r>
              <a:rPr lang="cs-CZ" dirty="0" err="1"/>
              <a:t>MeS</a:t>
            </a:r>
            <a:r>
              <a:rPr lang="cs-CZ" dirty="0"/>
              <a:t> pro ITI existují </a:t>
            </a:r>
            <a:r>
              <a:rPr lang="cs-CZ" u="sng" dirty="0"/>
              <a:t>tyto formy ZMV</a:t>
            </a:r>
            <a:r>
              <a:rPr lang="cs-CZ" dirty="0"/>
              <a:t>: </a:t>
            </a:r>
          </a:p>
          <a:p>
            <a:pPr marL="342900" indent="-342900">
              <a:buFont typeface="Arial" panose="020B0604020202020204" pitchFamily="34" charset="0"/>
              <a:buChar char="•"/>
            </a:pPr>
            <a:r>
              <a:rPr lang="cs-CZ" b="1" dirty="0"/>
              <a:t>Jednotkové náklady </a:t>
            </a:r>
            <a:r>
              <a:rPr lang="cs-CZ" dirty="0"/>
              <a:t>(</a:t>
            </a:r>
            <a:r>
              <a:rPr lang="cs-CZ" dirty="0" err="1"/>
              <a:t>rozp</a:t>
            </a:r>
            <a:r>
              <a:rPr lang="cs-CZ" dirty="0"/>
              <a:t>. kap. 1.1.1.3) – „b2“ (metoda „1720“) – pro odborný tým (pouze pokud byla forma vykazování vybrána v žádosti o podporu, změna  </a:t>
            </a:r>
            <a:r>
              <a:rPr lang="cs-CZ" dirty="0" err="1"/>
              <a:t>zamce</a:t>
            </a:r>
            <a:r>
              <a:rPr lang="cs-CZ" dirty="0"/>
              <a:t> = PZ významná)</a:t>
            </a:r>
          </a:p>
          <a:p>
            <a:pPr marL="342900" indent="-342900">
              <a:buFont typeface="Arial" panose="020B0604020202020204" pitchFamily="34" charset="0"/>
              <a:buChar char="•"/>
            </a:pPr>
            <a:r>
              <a:rPr lang="cs-CZ" b="1" dirty="0"/>
              <a:t>Jednorázové částky </a:t>
            </a:r>
            <a:r>
              <a:rPr lang="cs-CZ" dirty="0"/>
              <a:t>(</a:t>
            </a:r>
            <a:r>
              <a:rPr lang="cs-CZ" dirty="0" err="1"/>
              <a:t>rozp</a:t>
            </a:r>
            <a:r>
              <a:rPr lang="cs-CZ" dirty="0"/>
              <a:t>. kap. 1.1.1.2, resp. 1.1.2.1), AT</a:t>
            </a:r>
            <a:r>
              <a:rPr lang="cs-CZ" b="1" dirty="0"/>
              <a:t> mimo </a:t>
            </a:r>
            <a:r>
              <a:rPr lang="cs-CZ" b="1" dirty="0" err="1"/>
              <a:t>VPo</a:t>
            </a:r>
            <a:r>
              <a:rPr lang="cs-CZ" b="1" dirty="0"/>
              <a:t> </a:t>
            </a:r>
            <a:r>
              <a:rPr lang="cs-CZ" dirty="0"/>
              <a:t>a AT</a:t>
            </a:r>
            <a:r>
              <a:rPr lang="cs-CZ" b="1" dirty="0"/>
              <a:t> GBER </a:t>
            </a:r>
          </a:p>
          <a:p>
            <a:r>
              <a:rPr lang="cs-CZ" dirty="0"/>
              <a:t>			 – „b1“ – pro administrativní tým; v rozpočtu </a:t>
            </a:r>
            <a:r>
              <a:rPr lang="cs-CZ" u="sng" dirty="0"/>
              <a:t>NELZE přesouvat</a:t>
            </a:r>
          </a:p>
          <a:p>
            <a:pPr marL="342900" indent="-342900">
              <a:buFont typeface="Arial" panose="020B0604020202020204" pitchFamily="34" charset="0"/>
              <a:buChar char="•"/>
            </a:pPr>
            <a:r>
              <a:rPr lang="cs-CZ" b="1" dirty="0"/>
              <a:t>Paušální náklady </a:t>
            </a:r>
            <a:r>
              <a:rPr lang="cs-CZ" dirty="0"/>
              <a:t>(</a:t>
            </a:r>
            <a:r>
              <a:rPr lang="cs-CZ" dirty="0" err="1"/>
              <a:t>rozp</a:t>
            </a:r>
            <a:r>
              <a:rPr lang="cs-CZ" dirty="0"/>
              <a:t>. kap. 1.1.3) – 7 % z kap. 1.1.1 - Výdaje tvořící základ pro výpočet paušálních nákladů</a:t>
            </a:r>
          </a:p>
          <a:p>
            <a:pPr marL="342900" indent="-342900">
              <a:buFont typeface="Arial" panose="020B0604020202020204" pitchFamily="34" charset="0"/>
              <a:buChar char="•"/>
            </a:pPr>
            <a:r>
              <a:rPr lang="cs-CZ" b="1" u="sng" dirty="0"/>
              <a:t>Důkladné rozlišování přímých nákladů</a:t>
            </a:r>
            <a:r>
              <a:rPr lang="cs-CZ" u="sng" dirty="0"/>
              <a:t> a </a:t>
            </a:r>
            <a:r>
              <a:rPr lang="cs-CZ" b="1" u="sng" dirty="0"/>
              <a:t>ZMV</a:t>
            </a:r>
            <a:r>
              <a:rPr lang="cs-CZ" u="sng" dirty="0"/>
              <a:t>, zejména </a:t>
            </a:r>
            <a:r>
              <a:rPr lang="cs-CZ" b="1" u="sng" dirty="0"/>
              <a:t>paušálních</a:t>
            </a:r>
            <a:r>
              <a:rPr lang="cs-CZ" u="sng" dirty="0"/>
              <a:t> nákladů</a:t>
            </a:r>
            <a:endParaRPr lang="cs-CZ" dirty="0"/>
          </a:p>
        </p:txBody>
      </p:sp>
    </p:spTree>
    <p:extLst>
      <p:ext uri="{BB962C8B-B14F-4D97-AF65-F5344CB8AC3E}">
        <p14:creationId xmlns:p14="http://schemas.microsoft.com/office/powerpoint/2010/main" val="1751296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491f11810a_2_65"/>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VÝZKUMNÁ DATA</a:t>
            </a:r>
            <a:endParaRPr b="1" dirty="0"/>
          </a:p>
        </p:txBody>
      </p:sp>
      <p:sp>
        <p:nvSpPr>
          <p:cNvPr id="363" name="Google Shape;363;g3491f11810a_2_65"/>
          <p:cNvSpPr txBox="1">
            <a:spLocks noGrp="1"/>
          </p:cNvSpPr>
          <p:nvPr>
            <p:ph type="body" idx="1"/>
          </p:nvPr>
        </p:nvSpPr>
        <p:spPr>
          <a:xfrm>
            <a:off x="686481" y="1354208"/>
            <a:ext cx="11067000" cy="4643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100"/>
              <a:buNone/>
            </a:pPr>
            <a:r>
              <a:rPr lang="cs-CZ" sz="2400" dirty="0"/>
              <a:t>Informace, s výjimkou vědeckých publikací, v elektronické podobě, které jsou shromažďovány nebo vytvářeny v průběhu výzkumu nebo vývoje a jsou používány jako důkazy v procesu výzkumu nebo vývoje nebo které jsou obecně akceptovány výzkumnou obcí jako nezbytné k validaci zjištění a výsledků výzkumu nebo vývoje. </a:t>
            </a:r>
            <a:endParaRPr sz="2400" dirty="0"/>
          </a:p>
          <a:p>
            <a:pPr marL="0" lvl="0" indent="0" algn="l" rtl="0">
              <a:lnSpc>
                <a:spcPct val="115000"/>
              </a:lnSpc>
              <a:spcBef>
                <a:spcPts val="0"/>
              </a:spcBef>
              <a:spcAft>
                <a:spcPts val="0"/>
              </a:spcAft>
              <a:buClr>
                <a:schemeClr val="dk1"/>
              </a:buClr>
              <a:buSzPts val="1100"/>
              <a:buFont typeface="Arial"/>
              <a:buNone/>
            </a:pPr>
            <a:endParaRPr sz="2400" dirty="0"/>
          </a:p>
          <a:p>
            <a:pPr marL="0" lvl="0" indent="0" algn="l" rtl="0">
              <a:lnSpc>
                <a:spcPct val="115000"/>
              </a:lnSpc>
              <a:spcBef>
                <a:spcPts val="0"/>
              </a:spcBef>
              <a:spcAft>
                <a:spcPts val="0"/>
              </a:spcAft>
              <a:buClr>
                <a:schemeClr val="dk1"/>
              </a:buClr>
              <a:buSzPts val="1100"/>
              <a:buFont typeface="Arial"/>
              <a:buNone/>
            </a:pPr>
            <a:endParaRPr sz="2400" dirty="0"/>
          </a:p>
          <a:p>
            <a:pPr marL="0" lvl="0" indent="0" algn="l" rtl="0">
              <a:lnSpc>
                <a:spcPct val="115000"/>
              </a:lnSpc>
              <a:spcBef>
                <a:spcPts val="0"/>
              </a:spcBef>
              <a:spcAft>
                <a:spcPts val="1000"/>
              </a:spcAft>
              <a:buSzPts val="2800"/>
              <a:buNone/>
            </a:pPr>
            <a:endParaRPr sz="2400" dirty="0"/>
          </a:p>
        </p:txBody>
      </p:sp>
      <p:sp>
        <p:nvSpPr>
          <p:cNvPr id="364" name="Google Shape;364;g3491f11810a_2_65"/>
          <p:cNvSpPr txBox="1"/>
          <p:nvPr/>
        </p:nvSpPr>
        <p:spPr>
          <a:xfrm>
            <a:off x="711750" y="5287900"/>
            <a:ext cx="10768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cs-CZ" sz="1600" b="0" i="0" u="none" strike="noStrike" cap="none">
                <a:solidFill>
                  <a:schemeClr val="dk1"/>
                </a:solidFill>
                <a:latin typeface="Calibri"/>
                <a:ea typeface="Calibri"/>
                <a:cs typeface="Calibri"/>
                <a:sym typeface="Calibri"/>
              </a:rPr>
              <a:t>Zdroj: </a:t>
            </a:r>
            <a:r>
              <a:rPr lang="cs-CZ" sz="1600" b="0" i="0" u="sng" strike="noStrike" cap="non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Zákona č. 130/2002 Sb.</a:t>
            </a:r>
            <a:r>
              <a:rPr lang="cs-CZ" sz="1600" b="0" i="0" u="none" strike="noStrike" cap="none">
                <a:solidFill>
                  <a:schemeClr val="dk1"/>
                </a:solidFill>
                <a:latin typeface="Calibri"/>
                <a:ea typeface="Calibri"/>
                <a:cs typeface="Calibri"/>
                <a:sym typeface="Calibri"/>
              </a:rPr>
              <a:t> o podpoře výzkumu a vývoje z veřejných prostředků a o změně některých souvisejících zákonů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491f11810a_2_76"/>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VÝZKUMNÁ DATA</a:t>
            </a:r>
            <a:endParaRPr b="1" dirty="0"/>
          </a:p>
        </p:txBody>
      </p:sp>
      <p:sp>
        <p:nvSpPr>
          <p:cNvPr id="371" name="Google Shape;371;g3491f11810a_2_76"/>
          <p:cNvSpPr txBox="1">
            <a:spLocks noGrp="1"/>
          </p:cNvSpPr>
          <p:nvPr>
            <p:ph type="body" idx="1"/>
          </p:nvPr>
        </p:nvSpPr>
        <p:spPr>
          <a:xfrm>
            <a:off x="686481" y="1354208"/>
            <a:ext cx="11067000" cy="46434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100"/>
              <a:buNone/>
            </a:pPr>
            <a:r>
              <a:rPr lang="cs-CZ" sz="2400" dirty="0"/>
              <a:t>Uložení výzkumných dat do důvěryhodného </a:t>
            </a:r>
            <a:r>
              <a:rPr lang="cs-CZ" sz="2400" dirty="0" err="1"/>
              <a:t>repozitáře</a:t>
            </a:r>
            <a:r>
              <a:rPr lang="cs-CZ" sz="2400" dirty="0"/>
              <a:t> se týká:</a:t>
            </a:r>
            <a:endParaRPr sz="2400" dirty="0"/>
          </a:p>
          <a:p>
            <a:pPr marL="457200" lvl="0" indent="-381000" algn="just" rtl="0">
              <a:lnSpc>
                <a:spcPct val="115000"/>
              </a:lnSpc>
              <a:spcBef>
                <a:spcPts val="1000"/>
              </a:spcBef>
              <a:spcAft>
                <a:spcPts val="0"/>
              </a:spcAft>
              <a:buSzPts val="2400"/>
              <a:buChar char="•"/>
            </a:pPr>
            <a:r>
              <a:rPr lang="cs-CZ" sz="2400" b="1" dirty="0"/>
              <a:t>zejména podkladových dat spjatých s recenzovanou publikací</a:t>
            </a:r>
            <a:r>
              <a:rPr lang="cs-CZ" sz="2400" dirty="0"/>
              <a:t> potřebných k ověření výsledků prezentovaných v publikaci nebo jakýchkoliv jiných </a:t>
            </a:r>
            <a:r>
              <a:rPr lang="cs-CZ" sz="2400" b="1" dirty="0"/>
              <a:t>dat spjatých </a:t>
            </a:r>
            <a:br>
              <a:rPr lang="cs-CZ" sz="2400" b="1" dirty="0"/>
            </a:br>
            <a:r>
              <a:rPr lang="cs-CZ" sz="2400" b="1" dirty="0"/>
              <a:t>s nepublikačními výsledky</a:t>
            </a:r>
            <a:r>
              <a:rPr lang="cs-CZ" sz="2400" dirty="0"/>
              <a:t> výzkumu nebo dat, která nejsou spjatá s žádným konkrétním výsledkem výzkumu, ale mohou být využitelná i mimo projekt. </a:t>
            </a:r>
            <a:endParaRPr sz="2400" dirty="0"/>
          </a:p>
          <a:p>
            <a:pPr marL="457200" lvl="0" indent="0" algn="just" rtl="0">
              <a:lnSpc>
                <a:spcPct val="115000"/>
              </a:lnSpc>
              <a:spcBef>
                <a:spcPts val="0"/>
              </a:spcBef>
              <a:spcAft>
                <a:spcPts val="0"/>
              </a:spcAft>
              <a:buNone/>
            </a:pPr>
            <a:endParaRPr sz="2400" dirty="0"/>
          </a:p>
          <a:p>
            <a:pPr marL="0" lvl="0" indent="0" algn="just" rtl="0">
              <a:lnSpc>
                <a:spcPct val="115000"/>
              </a:lnSpc>
              <a:spcBef>
                <a:spcPts val="0"/>
              </a:spcBef>
              <a:spcAft>
                <a:spcPts val="0"/>
              </a:spcAft>
              <a:buSzPts val="1100"/>
              <a:buNone/>
            </a:pPr>
            <a:r>
              <a:rPr lang="cs-CZ" sz="2400" dirty="0">
                <a:solidFill>
                  <a:schemeClr val="dk1"/>
                </a:solidFill>
              </a:rPr>
              <a:t>🔎</a:t>
            </a:r>
            <a:r>
              <a:rPr lang="cs-CZ" sz="2400" b="1" dirty="0">
                <a:solidFill>
                  <a:schemeClr val="dk1"/>
                </a:solidFill>
              </a:rPr>
              <a:t> </a:t>
            </a:r>
            <a:r>
              <a:rPr lang="cs-CZ" sz="2400" b="1" dirty="0"/>
              <a:t>POZOR</a:t>
            </a:r>
            <a:r>
              <a:rPr lang="cs-CZ" sz="2400" dirty="0"/>
              <a:t>: Nevyžaduje se uložení „veškerých dat“ shromážděných či vytvořených </a:t>
            </a:r>
            <a:br>
              <a:rPr lang="cs-CZ" sz="2400" dirty="0"/>
            </a:br>
            <a:r>
              <a:rPr lang="cs-CZ" sz="2400" dirty="0"/>
              <a:t>v rámci projektu. Zda se budou do </a:t>
            </a:r>
            <a:r>
              <a:rPr lang="cs-CZ" sz="2400" dirty="0" err="1"/>
              <a:t>repozitáře</a:t>
            </a:r>
            <a:r>
              <a:rPr lang="cs-CZ" sz="2400" dirty="0"/>
              <a:t> ukládat surová (</a:t>
            </a:r>
            <a:r>
              <a:rPr lang="cs-CZ" sz="2400" dirty="0" err="1"/>
              <a:t>raw</a:t>
            </a:r>
            <a:r>
              <a:rPr lang="cs-CZ" sz="2400" dirty="0"/>
              <a:t>) nebo zpracovaná data </a:t>
            </a:r>
            <a:r>
              <a:rPr lang="cs-CZ" sz="2400" b="1" dirty="0"/>
              <a:t>záleží na oborových zvyklostech</a:t>
            </a:r>
            <a:r>
              <a:rPr lang="cs-CZ" sz="2400" dirty="0"/>
              <a:t>, kontextu a typu shromážděných či vytvořených dat.</a:t>
            </a:r>
            <a:endParaRPr sz="2400" dirty="0"/>
          </a:p>
          <a:p>
            <a:pPr marL="0" lvl="0" indent="0" algn="l" rtl="0">
              <a:lnSpc>
                <a:spcPct val="115000"/>
              </a:lnSpc>
              <a:spcBef>
                <a:spcPts val="0"/>
              </a:spcBef>
              <a:spcAft>
                <a:spcPts val="0"/>
              </a:spcAft>
              <a:buClr>
                <a:schemeClr val="dk1"/>
              </a:buClr>
              <a:buSzPts val="1100"/>
              <a:buFont typeface="Arial"/>
              <a:buNone/>
            </a:pPr>
            <a:endParaRPr sz="2400" dirty="0"/>
          </a:p>
          <a:p>
            <a:pPr marL="0" lvl="0" indent="0" algn="l" rtl="0">
              <a:lnSpc>
                <a:spcPct val="115000"/>
              </a:lnSpc>
              <a:spcBef>
                <a:spcPts val="0"/>
              </a:spcBef>
              <a:spcAft>
                <a:spcPts val="0"/>
              </a:spcAft>
              <a:buSzPts val="1100"/>
              <a:buNone/>
            </a:pPr>
            <a:endParaRPr sz="2400" dirty="0"/>
          </a:p>
          <a:p>
            <a:pPr marL="0" lvl="0" indent="0" algn="l" rtl="0">
              <a:lnSpc>
                <a:spcPct val="115000"/>
              </a:lnSpc>
              <a:spcBef>
                <a:spcPts val="0"/>
              </a:spcBef>
              <a:spcAft>
                <a:spcPts val="1000"/>
              </a:spcAft>
              <a:buSzPts val="2800"/>
              <a:buNone/>
            </a:pPr>
            <a:endParaRPr sz="24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3"/>
          <p:cNvSpPr txBox="1">
            <a:spLocks noGrp="1"/>
          </p:cNvSpPr>
          <p:nvPr>
            <p:ph type="title"/>
          </p:nvPr>
        </p:nvSpPr>
        <p:spPr>
          <a:xfrm>
            <a:off x="569167" y="435600"/>
            <a:ext cx="10828433"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PLÁN SPRÁVY DAT (DMP)</a:t>
            </a:r>
            <a:endParaRPr b="1" dirty="0"/>
          </a:p>
        </p:txBody>
      </p:sp>
      <p:sp>
        <p:nvSpPr>
          <p:cNvPr id="378" name="Google Shape;378;p43"/>
          <p:cNvSpPr txBox="1">
            <a:spLocks noGrp="1"/>
          </p:cNvSpPr>
          <p:nvPr>
            <p:ph type="body" idx="1"/>
          </p:nvPr>
        </p:nvSpPr>
        <p:spPr>
          <a:xfrm>
            <a:off x="713100" y="1461600"/>
            <a:ext cx="11067000" cy="418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cs-CZ" sz="2400" b="1" dirty="0"/>
              <a:t>❗ Příjemce je povinen: </a:t>
            </a:r>
            <a:endParaRPr sz="2400" dirty="0"/>
          </a:p>
          <a:p>
            <a:pPr marL="457200" lvl="0" indent="-381000" algn="just" rtl="0">
              <a:lnSpc>
                <a:spcPct val="115000"/>
              </a:lnSpc>
              <a:spcBef>
                <a:spcPts val="1000"/>
              </a:spcBef>
              <a:spcAft>
                <a:spcPts val="0"/>
              </a:spcAft>
              <a:buSzPts val="2400"/>
              <a:buChar char="•"/>
            </a:pPr>
            <a:r>
              <a:rPr lang="cs-CZ" sz="2400" b="1" dirty="0"/>
              <a:t>vypracovat Plán správ dat</a:t>
            </a:r>
            <a:r>
              <a:rPr lang="cs-CZ" sz="2400" dirty="0"/>
              <a:t> </a:t>
            </a:r>
            <a:r>
              <a:rPr lang="cs-CZ" sz="2400" b="1" dirty="0"/>
              <a:t>v souladu s FAIR principy</a:t>
            </a:r>
            <a:r>
              <a:rPr lang="cs-CZ" sz="2400" dirty="0"/>
              <a:t> a pravidelně ho aktualizovat. Jeho obsah musí věcně odpovídat </a:t>
            </a:r>
            <a:r>
              <a:rPr lang="cs-CZ" sz="2400" u="sng" dirty="0" err="1">
                <a:solidFill>
                  <a:schemeClr val="hlink"/>
                </a:solidFill>
                <a:hlinkClick r:id="rId3"/>
              </a:rPr>
              <a:t>templatu</a:t>
            </a:r>
            <a:r>
              <a:rPr lang="cs-CZ" sz="2400" u="sng" dirty="0">
                <a:solidFill>
                  <a:schemeClr val="hlink"/>
                </a:solidFill>
                <a:hlinkClick r:id="rId3"/>
              </a:rPr>
              <a:t> DMP pro program Horizont Evropa</a:t>
            </a:r>
            <a:r>
              <a:rPr lang="cs-CZ" sz="2400" dirty="0"/>
              <a:t>.</a:t>
            </a:r>
            <a:endParaRPr sz="2400" dirty="0"/>
          </a:p>
          <a:p>
            <a:pPr marL="457200" lvl="0" indent="0" algn="just" rtl="0">
              <a:lnSpc>
                <a:spcPct val="115000"/>
              </a:lnSpc>
              <a:spcBef>
                <a:spcPts val="0"/>
              </a:spcBef>
              <a:spcAft>
                <a:spcPts val="0"/>
              </a:spcAft>
              <a:buSzPts val="2800"/>
              <a:buNone/>
            </a:pPr>
            <a:endParaRPr sz="2400" dirty="0"/>
          </a:p>
          <a:p>
            <a:pPr marL="0" lvl="0" indent="0" algn="just" rtl="0">
              <a:lnSpc>
                <a:spcPct val="115000"/>
              </a:lnSpc>
              <a:spcBef>
                <a:spcPts val="0"/>
              </a:spcBef>
              <a:spcAft>
                <a:spcPts val="0"/>
              </a:spcAft>
              <a:buSzPts val="2800"/>
              <a:buNone/>
            </a:pPr>
            <a:r>
              <a:rPr lang="cs-CZ" sz="2400" dirty="0">
                <a:solidFill>
                  <a:schemeClr val="dk1"/>
                </a:solidFill>
              </a:rPr>
              <a:t>🔎</a:t>
            </a:r>
            <a:r>
              <a:rPr lang="cs-CZ" sz="2400" b="1" dirty="0">
                <a:solidFill>
                  <a:schemeClr val="dk1"/>
                </a:solidFill>
              </a:rPr>
              <a:t> </a:t>
            </a:r>
            <a:r>
              <a:rPr lang="cs-CZ" sz="2400" b="1" dirty="0"/>
              <a:t>POZOR</a:t>
            </a:r>
            <a:r>
              <a:rPr lang="cs-CZ" sz="2400" dirty="0"/>
              <a:t>: </a:t>
            </a:r>
            <a:r>
              <a:rPr lang="cs-CZ" sz="2400" b="1" dirty="0"/>
              <a:t>Plán správy dat</a:t>
            </a:r>
            <a:r>
              <a:rPr lang="cs-CZ" sz="2400" dirty="0"/>
              <a:t> je „formální“ a zároveň „živý“ dokument, který popisuje nakládání s výzkumnými daty během projektu a po jeho skončení.</a:t>
            </a:r>
            <a:endParaRPr sz="2400" dirty="0"/>
          </a:p>
          <a:p>
            <a:pPr marL="457200" lvl="0" indent="-457200" algn="just" rtl="0">
              <a:lnSpc>
                <a:spcPct val="115000"/>
              </a:lnSpc>
              <a:spcBef>
                <a:spcPts val="1000"/>
              </a:spcBef>
              <a:spcAft>
                <a:spcPts val="0"/>
              </a:spcAft>
              <a:buClr>
                <a:srgbClr val="173070"/>
              </a:buClr>
              <a:buSzPts val="2400"/>
              <a:buFont typeface="Arial"/>
              <a:buChar char="•"/>
            </a:pPr>
            <a:r>
              <a:rPr lang="cs-CZ" sz="2400" dirty="0"/>
              <a:t>Pro jeho tvorbu je doporučuje použít </a:t>
            </a:r>
            <a:r>
              <a:rPr lang="cs-CZ" sz="2400" b="1" dirty="0"/>
              <a:t>vhodný digitální nástroj </a:t>
            </a:r>
            <a:r>
              <a:rPr lang="cs-CZ" sz="2400" dirty="0"/>
              <a:t>(např. Data </a:t>
            </a:r>
            <a:r>
              <a:rPr lang="cs-CZ" sz="2400" dirty="0" err="1"/>
              <a:t>Stewardship</a:t>
            </a:r>
            <a:r>
              <a:rPr lang="cs-CZ" sz="2400" dirty="0"/>
              <a:t> </a:t>
            </a:r>
            <a:r>
              <a:rPr lang="cs-CZ" sz="2400" dirty="0" err="1"/>
              <a:t>Wizard</a:t>
            </a:r>
            <a:r>
              <a:rPr lang="cs-CZ" sz="2400" dirty="0"/>
              <a:t>, DSW), který umožňuje Plán správy dat v požadované šabloně vygenerovat. </a:t>
            </a:r>
            <a:endParaRPr sz="2400" dirty="0"/>
          </a:p>
          <a:p>
            <a:pPr marL="457200" lvl="0" indent="-279400" algn="l" rtl="0">
              <a:lnSpc>
                <a:spcPct val="90000"/>
              </a:lnSpc>
              <a:spcBef>
                <a:spcPts val="1000"/>
              </a:spcBef>
              <a:spcAft>
                <a:spcPts val="0"/>
              </a:spcAft>
              <a:buClr>
                <a:srgbClr val="173070"/>
              </a:buClr>
              <a:buSzPts val="2800"/>
              <a:buFont typeface="Arial"/>
              <a:buNone/>
            </a:pP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4"/>
          <p:cNvSpPr txBox="1">
            <a:spLocks noGrp="1"/>
          </p:cNvSpPr>
          <p:nvPr>
            <p:ph type="title"/>
          </p:nvPr>
        </p:nvSpPr>
        <p:spPr>
          <a:xfrm>
            <a:off x="831600" y="435600"/>
            <a:ext cx="10566000"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DMP TEMPLATE PRO HORIZON EUROPE</a:t>
            </a:r>
            <a:endParaRPr b="1" dirty="0"/>
          </a:p>
        </p:txBody>
      </p:sp>
      <p:sp>
        <p:nvSpPr>
          <p:cNvPr id="385" name="Google Shape;385;p44"/>
          <p:cNvSpPr txBox="1">
            <a:spLocks noGrp="1"/>
          </p:cNvSpPr>
          <p:nvPr>
            <p:ph type="body" idx="2"/>
          </p:nvPr>
        </p:nvSpPr>
        <p:spPr>
          <a:xfrm>
            <a:off x="4399200" y="1354300"/>
            <a:ext cx="7287600" cy="4327200"/>
          </a:xfrm>
          <a:prstGeom prst="rect">
            <a:avLst/>
          </a:prstGeom>
          <a:noFill/>
          <a:ln>
            <a:noFill/>
          </a:ln>
        </p:spPr>
        <p:txBody>
          <a:bodyPr spcFirstLastPara="1" wrap="square" lIns="91425" tIns="45700" rIns="91425" bIns="45700" anchor="t" anchorCtr="0">
            <a:noAutofit/>
          </a:bodyPr>
          <a:lstStyle/>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Shrnutí dat</a:t>
            </a:r>
            <a:endParaRPr sz="2100"/>
          </a:p>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FAIR data</a:t>
            </a:r>
            <a:endParaRPr sz="2100"/>
          </a:p>
          <a:p>
            <a:pPr marL="742950" lvl="2" indent="-292100" algn="l" rtl="0">
              <a:lnSpc>
                <a:spcPct val="115000"/>
              </a:lnSpc>
              <a:spcBef>
                <a:spcPts val="0"/>
              </a:spcBef>
              <a:spcAft>
                <a:spcPts val="0"/>
              </a:spcAft>
              <a:buClr>
                <a:srgbClr val="002060"/>
              </a:buClr>
              <a:buSzPts val="2100"/>
              <a:buChar char="•"/>
            </a:pPr>
            <a:r>
              <a:rPr lang="cs-CZ" sz="2100">
                <a:solidFill>
                  <a:srgbClr val="002060"/>
                </a:solidFill>
                <a:latin typeface="Calibri"/>
                <a:ea typeface="Calibri"/>
                <a:cs typeface="Calibri"/>
                <a:sym typeface="Calibri"/>
              </a:rPr>
              <a:t>Zajištění dohledatelnosti dat a metadat (</a:t>
            </a:r>
            <a:r>
              <a:rPr lang="cs-CZ" sz="2100" b="1">
                <a:solidFill>
                  <a:srgbClr val="FF0000"/>
                </a:solidFill>
                <a:latin typeface="Calibri"/>
                <a:ea typeface="Calibri"/>
                <a:cs typeface="Calibri"/>
                <a:sym typeface="Calibri"/>
              </a:rPr>
              <a:t>F</a:t>
            </a:r>
            <a:r>
              <a:rPr lang="cs-CZ" sz="2100">
                <a:solidFill>
                  <a:srgbClr val="002060"/>
                </a:solidFill>
                <a:latin typeface="Calibri"/>
                <a:ea typeface="Calibri"/>
                <a:cs typeface="Calibri"/>
                <a:sym typeface="Calibri"/>
              </a:rPr>
              <a:t>inability)</a:t>
            </a:r>
            <a:endParaRPr sz="2100">
              <a:latin typeface="Calibri"/>
              <a:ea typeface="Calibri"/>
              <a:cs typeface="Calibri"/>
              <a:sym typeface="Calibri"/>
            </a:endParaRPr>
          </a:p>
          <a:p>
            <a:pPr marL="742950" lvl="2" indent="-292100" algn="l" rtl="0">
              <a:lnSpc>
                <a:spcPct val="115000"/>
              </a:lnSpc>
              <a:spcBef>
                <a:spcPts val="0"/>
              </a:spcBef>
              <a:spcAft>
                <a:spcPts val="0"/>
              </a:spcAft>
              <a:buClr>
                <a:srgbClr val="002060"/>
              </a:buClr>
              <a:buSzPts val="2100"/>
              <a:buChar char="•"/>
            </a:pPr>
            <a:r>
              <a:rPr lang="cs-CZ" sz="2100">
                <a:solidFill>
                  <a:srgbClr val="002060"/>
                </a:solidFill>
                <a:latin typeface="Calibri"/>
                <a:ea typeface="Calibri"/>
                <a:cs typeface="Calibri"/>
                <a:sym typeface="Calibri"/>
              </a:rPr>
              <a:t>Zpřístupnění (</a:t>
            </a:r>
            <a:r>
              <a:rPr lang="cs-CZ" sz="2100" b="1">
                <a:solidFill>
                  <a:srgbClr val="FF0000"/>
                </a:solidFill>
                <a:latin typeface="Calibri"/>
                <a:ea typeface="Calibri"/>
                <a:cs typeface="Calibri"/>
                <a:sym typeface="Calibri"/>
              </a:rPr>
              <a:t>A</a:t>
            </a:r>
            <a:r>
              <a:rPr lang="cs-CZ" sz="2100">
                <a:solidFill>
                  <a:srgbClr val="002060"/>
                </a:solidFill>
                <a:latin typeface="Calibri"/>
                <a:ea typeface="Calibri"/>
                <a:cs typeface="Calibri"/>
                <a:sym typeface="Calibri"/>
              </a:rPr>
              <a:t>ccessibility)</a:t>
            </a:r>
            <a:endParaRPr sz="2100">
              <a:latin typeface="Calibri"/>
              <a:ea typeface="Calibri"/>
              <a:cs typeface="Calibri"/>
              <a:sym typeface="Calibri"/>
            </a:endParaRPr>
          </a:p>
          <a:p>
            <a:pPr marL="742950" lvl="2" indent="-292100" algn="l" rtl="0">
              <a:lnSpc>
                <a:spcPct val="115000"/>
              </a:lnSpc>
              <a:spcBef>
                <a:spcPts val="0"/>
              </a:spcBef>
              <a:spcAft>
                <a:spcPts val="0"/>
              </a:spcAft>
              <a:buClr>
                <a:srgbClr val="002060"/>
              </a:buClr>
              <a:buSzPts val="2100"/>
              <a:buChar char="•"/>
            </a:pPr>
            <a:r>
              <a:rPr lang="cs-CZ" sz="2100">
                <a:solidFill>
                  <a:srgbClr val="002060"/>
                </a:solidFill>
                <a:latin typeface="Calibri"/>
                <a:ea typeface="Calibri"/>
                <a:cs typeface="Calibri"/>
                <a:sym typeface="Calibri"/>
              </a:rPr>
              <a:t>Interoperabilita (</a:t>
            </a:r>
            <a:r>
              <a:rPr lang="cs-CZ" sz="2100" b="1">
                <a:solidFill>
                  <a:srgbClr val="FF0000"/>
                </a:solidFill>
                <a:latin typeface="Calibri"/>
                <a:ea typeface="Calibri"/>
                <a:cs typeface="Calibri"/>
                <a:sym typeface="Calibri"/>
              </a:rPr>
              <a:t>I</a:t>
            </a:r>
            <a:r>
              <a:rPr lang="cs-CZ" sz="2100">
                <a:solidFill>
                  <a:srgbClr val="002060"/>
                </a:solidFill>
                <a:latin typeface="Calibri"/>
                <a:ea typeface="Calibri"/>
                <a:cs typeface="Calibri"/>
                <a:sym typeface="Calibri"/>
              </a:rPr>
              <a:t>nteroperability)</a:t>
            </a:r>
            <a:endParaRPr sz="2100">
              <a:latin typeface="Calibri"/>
              <a:ea typeface="Calibri"/>
              <a:cs typeface="Calibri"/>
              <a:sym typeface="Calibri"/>
            </a:endParaRPr>
          </a:p>
          <a:p>
            <a:pPr marL="742950" lvl="2" indent="-292100" algn="l" rtl="0">
              <a:lnSpc>
                <a:spcPct val="115000"/>
              </a:lnSpc>
              <a:spcBef>
                <a:spcPts val="0"/>
              </a:spcBef>
              <a:spcAft>
                <a:spcPts val="0"/>
              </a:spcAft>
              <a:buClr>
                <a:srgbClr val="002060"/>
              </a:buClr>
              <a:buSzPts val="2100"/>
              <a:buChar char="•"/>
            </a:pPr>
            <a:r>
              <a:rPr lang="cs-CZ" sz="2100">
                <a:solidFill>
                  <a:srgbClr val="002060"/>
                </a:solidFill>
                <a:latin typeface="Calibri"/>
                <a:ea typeface="Calibri"/>
                <a:cs typeface="Calibri"/>
                <a:sym typeface="Calibri"/>
              </a:rPr>
              <a:t>Opětovné využití (</a:t>
            </a:r>
            <a:r>
              <a:rPr lang="cs-CZ" sz="2100" b="1">
                <a:solidFill>
                  <a:srgbClr val="FF0000"/>
                </a:solidFill>
                <a:latin typeface="Calibri"/>
                <a:ea typeface="Calibri"/>
                <a:cs typeface="Calibri"/>
                <a:sym typeface="Calibri"/>
              </a:rPr>
              <a:t>R</a:t>
            </a:r>
            <a:r>
              <a:rPr lang="cs-CZ" sz="2100">
                <a:solidFill>
                  <a:srgbClr val="002060"/>
                </a:solidFill>
                <a:latin typeface="Calibri"/>
                <a:ea typeface="Calibri"/>
                <a:cs typeface="Calibri"/>
                <a:sym typeface="Calibri"/>
              </a:rPr>
              <a:t>eusability)</a:t>
            </a:r>
            <a:endParaRPr sz="2100">
              <a:latin typeface="Calibri"/>
              <a:ea typeface="Calibri"/>
              <a:cs typeface="Calibri"/>
              <a:sym typeface="Calibri"/>
            </a:endParaRPr>
          </a:p>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Další výstupy výzkumu</a:t>
            </a:r>
            <a:endParaRPr sz="2100"/>
          </a:p>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Alokace zdrojů</a:t>
            </a:r>
            <a:endParaRPr sz="2100"/>
          </a:p>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Zabezpečení dat</a:t>
            </a:r>
            <a:endParaRPr sz="2100"/>
          </a:p>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Etické a právní aspekty</a:t>
            </a:r>
            <a:endParaRPr sz="2100"/>
          </a:p>
          <a:p>
            <a:pPr marL="457200" lvl="0" indent="-457200" algn="l" rtl="0">
              <a:lnSpc>
                <a:spcPct val="115000"/>
              </a:lnSpc>
              <a:spcBef>
                <a:spcPts val="0"/>
              </a:spcBef>
              <a:spcAft>
                <a:spcPts val="0"/>
              </a:spcAft>
              <a:buClr>
                <a:srgbClr val="002060"/>
              </a:buClr>
              <a:buSzPts val="2100"/>
              <a:buFont typeface="Calibri"/>
              <a:buAutoNum type="arabicPeriod"/>
            </a:pPr>
            <a:r>
              <a:rPr lang="cs-CZ" sz="2100" b="1">
                <a:solidFill>
                  <a:srgbClr val="002060"/>
                </a:solidFill>
              </a:rPr>
              <a:t>Ostatní </a:t>
            </a:r>
            <a:endParaRPr sz="2100"/>
          </a:p>
        </p:txBody>
      </p:sp>
      <p:sp>
        <p:nvSpPr>
          <p:cNvPr id="386" name="Google Shape;386;p44"/>
          <p:cNvSpPr txBox="1"/>
          <p:nvPr/>
        </p:nvSpPr>
        <p:spPr>
          <a:xfrm>
            <a:off x="1336889" y="5562630"/>
            <a:ext cx="1125657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cs-CZ" sz="1600" b="0" i="0" u="none" strike="noStrike" cap="none">
                <a:solidFill>
                  <a:srgbClr val="002060"/>
                </a:solidFill>
                <a:latin typeface="Calibri"/>
                <a:ea typeface="Calibri"/>
                <a:cs typeface="Calibri"/>
                <a:sym typeface="Calibri"/>
              </a:rPr>
              <a:t>Vzorová šablona DMP pro Horizon Europe s českým překladem: </a:t>
            </a:r>
            <a:r>
              <a:rPr lang="cs-CZ" sz="1400" b="0" i="0" u="sng" strike="noStrike" cap="none">
                <a:solidFill>
                  <a:srgbClr val="0097A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https://doi.org/10.48813/sstg-4g21</a:t>
            </a:r>
            <a:endParaRPr sz="1400" b="0" i="0" u="none" strike="noStrike" cap="none">
              <a:solidFill>
                <a:schemeClr val="dk1"/>
              </a:solidFill>
              <a:latin typeface="Calibri"/>
              <a:ea typeface="Calibri"/>
              <a:cs typeface="Calibri"/>
              <a:sym typeface="Calibri"/>
            </a:endParaRPr>
          </a:p>
        </p:txBody>
      </p:sp>
      <p:pic>
        <p:nvPicPr>
          <p:cNvPr id="387" name="Google Shape;387;p44"/>
          <p:cNvPicPr preferRelativeResize="0"/>
          <p:nvPr/>
        </p:nvPicPr>
        <p:blipFill rotWithShape="1">
          <a:blip r:embed="rId4">
            <a:alphaModFix/>
          </a:blip>
          <a:srcRect b="5605"/>
          <a:stretch/>
        </p:blipFill>
        <p:spPr>
          <a:xfrm>
            <a:off x="981875" y="1455850"/>
            <a:ext cx="2920075" cy="3876500"/>
          </a:xfrm>
          <a:prstGeom prst="rect">
            <a:avLst/>
          </a:prstGeom>
          <a:noFill/>
          <a:ln w="12700" cap="flat" cmpd="sng">
            <a:solidFill>
              <a:srgbClr val="999999"/>
            </a:solidFill>
            <a:prstDash val="solid"/>
            <a:miter lim="8000"/>
            <a:headEnd type="none" w="sm" len="sm"/>
            <a:tailEnd type="none" w="sm" len="sm"/>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5"/>
          <p:cNvSpPr txBox="1">
            <a:spLocks noGrp="1"/>
          </p:cNvSpPr>
          <p:nvPr>
            <p:ph type="title"/>
          </p:nvPr>
        </p:nvSpPr>
        <p:spPr>
          <a:xfrm>
            <a:off x="569167" y="435600"/>
            <a:ext cx="10828433"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FAIR PRINCIPY</a:t>
            </a:r>
            <a:endParaRPr b="1" dirty="0"/>
          </a:p>
        </p:txBody>
      </p:sp>
      <p:sp>
        <p:nvSpPr>
          <p:cNvPr id="394" name="Google Shape;394;p45"/>
          <p:cNvSpPr txBox="1">
            <a:spLocks noGrp="1"/>
          </p:cNvSpPr>
          <p:nvPr>
            <p:ph type="body" idx="1"/>
          </p:nvPr>
        </p:nvSpPr>
        <p:spPr>
          <a:xfrm>
            <a:off x="734900" y="5479550"/>
            <a:ext cx="10828500" cy="43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73070"/>
              </a:buClr>
              <a:buSzPts val="1800"/>
              <a:buNone/>
            </a:pPr>
            <a:r>
              <a:rPr lang="cs-CZ" sz="1600">
                <a:solidFill>
                  <a:schemeClr val="dk1"/>
                </a:solidFill>
              </a:rPr>
              <a:t>Bližší popis FAIR principů je možné nalézt na GO FAIR: </a:t>
            </a:r>
            <a:r>
              <a:rPr lang="cs-CZ" sz="1600" u="sng">
                <a:solidFill>
                  <a:srgbClr val="1155CC"/>
                </a:solidFill>
                <a:hlinkClick r:id="rId3">
                  <a:extLst>
                    <a:ext uri="{A12FA001-AC4F-418D-AE19-62706E023703}">
                      <ahyp:hlinkClr xmlns:ahyp="http://schemas.microsoft.com/office/drawing/2018/hyperlinkcolor" val="tx"/>
                    </a:ext>
                  </a:extLst>
                </a:hlinkClick>
              </a:rPr>
              <a:t>https://www.go-fair.org/fair-principles/</a:t>
            </a:r>
            <a:endParaRPr sz="1600"/>
          </a:p>
        </p:txBody>
      </p:sp>
      <p:pic>
        <p:nvPicPr>
          <p:cNvPr id="395" name="Google Shape;395;p45"/>
          <p:cNvPicPr preferRelativeResize="0"/>
          <p:nvPr/>
        </p:nvPicPr>
        <p:blipFill rotWithShape="1">
          <a:blip r:embed="rId4">
            <a:alphaModFix/>
          </a:blip>
          <a:srcRect l="28040" t="14018" r="13008" b="15600"/>
          <a:stretch/>
        </p:blipFill>
        <p:spPr>
          <a:xfrm>
            <a:off x="5651100" y="1354300"/>
            <a:ext cx="5971025" cy="3988425"/>
          </a:xfrm>
          <a:prstGeom prst="rect">
            <a:avLst/>
          </a:prstGeom>
          <a:noFill/>
          <a:ln>
            <a:noFill/>
          </a:ln>
        </p:spPr>
      </p:pic>
      <p:sp>
        <p:nvSpPr>
          <p:cNvPr id="396" name="Google Shape;396;p45"/>
          <p:cNvSpPr txBox="1">
            <a:spLocks noGrp="1"/>
          </p:cNvSpPr>
          <p:nvPr>
            <p:ph type="body" idx="1"/>
          </p:nvPr>
        </p:nvSpPr>
        <p:spPr>
          <a:xfrm>
            <a:off x="683475" y="1491225"/>
            <a:ext cx="4866536" cy="385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dirty="0"/>
              <a:t>Definují základní požadavky </a:t>
            </a:r>
            <a:br>
              <a:rPr lang="cs-CZ" sz="2400" dirty="0"/>
            </a:br>
            <a:r>
              <a:rPr lang="cs-CZ" sz="2400" dirty="0"/>
              <a:t>na výzkumná (meta)data a jejich:</a:t>
            </a:r>
            <a:endParaRPr sz="2400" dirty="0"/>
          </a:p>
          <a:p>
            <a:pPr marL="457200" lvl="0" indent="-381000" algn="l" rtl="0">
              <a:lnSpc>
                <a:spcPct val="115000"/>
              </a:lnSpc>
              <a:spcBef>
                <a:spcPts val="1000"/>
              </a:spcBef>
              <a:spcAft>
                <a:spcPts val="0"/>
              </a:spcAft>
              <a:buSzPts val="2400"/>
              <a:buChar char="•"/>
            </a:pPr>
            <a:r>
              <a:rPr lang="cs-CZ" sz="2400" b="1" dirty="0" err="1"/>
              <a:t>nalezitelnost</a:t>
            </a:r>
            <a:r>
              <a:rPr lang="cs-CZ" sz="2400" dirty="0"/>
              <a:t> (</a:t>
            </a:r>
            <a:r>
              <a:rPr lang="cs-CZ" sz="2400" b="1" dirty="0" err="1"/>
              <a:t>F</a:t>
            </a:r>
            <a:r>
              <a:rPr lang="cs-CZ" sz="2400" dirty="0" err="1"/>
              <a:t>indability</a:t>
            </a:r>
            <a:r>
              <a:rPr lang="cs-CZ" sz="2400" dirty="0"/>
              <a:t>)</a:t>
            </a:r>
            <a:endParaRPr sz="2400" dirty="0"/>
          </a:p>
          <a:p>
            <a:pPr marL="457200" lvl="0" indent="-381000" algn="l" rtl="0">
              <a:lnSpc>
                <a:spcPct val="115000"/>
              </a:lnSpc>
              <a:spcBef>
                <a:spcPts val="1000"/>
              </a:spcBef>
              <a:spcAft>
                <a:spcPts val="0"/>
              </a:spcAft>
              <a:buSzPts val="2400"/>
              <a:buChar char="•"/>
            </a:pPr>
            <a:r>
              <a:rPr lang="cs-CZ" sz="2400" b="1" dirty="0"/>
              <a:t>dostupnost</a:t>
            </a:r>
            <a:r>
              <a:rPr lang="cs-CZ" sz="2400" dirty="0"/>
              <a:t> (</a:t>
            </a:r>
            <a:r>
              <a:rPr lang="cs-CZ" sz="2400" b="1" dirty="0" err="1"/>
              <a:t>A</a:t>
            </a:r>
            <a:r>
              <a:rPr lang="cs-CZ" sz="2400" dirty="0" err="1"/>
              <a:t>ccessibility</a:t>
            </a:r>
            <a:r>
              <a:rPr lang="cs-CZ" sz="2400" dirty="0"/>
              <a:t>)</a:t>
            </a:r>
            <a:endParaRPr sz="2400" dirty="0"/>
          </a:p>
          <a:p>
            <a:pPr marL="457200" lvl="0" indent="-381000" algn="l" rtl="0">
              <a:lnSpc>
                <a:spcPct val="115000"/>
              </a:lnSpc>
              <a:spcBef>
                <a:spcPts val="1000"/>
              </a:spcBef>
              <a:spcAft>
                <a:spcPts val="0"/>
              </a:spcAft>
              <a:buSzPts val="2400"/>
              <a:buChar char="•"/>
            </a:pPr>
            <a:r>
              <a:rPr lang="cs-CZ" sz="2400" b="1" dirty="0"/>
              <a:t>interoperabilitu</a:t>
            </a:r>
            <a:r>
              <a:rPr lang="cs-CZ" sz="2400" dirty="0"/>
              <a:t> (</a:t>
            </a:r>
            <a:r>
              <a:rPr lang="cs-CZ" sz="2400" b="1" dirty="0"/>
              <a:t>I</a:t>
            </a:r>
            <a:r>
              <a:rPr lang="cs-CZ" sz="2400" dirty="0"/>
              <a:t>nteroperability)</a:t>
            </a:r>
            <a:endParaRPr sz="2400" dirty="0"/>
          </a:p>
          <a:p>
            <a:pPr marL="457200" lvl="0" indent="-381000" algn="l" rtl="0">
              <a:lnSpc>
                <a:spcPct val="115000"/>
              </a:lnSpc>
              <a:spcBef>
                <a:spcPts val="1000"/>
              </a:spcBef>
              <a:spcAft>
                <a:spcPts val="1000"/>
              </a:spcAft>
              <a:buSzPts val="2400"/>
              <a:buChar char="•"/>
            </a:pPr>
            <a:r>
              <a:rPr lang="cs-CZ" sz="2400" b="1" dirty="0"/>
              <a:t>opětovné využit</a:t>
            </a:r>
            <a:r>
              <a:rPr lang="cs-CZ" sz="2400" dirty="0"/>
              <a:t>í (</a:t>
            </a:r>
            <a:r>
              <a:rPr lang="cs-CZ" sz="2400" b="1" dirty="0" err="1"/>
              <a:t>R</a:t>
            </a:r>
            <a:r>
              <a:rPr lang="cs-CZ" sz="2400" dirty="0" err="1"/>
              <a:t>eusability</a:t>
            </a:r>
            <a:r>
              <a:rPr lang="cs-CZ" sz="2400" dirty="0"/>
              <a:t>)</a:t>
            </a:r>
            <a:endParaRPr sz="24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491f11810a_2_87"/>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ULOŽENÍ A ZVEŘEJNĚNÍ DAT V REPOZITÁŘI </a:t>
            </a:r>
            <a:endParaRPr b="1" dirty="0"/>
          </a:p>
        </p:txBody>
      </p:sp>
      <p:sp>
        <p:nvSpPr>
          <p:cNvPr id="403" name="Google Shape;403;g3491f11810a_2_87"/>
          <p:cNvSpPr txBox="1">
            <a:spLocks noGrp="1"/>
          </p:cNvSpPr>
          <p:nvPr>
            <p:ph type="body" idx="1"/>
          </p:nvPr>
        </p:nvSpPr>
        <p:spPr>
          <a:xfrm>
            <a:off x="683475" y="1491225"/>
            <a:ext cx="10828500" cy="418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a:t>❗ </a:t>
            </a:r>
            <a:r>
              <a:rPr lang="cs-CZ" sz="2400" b="1"/>
              <a:t>Příjemce je povinen:</a:t>
            </a:r>
            <a:endParaRPr sz="2400" b="1"/>
          </a:p>
          <a:p>
            <a:pPr marL="457200" lvl="0" indent="-381000" algn="l" rtl="0">
              <a:lnSpc>
                <a:spcPct val="115000"/>
              </a:lnSpc>
              <a:spcBef>
                <a:spcPts val="1000"/>
              </a:spcBef>
              <a:spcAft>
                <a:spcPts val="0"/>
              </a:spcAft>
              <a:buSzPts val="2400"/>
              <a:buChar char="•"/>
            </a:pPr>
            <a:r>
              <a:rPr lang="cs-CZ" sz="2400" b="1"/>
              <a:t>uložit výzkumná data</a:t>
            </a:r>
            <a:r>
              <a:rPr lang="cs-CZ" sz="2400"/>
              <a:t> co nejdříve </a:t>
            </a:r>
            <a:r>
              <a:rPr lang="cs-CZ" sz="2400" b="1"/>
              <a:t>do důvěryhodného repozitáře</a:t>
            </a:r>
            <a:r>
              <a:rPr lang="cs-CZ" sz="2400"/>
              <a:t> a</a:t>
            </a:r>
            <a:endParaRPr sz="2400"/>
          </a:p>
          <a:p>
            <a:pPr marL="457200" lvl="0" indent="-381000" algn="l" rtl="0">
              <a:lnSpc>
                <a:spcPct val="115000"/>
              </a:lnSpc>
              <a:spcBef>
                <a:spcPts val="1000"/>
              </a:spcBef>
              <a:spcAft>
                <a:spcPts val="0"/>
              </a:spcAft>
              <a:buSzPts val="2400"/>
              <a:buChar char="•"/>
            </a:pPr>
            <a:r>
              <a:rPr lang="cs-CZ" sz="2400" b="1"/>
              <a:t>zajistit otevřený přístup k výzkumným datům</a:t>
            </a:r>
            <a:r>
              <a:rPr lang="cs-CZ" sz="2400"/>
              <a:t> uloženým v repozitáři, v souladu s Plánem správy dat, nejlépe za podmínek poslední dostupné verze veřejné licence </a:t>
            </a:r>
            <a:r>
              <a:rPr lang="cs-CZ" sz="2400" b="1"/>
              <a:t>CC BY </a:t>
            </a:r>
            <a:r>
              <a:rPr lang="cs-CZ" sz="2400"/>
              <a:t>nebo jejího ekvivalentu.</a:t>
            </a:r>
            <a:endParaRPr sz="2400"/>
          </a:p>
          <a:p>
            <a:pPr marL="0" lvl="0" indent="0" algn="l" rtl="0">
              <a:lnSpc>
                <a:spcPct val="115000"/>
              </a:lnSpc>
              <a:spcBef>
                <a:spcPts val="0"/>
              </a:spcBef>
              <a:spcAft>
                <a:spcPts val="0"/>
              </a:spcAft>
              <a:buSzPts val="2800"/>
              <a:buNone/>
            </a:pPr>
            <a:endParaRPr sz="24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9"/>
          <p:cNvSpPr txBox="1">
            <a:spLocks noGrp="1"/>
          </p:cNvSpPr>
          <p:nvPr>
            <p:ph type="title"/>
          </p:nvPr>
        </p:nvSpPr>
        <p:spPr>
          <a:xfrm>
            <a:off x="569167" y="435600"/>
            <a:ext cx="10828500" cy="91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ULOŽENÍ A ZVEŘEJNĚNÍ DAT V REPOZITÁŘI </a:t>
            </a:r>
            <a:endParaRPr b="1" dirty="0"/>
          </a:p>
        </p:txBody>
      </p:sp>
      <p:sp>
        <p:nvSpPr>
          <p:cNvPr id="410" name="Google Shape;410;p49"/>
          <p:cNvSpPr txBox="1">
            <a:spLocks noGrp="1"/>
          </p:cNvSpPr>
          <p:nvPr>
            <p:ph type="body" idx="1"/>
          </p:nvPr>
        </p:nvSpPr>
        <p:spPr>
          <a:xfrm>
            <a:off x="695825" y="1499985"/>
            <a:ext cx="11067000" cy="41961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800"/>
              <a:buNone/>
            </a:pPr>
            <a:r>
              <a:rPr lang="cs-CZ" sz="2400" dirty="0"/>
              <a:t>❗ </a:t>
            </a:r>
            <a:r>
              <a:rPr lang="cs-CZ" sz="2400" b="1" dirty="0"/>
              <a:t>Otevřený přístup k datům</a:t>
            </a:r>
            <a:r>
              <a:rPr lang="cs-CZ" sz="2400" dirty="0"/>
              <a:t> uložených v </a:t>
            </a:r>
            <a:r>
              <a:rPr lang="cs-CZ" sz="2400" dirty="0" err="1"/>
              <a:t>repozitáři</a:t>
            </a:r>
            <a:r>
              <a:rPr lang="cs-CZ" sz="2400" dirty="0"/>
              <a:t> se řídí zásadou </a:t>
            </a:r>
            <a:endParaRPr sz="2400" dirty="0"/>
          </a:p>
          <a:p>
            <a:pPr marL="0" lvl="0" indent="0" algn="just" rtl="0">
              <a:lnSpc>
                <a:spcPct val="115000"/>
              </a:lnSpc>
              <a:spcBef>
                <a:spcPts val="1000"/>
              </a:spcBef>
              <a:spcAft>
                <a:spcPts val="0"/>
              </a:spcAft>
              <a:buSzPts val="2800"/>
              <a:buNone/>
            </a:pPr>
            <a:r>
              <a:rPr lang="cs-CZ" sz="2400" b="1" dirty="0"/>
              <a:t>„</a:t>
            </a:r>
            <a:r>
              <a:rPr lang="cs-CZ" sz="2400" b="1" dirty="0">
                <a:solidFill>
                  <a:srgbClr val="FF0000"/>
                </a:solidFill>
              </a:rPr>
              <a:t>otevřené jak jen možno, uzavřené jen jak nutno</a:t>
            </a:r>
            <a:r>
              <a:rPr lang="cs-CZ" sz="2400" b="1" dirty="0"/>
              <a:t>“ </a:t>
            </a:r>
            <a:r>
              <a:rPr lang="cs-CZ" sz="2400" dirty="0"/>
              <a:t>s ohledem na:</a:t>
            </a:r>
            <a:endParaRPr sz="2400" dirty="0"/>
          </a:p>
          <a:p>
            <a:pPr marL="0" lvl="0" indent="0" algn="just" rtl="0">
              <a:lnSpc>
                <a:spcPct val="115000"/>
              </a:lnSpc>
              <a:spcBef>
                <a:spcPts val="1000"/>
              </a:spcBef>
              <a:spcAft>
                <a:spcPts val="0"/>
              </a:spcAft>
              <a:buSzPts val="2800"/>
              <a:buNone/>
            </a:pPr>
            <a:r>
              <a:rPr lang="cs-CZ" sz="2400" dirty="0"/>
              <a:t>soukromí, ochranu osobních údajů, důvěrnost, oprávněné obchodní zájmy a práva duševního vlastnictví třetích stran, bezpečnost státu nebo jiné oprávněné zájmy a jiná oprávněná omezení. </a:t>
            </a:r>
            <a:endParaRPr sz="2400" dirty="0"/>
          </a:p>
          <a:p>
            <a:pPr marL="0" lvl="0" indent="0" algn="just" rtl="0">
              <a:lnSpc>
                <a:spcPct val="115000"/>
              </a:lnSpc>
              <a:spcBef>
                <a:spcPts val="1000"/>
              </a:spcBef>
              <a:spcAft>
                <a:spcPts val="0"/>
              </a:spcAft>
              <a:buSzPts val="2800"/>
              <a:buNone/>
            </a:pPr>
            <a:r>
              <a:rPr lang="cs-CZ" sz="2400" dirty="0"/>
              <a:t>🔎 POZOR: Pokud není poskytnut otevřený přístup (k některým nebo všem) datům, </a:t>
            </a:r>
            <a:r>
              <a:rPr lang="cs-CZ" sz="2400" b="1" dirty="0"/>
              <a:t>musí to být odůvodněno v Plánu správy dat</a:t>
            </a:r>
            <a:r>
              <a:rPr lang="cs-CZ" sz="2400" dirty="0"/>
              <a:t> a musí být zajištěn pravidelný přezkum tohoto zdůvodnění.</a:t>
            </a:r>
            <a:endParaRPr sz="2400" dirty="0"/>
          </a:p>
          <a:p>
            <a:pPr marL="0" lvl="0" indent="0" algn="just" rtl="0">
              <a:lnSpc>
                <a:spcPct val="115000"/>
              </a:lnSpc>
              <a:spcBef>
                <a:spcPts val="1000"/>
              </a:spcBef>
              <a:spcAft>
                <a:spcPts val="0"/>
              </a:spcAft>
              <a:buSzPts val="2800"/>
              <a:buNone/>
            </a:pPr>
            <a:endParaRPr sz="2400" dirty="0"/>
          </a:p>
          <a:p>
            <a:pPr marL="540385" lvl="0" indent="-342900" algn="just" rtl="0">
              <a:lnSpc>
                <a:spcPct val="115000"/>
              </a:lnSpc>
              <a:spcBef>
                <a:spcPts val="1000"/>
              </a:spcBef>
              <a:spcAft>
                <a:spcPts val="0"/>
              </a:spcAft>
              <a:buClr>
                <a:srgbClr val="173070"/>
              </a:buClr>
              <a:buSzPts val="1800"/>
              <a:buNone/>
            </a:pPr>
            <a:endParaRPr sz="18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0"/>
          <p:cNvSpPr txBox="1">
            <a:spLocks noGrp="1"/>
          </p:cNvSpPr>
          <p:nvPr>
            <p:ph type="ctrTitle"/>
          </p:nvPr>
        </p:nvSpPr>
        <p:spPr>
          <a:xfrm>
            <a:off x="832757" y="436563"/>
            <a:ext cx="10564586"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000"/>
              <a:buFont typeface="Calibri"/>
              <a:buNone/>
            </a:pPr>
            <a:r>
              <a:rPr lang="cs-CZ" b="1" dirty="0"/>
              <a:t>OTEVŘENÝ PŘÍSTUP K DATŮM</a:t>
            </a:r>
            <a:endParaRPr b="1" dirty="0"/>
          </a:p>
        </p:txBody>
      </p:sp>
      <p:sp>
        <p:nvSpPr>
          <p:cNvPr id="416" name="Google Shape;416;p50"/>
          <p:cNvSpPr txBox="1">
            <a:spLocks noGrp="1"/>
          </p:cNvSpPr>
          <p:nvPr>
            <p:ph type="subTitle" idx="1"/>
          </p:nvPr>
        </p:nvSpPr>
        <p:spPr>
          <a:xfrm>
            <a:off x="832757" y="1293125"/>
            <a:ext cx="10564586" cy="44537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000"/>
              <a:buFont typeface="Arial"/>
              <a:buNone/>
            </a:pPr>
            <a:r>
              <a:rPr lang="cs-CZ" sz="2000" b="1"/>
              <a:t>“</a:t>
            </a:r>
            <a:r>
              <a:rPr lang="cs-CZ" b="1"/>
              <a:t>Otevřené jak jen možno, uzavřené jen jak nutno</a:t>
            </a:r>
            <a:r>
              <a:rPr lang="cs-CZ" sz="1800" b="1"/>
              <a:t>”</a:t>
            </a:r>
            <a:endParaRPr/>
          </a:p>
          <a:p>
            <a:pPr marL="0" marR="0" lvl="0" indent="0" algn="l" rtl="0">
              <a:lnSpc>
                <a:spcPct val="90000"/>
              </a:lnSpc>
              <a:spcBef>
                <a:spcPts val="1000"/>
              </a:spcBef>
              <a:spcAft>
                <a:spcPts val="0"/>
              </a:spcAft>
              <a:buClr>
                <a:srgbClr val="002060"/>
              </a:buClr>
              <a:buSzPts val="1800"/>
              <a:buFont typeface="Arial"/>
              <a:buNone/>
            </a:pPr>
            <a:endParaRPr sz="1800" b="1">
              <a:solidFill>
                <a:srgbClr val="434343"/>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2400"/>
              <a:buFont typeface="Arial"/>
              <a:buNone/>
            </a:pPr>
            <a:endParaRPr/>
          </a:p>
        </p:txBody>
      </p:sp>
      <p:graphicFrame>
        <p:nvGraphicFramePr>
          <p:cNvPr id="417" name="Google Shape;417;p50"/>
          <p:cNvGraphicFramePr/>
          <p:nvPr/>
        </p:nvGraphicFramePr>
        <p:xfrm>
          <a:off x="953813" y="2656125"/>
          <a:ext cx="10100425" cy="2194380"/>
        </p:xfrm>
        <a:graphic>
          <a:graphicData uri="http://schemas.openxmlformats.org/drawingml/2006/table">
            <a:tbl>
              <a:tblPr>
                <a:noFill/>
              </a:tblPr>
              <a:tblGrid>
                <a:gridCol w="3141575">
                  <a:extLst>
                    <a:ext uri="{9D8B030D-6E8A-4147-A177-3AD203B41FA5}">
                      <a16:colId xmlns:a16="http://schemas.microsoft.com/office/drawing/2014/main" val="20000"/>
                    </a:ext>
                  </a:extLst>
                </a:gridCol>
                <a:gridCol w="3773400">
                  <a:extLst>
                    <a:ext uri="{9D8B030D-6E8A-4147-A177-3AD203B41FA5}">
                      <a16:colId xmlns:a16="http://schemas.microsoft.com/office/drawing/2014/main" val="20001"/>
                    </a:ext>
                  </a:extLst>
                </a:gridCol>
                <a:gridCol w="3185450">
                  <a:extLst>
                    <a:ext uri="{9D8B030D-6E8A-4147-A177-3AD203B41FA5}">
                      <a16:colId xmlns:a16="http://schemas.microsoft.com/office/drawing/2014/main" val="20002"/>
                    </a:ext>
                  </a:extLst>
                </a:gridCol>
              </a:tblGrid>
              <a:tr h="349000">
                <a:tc>
                  <a:txBody>
                    <a:bodyPr/>
                    <a:lstStyle/>
                    <a:p>
                      <a:pPr marL="0" marR="0" lvl="0" indent="0" algn="ctr" rtl="0">
                        <a:lnSpc>
                          <a:spcPct val="100000"/>
                        </a:lnSpc>
                        <a:spcBef>
                          <a:spcPts val="0"/>
                        </a:spcBef>
                        <a:spcAft>
                          <a:spcPts val="0"/>
                        </a:spcAft>
                        <a:buClr>
                          <a:srgbClr val="000000"/>
                        </a:buClr>
                        <a:buSzPts val="2400"/>
                        <a:buFont typeface="Arial"/>
                        <a:buNone/>
                      </a:pPr>
                      <a:r>
                        <a:rPr lang="cs-CZ" sz="2400" b="1" u="none" strike="noStrike" cap="none">
                          <a:solidFill>
                            <a:srgbClr val="002060"/>
                          </a:solidFill>
                          <a:latin typeface="Calibri"/>
                          <a:ea typeface="Calibri"/>
                          <a:cs typeface="Calibri"/>
                          <a:sym typeface="Calibri"/>
                        </a:rPr>
                        <a:t>Otevřená</a:t>
                      </a:r>
                      <a:endParaRPr sz="1400" u="none" strike="noStrike" cap="none"/>
                    </a:p>
                  </a:txBody>
                  <a:tcPr marL="91350" marR="91350" marT="45675" marB="4567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cs-CZ" sz="2400" b="1" u="none" strike="noStrike" cap="none">
                          <a:solidFill>
                            <a:srgbClr val="002060"/>
                          </a:solidFill>
                          <a:latin typeface="Calibri"/>
                          <a:ea typeface="Calibri"/>
                          <a:cs typeface="Calibri"/>
                          <a:sym typeface="Calibri"/>
                        </a:rPr>
                        <a:t>Omezená</a:t>
                      </a:r>
                      <a:endParaRPr sz="1400" u="none" strike="noStrike" cap="none"/>
                    </a:p>
                  </a:txBody>
                  <a:tcPr marL="91350" marR="91350" marT="45675" marB="4567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cs-CZ" sz="2400" b="1" u="none" strike="noStrike" cap="none">
                          <a:solidFill>
                            <a:srgbClr val="002060"/>
                          </a:solidFill>
                          <a:latin typeface="Calibri"/>
                          <a:ea typeface="Calibri"/>
                          <a:cs typeface="Calibri"/>
                          <a:sym typeface="Calibri"/>
                        </a:rPr>
                        <a:t>Uzavřená</a:t>
                      </a:r>
                      <a:endParaRPr sz="1400" u="none" strike="noStrike" cap="none"/>
                    </a:p>
                  </a:txBody>
                  <a:tcPr marL="91350" marR="91350" marT="45675" marB="4567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1717675">
                <a:tc>
                  <a:txBody>
                    <a:bodyPr/>
                    <a:lstStyle/>
                    <a:p>
                      <a:pPr marL="0" marR="0" lvl="0" indent="0" algn="l" rtl="0">
                        <a:lnSpc>
                          <a:spcPct val="100000"/>
                        </a:lnSpc>
                        <a:spcBef>
                          <a:spcPts val="0"/>
                        </a:spcBef>
                        <a:spcAft>
                          <a:spcPts val="0"/>
                        </a:spcAft>
                        <a:buClr>
                          <a:srgbClr val="000000"/>
                        </a:buClr>
                        <a:buSzPts val="1800"/>
                        <a:buFont typeface="Arial"/>
                        <a:buNone/>
                      </a:pPr>
                      <a:r>
                        <a:rPr lang="cs-CZ" sz="1800" u="none" strike="noStrike" cap="none">
                          <a:solidFill>
                            <a:srgbClr val="002060"/>
                          </a:solidFill>
                          <a:latin typeface="Calibri"/>
                          <a:ea typeface="Calibri"/>
                          <a:cs typeface="Calibri"/>
                          <a:sym typeface="Calibri"/>
                        </a:rPr>
                        <a:t>Data může kdokoliv volně </a:t>
                      </a:r>
                      <a:endParaRPr sz="1800" u="none" strike="noStrike" cap="none">
                        <a:latin typeface="Calibri"/>
                        <a:ea typeface="Calibri"/>
                        <a:cs typeface="Calibri"/>
                        <a:sym typeface="Calibri"/>
                      </a:endParaRPr>
                    </a:p>
                    <a:p>
                      <a:pPr marL="89999" marR="0" lvl="0" indent="-114300" algn="l" rtl="0">
                        <a:lnSpc>
                          <a:spcPct val="100000"/>
                        </a:lnSpc>
                        <a:spcBef>
                          <a:spcPts val="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používat</a:t>
                      </a:r>
                      <a:endParaRPr sz="1800" u="none" strike="noStrike" cap="none">
                        <a:latin typeface="Calibri"/>
                        <a:ea typeface="Calibri"/>
                        <a:cs typeface="Calibri"/>
                        <a:sym typeface="Calibri"/>
                      </a:endParaRPr>
                    </a:p>
                    <a:p>
                      <a:pPr marL="89999" marR="0" lvl="0" indent="-114300" algn="l" rtl="0">
                        <a:lnSpc>
                          <a:spcPct val="100000"/>
                        </a:lnSpc>
                        <a:spcBef>
                          <a:spcPts val="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upravovat a </a:t>
                      </a:r>
                      <a:endParaRPr sz="1800" u="none" strike="noStrike" cap="none">
                        <a:latin typeface="Calibri"/>
                        <a:ea typeface="Calibri"/>
                        <a:cs typeface="Calibri"/>
                        <a:sym typeface="Calibri"/>
                      </a:endParaRPr>
                    </a:p>
                    <a:p>
                      <a:pPr marL="89999" marR="0" lvl="0" indent="-114300" algn="l" rtl="0">
                        <a:lnSpc>
                          <a:spcPct val="100000"/>
                        </a:lnSpc>
                        <a:spcBef>
                          <a:spcPts val="0"/>
                        </a:spcBef>
                        <a:spcAft>
                          <a:spcPts val="0"/>
                        </a:spcAft>
                        <a:buClr>
                          <a:srgbClr val="002060"/>
                        </a:buClr>
                        <a:buSzPts val="1800"/>
                        <a:buFont typeface="Arial"/>
                        <a:buChar char="•"/>
                      </a:pPr>
                      <a:r>
                        <a:rPr lang="cs-CZ" sz="1800" u="none" strike="noStrike" cap="none">
                          <a:solidFill>
                            <a:srgbClr val="002060"/>
                          </a:solidFill>
                          <a:latin typeface="Calibri"/>
                          <a:ea typeface="Calibri"/>
                          <a:cs typeface="Calibri"/>
                          <a:sym typeface="Calibri"/>
                        </a:rPr>
                        <a:t> sdílet</a:t>
                      </a:r>
                      <a:r>
                        <a:rPr lang="cs-CZ" sz="1800" u="none" strike="noStrike" cap="none">
                          <a:latin typeface="Calibri"/>
                          <a:ea typeface="Calibri"/>
                          <a:cs typeface="Calibri"/>
                          <a:sym typeface="Calibri"/>
                        </a:rPr>
                        <a:t> z</a:t>
                      </a:r>
                      <a:r>
                        <a:rPr lang="cs-CZ" sz="1800" u="none" strike="noStrike" cap="none">
                          <a:solidFill>
                            <a:srgbClr val="002060"/>
                          </a:solidFill>
                          <a:latin typeface="Calibri"/>
                          <a:ea typeface="Calibri"/>
                          <a:cs typeface="Calibri"/>
                          <a:sym typeface="Calibri"/>
                        </a:rPr>
                        <a:t>a jakýmkoliv účelem.</a:t>
                      </a:r>
                      <a:endParaRPr sz="1800" u="none" strike="noStrike" cap="none">
                        <a:latin typeface="Calibri"/>
                        <a:ea typeface="Calibri"/>
                        <a:cs typeface="Calibri"/>
                        <a:sym typeface="Calibri"/>
                      </a:endParaRPr>
                    </a:p>
                  </a:txBody>
                  <a:tcPr marL="91350" marR="91350" marT="45675" marB="4567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cs-CZ" sz="1800" u="none" strike="noStrike" cap="none">
                          <a:solidFill>
                            <a:srgbClr val="002060"/>
                          </a:solidFill>
                          <a:latin typeface="Calibri"/>
                          <a:ea typeface="Calibri"/>
                          <a:cs typeface="Calibri"/>
                          <a:sym typeface="Calibri"/>
                        </a:rPr>
                        <a:t>Omezení k datům, kdo má přístup a/nebo za jakým účelem je může používat:</a:t>
                      </a:r>
                      <a:endParaRPr sz="1800" u="none" strike="noStrike" cap="none">
                        <a:latin typeface="Calibri"/>
                        <a:ea typeface="Calibri"/>
                        <a:cs typeface="Calibri"/>
                        <a:sym typeface="Calibri"/>
                      </a:endParaRPr>
                    </a:p>
                    <a:p>
                      <a:pPr marL="179999" marR="0" lvl="0" indent="-114300" algn="l" rtl="0">
                        <a:lnSpc>
                          <a:spcPct val="100000"/>
                        </a:lnSpc>
                        <a:spcBef>
                          <a:spcPts val="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jen určitá část dat</a:t>
                      </a:r>
                      <a:endParaRPr sz="1800" u="none" strike="noStrike" cap="none">
                        <a:latin typeface="Calibri"/>
                        <a:ea typeface="Calibri"/>
                        <a:cs typeface="Calibri"/>
                        <a:sym typeface="Calibri"/>
                      </a:endParaRPr>
                    </a:p>
                    <a:p>
                      <a:pPr marL="179999" marR="0" lvl="0" indent="-114300" algn="l" rtl="0">
                        <a:lnSpc>
                          <a:spcPct val="100000"/>
                        </a:lnSpc>
                        <a:spcBef>
                          <a:spcPts val="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jen určití (typ) uživatelé</a:t>
                      </a:r>
                      <a:endParaRPr sz="1800" u="none" strike="noStrike" cap="none">
                        <a:latin typeface="Calibri"/>
                        <a:ea typeface="Calibri"/>
                        <a:cs typeface="Calibri"/>
                        <a:sym typeface="Calibri"/>
                      </a:endParaRPr>
                    </a:p>
                    <a:p>
                      <a:pPr marL="179999" marR="0" lvl="0" indent="-114300" algn="l" rtl="0">
                        <a:lnSpc>
                          <a:spcPct val="100000"/>
                        </a:lnSpc>
                        <a:spcBef>
                          <a:spcPts val="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jen pro určitý typ použití</a:t>
                      </a:r>
                      <a:endParaRPr sz="1800" u="none" strike="noStrike" cap="none">
                        <a:latin typeface="Calibri"/>
                        <a:ea typeface="Calibri"/>
                        <a:cs typeface="Calibri"/>
                        <a:sym typeface="Calibri"/>
                      </a:endParaRPr>
                    </a:p>
                  </a:txBody>
                  <a:tcPr marL="91350" marR="91350" marT="45675" marB="4567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FFF"/>
                    </a:solidFill>
                  </a:tcPr>
                </a:tc>
                <a:tc>
                  <a:txBody>
                    <a:bodyPr/>
                    <a:lstStyle/>
                    <a:p>
                      <a:pPr marL="179999" marR="0" lvl="0" indent="-114300" algn="l" rtl="0">
                        <a:lnSpc>
                          <a:spcPct val="100000"/>
                        </a:lnSpc>
                        <a:spcBef>
                          <a:spcPts val="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Data pod (časovým) embargem</a:t>
                      </a:r>
                      <a:endParaRPr sz="1800" u="none" strike="noStrike" cap="none">
                        <a:latin typeface="Calibri"/>
                        <a:ea typeface="Calibri"/>
                        <a:cs typeface="Calibri"/>
                        <a:sym typeface="Calibri"/>
                      </a:endParaRPr>
                    </a:p>
                    <a:p>
                      <a:pPr marL="179999" marR="0" lvl="0" indent="-114300" algn="l" rtl="0">
                        <a:lnSpc>
                          <a:spcPct val="100000"/>
                        </a:lnSpc>
                        <a:spcBef>
                          <a:spcPts val="1000"/>
                        </a:spcBef>
                        <a:spcAft>
                          <a:spcPts val="0"/>
                        </a:spcAft>
                        <a:buClr>
                          <a:srgbClr val="002060"/>
                        </a:buClr>
                        <a:buSzPts val="1800"/>
                        <a:buFont typeface="Calibri"/>
                        <a:buChar char="•"/>
                      </a:pPr>
                      <a:r>
                        <a:rPr lang="cs-CZ" sz="1800" u="none" strike="noStrike" cap="none">
                          <a:solidFill>
                            <a:srgbClr val="002060"/>
                          </a:solidFill>
                          <a:latin typeface="Calibri"/>
                          <a:ea typeface="Calibri"/>
                          <a:cs typeface="Calibri"/>
                          <a:sym typeface="Calibri"/>
                        </a:rPr>
                        <a:t> Nelze sdílet</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cs-CZ" sz="1800" u="none" strike="noStrike" cap="none">
                          <a:latin typeface="Calibri"/>
                          <a:ea typeface="Calibri"/>
                          <a:cs typeface="Calibri"/>
                          <a:sym typeface="Calibri"/>
                        </a:rPr>
                      </a:br>
                      <a:endParaRPr sz="1800" u="none" strike="noStrike" cap="none">
                        <a:latin typeface="Calibri"/>
                        <a:ea typeface="Calibri"/>
                        <a:cs typeface="Calibri"/>
                        <a:sym typeface="Calibri"/>
                      </a:endParaRPr>
                    </a:p>
                  </a:txBody>
                  <a:tcPr marL="91350" marR="91350" marT="45675" marB="4567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418" name="Google Shape;418;p50"/>
          <p:cNvPicPr preferRelativeResize="0"/>
          <p:nvPr/>
        </p:nvPicPr>
        <p:blipFill rotWithShape="1">
          <a:blip r:embed="rId3">
            <a:alphaModFix/>
          </a:blip>
          <a:srcRect/>
          <a:stretch/>
        </p:blipFill>
        <p:spPr>
          <a:xfrm>
            <a:off x="2461777" y="1711103"/>
            <a:ext cx="7306546" cy="829712"/>
          </a:xfrm>
          <a:prstGeom prst="rect">
            <a:avLst/>
          </a:prstGeom>
          <a:noFill/>
          <a:ln>
            <a:noFill/>
          </a:ln>
        </p:spPr>
      </p:pic>
      <p:sp>
        <p:nvSpPr>
          <p:cNvPr id="419" name="Google Shape;419;p50"/>
          <p:cNvSpPr txBox="1"/>
          <p:nvPr/>
        </p:nvSpPr>
        <p:spPr>
          <a:xfrm>
            <a:off x="832757" y="5195543"/>
            <a:ext cx="102216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800"/>
              <a:buFont typeface="Arial"/>
              <a:buNone/>
            </a:pPr>
            <a:r>
              <a:rPr lang="cs-CZ" sz="1800">
                <a:latin typeface="Calibri"/>
                <a:ea typeface="Calibri"/>
                <a:cs typeface="Calibri"/>
                <a:sym typeface="Calibri"/>
              </a:rPr>
              <a:t>Zdroj: </a:t>
            </a:r>
            <a:r>
              <a:rPr lang="cs-CZ" sz="1800" u="sng">
                <a:solidFill>
                  <a:schemeClr val="hlink"/>
                </a:solidFill>
                <a:latin typeface="Calibri"/>
                <a:ea typeface="Calibri"/>
                <a:cs typeface="Calibri"/>
                <a:sym typeface="Calibri"/>
                <a:hlinkClick r:id="rId4"/>
              </a:rPr>
              <a:t>Open Science ve výzvách OP JAK</a:t>
            </a:r>
            <a:r>
              <a:rPr lang="cs-CZ" sz="1800">
                <a:latin typeface="Calibri"/>
                <a:ea typeface="Calibri"/>
                <a:cs typeface="Calibri"/>
                <a:sym typeface="Calibri"/>
              </a:rPr>
              <a:t> (CC BY)</a:t>
            </a:r>
            <a:endParaRPr sz="1800" i="0" u="none" strike="noStrike" cap="none">
              <a:solidFill>
                <a:srgbClr val="000000"/>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1"/>
          <p:cNvSpPr txBox="1">
            <a:spLocks noGrp="1"/>
          </p:cNvSpPr>
          <p:nvPr>
            <p:ph type="title"/>
          </p:nvPr>
        </p:nvSpPr>
        <p:spPr>
          <a:xfrm>
            <a:off x="569167" y="435600"/>
            <a:ext cx="10828433"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FAIR VS. OPEN DATA</a:t>
            </a:r>
            <a:endParaRPr b="1" dirty="0"/>
          </a:p>
        </p:txBody>
      </p:sp>
      <p:sp>
        <p:nvSpPr>
          <p:cNvPr id="426" name="Google Shape;426;p51"/>
          <p:cNvSpPr txBox="1">
            <a:spLocks noGrp="1"/>
          </p:cNvSpPr>
          <p:nvPr>
            <p:ph type="body" idx="1"/>
          </p:nvPr>
        </p:nvSpPr>
        <p:spPr>
          <a:xfrm>
            <a:off x="831600" y="5044966"/>
            <a:ext cx="11067030" cy="3363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7A7"/>
              </a:buClr>
              <a:buSzPts val="1800"/>
              <a:buNone/>
            </a:pPr>
            <a:r>
              <a:rPr lang="cs-CZ" sz="1800" b="0" i="0" u="sng" strike="noStrike">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Go FAIR</a:t>
            </a:r>
            <a:endParaRPr sz="1800"/>
          </a:p>
          <a:p>
            <a:pPr marL="457200" lvl="0" indent="-279400" algn="l" rtl="0">
              <a:lnSpc>
                <a:spcPct val="90000"/>
              </a:lnSpc>
              <a:spcBef>
                <a:spcPts val="1000"/>
              </a:spcBef>
              <a:spcAft>
                <a:spcPts val="0"/>
              </a:spcAft>
              <a:buClr>
                <a:srgbClr val="173070"/>
              </a:buClr>
              <a:buSzPts val="2800"/>
              <a:buFont typeface="Arial"/>
              <a:buNone/>
            </a:pPr>
            <a:endParaRPr/>
          </a:p>
        </p:txBody>
      </p:sp>
      <p:sp>
        <p:nvSpPr>
          <p:cNvPr id="427" name="Google Shape;427;p51"/>
          <p:cNvSpPr txBox="1"/>
          <p:nvPr/>
        </p:nvSpPr>
        <p:spPr>
          <a:xfrm>
            <a:off x="833014" y="2746018"/>
            <a:ext cx="10564586" cy="22029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73070"/>
              </a:buClr>
              <a:buSzPts val="2200"/>
              <a:buFont typeface="Arial"/>
              <a:buNone/>
            </a:pPr>
            <a:r>
              <a:rPr lang="cs-CZ" sz="2200" b="1" i="0" u="none" strike="noStrike" cap="none" dirty="0">
                <a:solidFill>
                  <a:srgbClr val="173070"/>
                </a:solidFill>
                <a:latin typeface="Calibri"/>
                <a:ea typeface="Calibri"/>
                <a:cs typeface="Calibri"/>
                <a:sym typeface="Calibri"/>
              </a:rPr>
              <a:t>FAIR principy</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FF0000"/>
              </a:buClr>
              <a:buSzPts val="2200"/>
              <a:buFont typeface="Arial"/>
              <a:buChar char="•"/>
            </a:pPr>
            <a:r>
              <a:rPr lang="cs-CZ" sz="2200" b="1" i="0" u="none" strike="noStrike" cap="none" dirty="0" err="1">
                <a:solidFill>
                  <a:srgbClr val="FF0000"/>
                </a:solidFill>
                <a:latin typeface="Calibri"/>
                <a:ea typeface="Calibri"/>
                <a:cs typeface="Calibri"/>
                <a:sym typeface="Calibri"/>
              </a:rPr>
              <a:t>F</a:t>
            </a:r>
            <a:r>
              <a:rPr lang="cs-CZ" sz="2200" b="1" i="0" u="none" strike="noStrike" cap="none" dirty="0" err="1">
                <a:solidFill>
                  <a:srgbClr val="173070"/>
                </a:solidFill>
                <a:latin typeface="Calibri"/>
                <a:ea typeface="Calibri"/>
                <a:cs typeface="Calibri"/>
                <a:sym typeface="Calibri"/>
              </a:rPr>
              <a:t>indable</a:t>
            </a:r>
            <a:r>
              <a:rPr lang="cs-CZ" sz="2200" b="1" i="0" u="none" strike="noStrike" cap="none" dirty="0">
                <a:solidFill>
                  <a:srgbClr val="173070"/>
                </a:solidFill>
                <a:latin typeface="Calibri"/>
                <a:ea typeface="Calibri"/>
                <a:cs typeface="Calibri"/>
                <a:sym typeface="Calibri"/>
              </a:rPr>
              <a:t> </a:t>
            </a:r>
            <a:r>
              <a:rPr lang="cs-CZ" sz="2200" b="0" i="0" u="none" strike="noStrike" cap="none" dirty="0">
                <a:solidFill>
                  <a:srgbClr val="173070"/>
                </a:solidFill>
                <a:latin typeface="Calibri"/>
                <a:ea typeface="Calibri"/>
                <a:cs typeface="Calibri"/>
                <a:sym typeface="Calibri"/>
              </a:rPr>
              <a:t>- metadata, klíčová slova, pe</a:t>
            </a:r>
            <a:r>
              <a:rPr lang="cs-CZ" sz="2200" dirty="0">
                <a:solidFill>
                  <a:srgbClr val="173070"/>
                </a:solidFill>
                <a:latin typeface="Calibri"/>
                <a:ea typeface="Calibri"/>
                <a:cs typeface="Calibri"/>
                <a:sym typeface="Calibri"/>
              </a:rPr>
              <a:t>rzistentní</a:t>
            </a:r>
            <a:r>
              <a:rPr lang="cs-CZ" sz="2200" b="0" i="0" u="none" strike="noStrike" cap="none" dirty="0">
                <a:solidFill>
                  <a:srgbClr val="173070"/>
                </a:solidFill>
                <a:latin typeface="Calibri"/>
                <a:ea typeface="Calibri"/>
                <a:cs typeface="Calibri"/>
                <a:sym typeface="Calibri"/>
              </a:rPr>
              <a:t> identifikátory (např. DOI)</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FF0000"/>
              </a:buClr>
              <a:buSzPts val="2200"/>
              <a:buFont typeface="Arial"/>
              <a:buChar char="•"/>
            </a:pPr>
            <a:r>
              <a:rPr lang="cs-CZ" sz="2200" b="1" i="0" u="none" strike="noStrike" cap="none" dirty="0" err="1">
                <a:solidFill>
                  <a:srgbClr val="FF0000"/>
                </a:solidFill>
                <a:latin typeface="Calibri"/>
                <a:ea typeface="Calibri"/>
                <a:cs typeface="Calibri"/>
                <a:sym typeface="Calibri"/>
              </a:rPr>
              <a:t>A</a:t>
            </a:r>
            <a:r>
              <a:rPr lang="cs-CZ" sz="2200" b="1" i="0" u="none" strike="noStrike" cap="none" dirty="0" err="1">
                <a:solidFill>
                  <a:srgbClr val="173070"/>
                </a:solidFill>
                <a:latin typeface="Calibri"/>
                <a:ea typeface="Calibri"/>
                <a:cs typeface="Calibri"/>
                <a:sym typeface="Calibri"/>
              </a:rPr>
              <a:t>ccessible</a:t>
            </a:r>
            <a:r>
              <a:rPr lang="cs-CZ" sz="2200" b="1" i="0" u="none" strike="noStrike" cap="none" dirty="0">
                <a:solidFill>
                  <a:srgbClr val="173070"/>
                </a:solidFill>
                <a:latin typeface="Calibri"/>
                <a:ea typeface="Calibri"/>
                <a:cs typeface="Calibri"/>
                <a:sym typeface="Calibri"/>
              </a:rPr>
              <a:t> </a:t>
            </a:r>
            <a:r>
              <a:rPr lang="cs-CZ" sz="2200" b="0" i="0" u="none" strike="noStrike" cap="none" dirty="0">
                <a:solidFill>
                  <a:srgbClr val="173070"/>
                </a:solidFill>
                <a:latin typeface="Calibri"/>
                <a:ea typeface="Calibri"/>
                <a:cs typeface="Calibri"/>
                <a:sym typeface="Calibri"/>
              </a:rPr>
              <a:t>- data v důvěryhodných </a:t>
            </a:r>
            <a:r>
              <a:rPr lang="cs-CZ" sz="2200" b="0" i="0" u="none" strike="noStrike" cap="none" dirty="0" err="1">
                <a:solidFill>
                  <a:srgbClr val="173070"/>
                </a:solidFill>
                <a:latin typeface="Calibri"/>
                <a:ea typeface="Calibri"/>
                <a:cs typeface="Calibri"/>
                <a:sym typeface="Calibri"/>
              </a:rPr>
              <a:t>repozitářích</a:t>
            </a:r>
            <a:endParaRPr sz="2200" b="0" i="0" u="none" strike="noStrike" cap="none" dirty="0">
              <a:solidFill>
                <a:srgbClr val="173070"/>
              </a:solidFill>
              <a:latin typeface="Calibri"/>
              <a:ea typeface="Calibri"/>
              <a:cs typeface="Calibri"/>
              <a:sym typeface="Calibri"/>
            </a:endParaRPr>
          </a:p>
          <a:p>
            <a:pPr marL="342900" marR="0" lvl="0" indent="-342900" algn="l" rtl="0">
              <a:lnSpc>
                <a:spcPct val="90000"/>
              </a:lnSpc>
              <a:spcBef>
                <a:spcPts val="1000"/>
              </a:spcBef>
              <a:spcAft>
                <a:spcPts val="0"/>
              </a:spcAft>
              <a:buClr>
                <a:srgbClr val="FF0000"/>
              </a:buClr>
              <a:buSzPts val="2200"/>
              <a:buFont typeface="Arial"/>
              <a:buChar char="•"/>
            </a:pPr>
            <a:r>
              <a:rPr lang="cs-CZ" sz="2200" b="1" i="0" u="none" strike="noStrike" cap="none" dirty="0" err="1">
                <a:solidFill>
                  <a:srgbClr val="FF0000"/>
                </a:solidFill>
                <a:latin typeface="Calibri"/>
                <a:ea typeface="Calibri"/>
                <a:cs typeface="Calibri"/>
                <a:sym typeface="Calibri"/>
              </a:rPr>
              <a:t>I</a:t>
            </a:r>
            <a:r>
              <a:rPr lang="cs-CZ" sz="2200" b="1" i="0" u="none" strike="noStrike" cap="none" dirty="0" err="1">
                <a:solidFill>
                  <a:srgbClr val="173070"/>
                </a:solidFill>
                <a:latin typeface="Calibri"/>
                <a:ea typeface="Calibri"/>
                <a:cs typeface="Calibri"/>
                <a:sym typeface="Calibri"/>
              </a:rPr>
              <a:t>nteroperable</a:t>
            </a:r>
            <a:r>
              <a:rPr lang="cs-CZ" sz="2200" b="1" i="0" u="none" strike="noStrike" cap="none" dirty="0">
                <a:solidFill>
                  <a:srgbClr val="173070"/>
                </a:solidFill>
                <a:latin typeface="Calibri"/>
                <a:ea typeface="Calibri"/>
                <a:cs typeface="Calibri"/>
                <a:sym typeface="Calibri"/>
              </a:rPr>
              <a:t> </a:t>
            </a:r>
            <a:r>
              <a:rPr lang="cs-CZ" sz="2200" b="0" i="0" u="none" strike="noStrike" cap="none" dirty="0">
                <a:solidFill>
                  <a:srgbClr val="173070"/>
                </a:solidFill>
                <a:latin typeface="Calibri"/>
                <a:ea typeface="Calibri"/>
                <a:cs typeface="Calibri"/>
                <a:sym typeface="Calibri"/>
              </a:rPr>
              <a:t>- standardizované formáty dat, oborové standardy</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rgbClr val="FF0000"/>
              </a:buClr>
              <a:buSzPts val="2200"/>
              <a:buFont typeface="Arial"/>
              <a:buChar char="•"/>
            </a:pPr>
            <a:r>
              <a:rPr lang="cs-CZ" sz="2200" b="1" i="0" u="none" strike="noStrike" cap="none" dirty="0">
                <a:solidFill>
                  <a:srgbClr val="FF0000"/>
                </a:solidFill>
                <a:latin typeface="Calibri"/>
                <a:ea typeface="Calibri"/>
                <a:cs typeface="Calibri"/>
                <a:sym typeface="Calibri"/>
              </a:rPr>
              <a:t>R</a:t>
            </a:r>
            <a:r>
              <a:rPr lang="cs-CZ" sz="2200" b="1" i="0" u="none" strike="noStrike" cap="none" dirty="0">
                <a:solidFill>
                  <a:srgbClr val="173070"/>
                </a:solidFill>
                <a:latin typeface="Calibri"/>
                <a:ea typeface="Calibri"/>
                <a:cs typeface="Calibri"/>
                <a:sym typeface="Calibri"/>
              </a:rPr>
              <a:t>e-</a:t>
            </a:r>
            <a:r>
              <a:rPr lang="cs-CZ" sz="2200" b="1" i="0" u="none" strike="noStrike" cap="none" dirty="0" err="1">
                <a:solidFill>
                  <a:srgbClr val="173070"/>
                </a:solidFill>
                <a:latin typeface="Calibri"/>
                <a:ea typeface="Calibri"/>
                <a:cs typeface="Calibri"/>
                <a:sym typeface="Calibri"/>
              </a:rPr>
              <a:t>usable</a:t>
            </a:r>
            <a:r>
              <a:rPr lang="cs-CZ" sz="2200" b="1" i="0" u="none" strike="noStrike" cap="none" dirty="0">
                <a:solidFill>
                  <a:srgbClr val="173070"/>
                </a:solidFill>
                <a:latin typeface="Calibri"/>
                <a:ea typeface="Calibri"/>
                <a:cs typeface="Calibri"/>
                <a:sym typeface="Calibri"/>
              </a:rPr>
              <a:t> </a:t>
            </a:r>
            <a:r>
              <a:rPr lang="cs-CZ" sz="2200" b="0" i="0" u="none" strike="noStrike" cap="none" dirty="0">
                <a:solidFill>
                  <a:srgbClr val="173070"/>
                </a:solidFill>
                <a:latin typeface="Calibri"/>
                <a:ea typeface="Calibri"/>
                <a:cs typeface="Calibri"/>
                <a:sym typeface="Calibri"/>
              </a:rPr>
              <a:t>– licence, doprovodná dokumentace</a:t>
            </a:r>
            <a:endParaRPr sz="1400" b="0" i="0" u="none" strike="noStrike" cap="none" dirty="0">
              <a:solidFill>
                <a:srgbClr val="000000"/>
              </a:solidFill>
              <a:latin typeface="Arial"/>
              <a:ea typeface="Arial"/>
              <a:cs typeface="Arial"/>
              <a:sym typeface="Arial"/>
            </a:endParaRPr>
          </a:p>
        </p:txBody>
      </p:sp>
      <p:pic>
        <p:nvPicPr>
          <p:cNvPr id="428" name="Google Shape;428;p51"/>
          <p:cNvPicPr preferRelativeResize="0"/>
          <p:nvPr/>
        </p:nvPicPr>
        <p:blipFill rotWithShape="1">
          <a:blip r:embed="rId4">
            <a:alphaModFix/>
          </a:blip>
          <a:srcRect b="15799"/>
          <a:stretch/>
        </p:blipFill>
        <p:spPr>
          <a:xfrm>
            <a:off x="668806" y="1289958"/>
            <a:ext cx="8505825" cy="1443617"/>
          </a:xfrm>
          <a:prstGeom prst="rect">
            <a:avLst/>
          </a:prstGeom>
          <a:noFill/>
          <a:ln>
            <a:noFill/>
          </a:ln>
        </p:spPr>
      </p:pic>
      <p:sp>
        <p:nvSpPr>
          <p:cNvPr id="429" name="Google Shape;429;p51"/>
          <p:cNvSpPr txBox="1"/>
          <p:nvPr/>
        </p:nvSpPr>
        <p:spPr>
          <a:xfrm>
            <a:off x="831600" y="5477305"/>
            <a:ext cx="102214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0" i="0" u="none" strike="noStrike" cap="none">
                <a:solidFill>
                  <a:schemeClr val="dk1"/>
                </a:solidFill>
                <a:latin typeface="Calibri"/>
                <a:ea typeface="Calibri"/>
                <a:cs typeface="Calibri"/>
                <a:sym typeface="Calibri"/>
              </a:rPr>
              <a:t>Zdroj: </a:t>
            </a:r>
            <a:r>
              <a:rPr lang="cs-CZ" sz="1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Open Science ve výzvách OP JAK </a:t>
            </a:r>
            <a:r>
              <a:rPr lang="cs-CZ" sz="1800" b="0" i="0" u="none" strike="noStrike" cap="none">
                <a:solidFill>
                  <a:schemeClr val="dk1"/>
                </a:solidFill>
                <a:latin typeface="Calibri"/>
                <a:ea typeface="Calibri"/>
                <a:cs typeface="Calibri"/>
                <a:sym typeface="Calibri"/>
              </a:rPr>
              <a:t>(CC BY)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6"/>
          <p:cNvSpPr txBox="1">
            <a:spLocks noGrp="1"/>
          </p:cNvSpPr>
          <p:nvPr>
            <p:ph type="title"/>
          </p:nvPr>
        </p:nvSpPr>
        <p:spPr>
          <a:xfrm>
            <a:off x="569167" y="435600"/>
            <a:ext cx="10828433" cy="91870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73070"/>
              </a:buClr>
              <a:buSzPts val="4000"/>
              <a:buFont typeface="Calibri"/>
              <a:buNone/>
            </a:pPr>
            <a:r>
              <a:rPr lang="cs-CZ" b="1" dirty="0"/>
              <a:t>OVĚŘENÍ DŮVĚRYHODNOSTI REPOZITÁŘE </a:t>
            </a:r>
            <a:endParaRPr b="1" dirty="0"/>
          </a:p>
        </p:txBody>
      </p:sp>
      <p:sp>
        <p:nvSpPr>
          <p:cNvPr id="436" name="Google Shape;436;p46"/>
          <p:cNvSpPr txBox="1">
            <a:spLocks noGrp="1"/>
          </p:cNvSpPr>
          <p:nvPr>
            <p:ph type="body" idx="1"/>
          </p:nvPr>
        </p:nvSpPr>
        <p:spPr>
          <a:xfrm>
            <a:off x="732225" y="1461600"/>
            <a:ext cx="11067000" cy="4186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cs-CZ" sz="2400"/>
              <a:t>Při kontrole důvěryhodnosti repozitáře pro data lze důvěryhodnost ověřit, pokud je repozitář </a:t>
            </a:r>
            <a:r>
              <a:rPr lang="cs-CZ" sz="2400" b="1"/>
              <a:t>dohledatelný v jednom z těchto registrů</a:t>
            </a:r>
            <a:r>
              <a:rPr lang="cs-CZ" sz="2400"/>
              <a:t>:</a:t>
            </a:r>
            <a:endParaRPr sz="2400"/>
          </a:p>
          <a:p>
            <a:pPr marL="0" lvl="0" indent="0" algn="l" rtl="0">
              <a:lnSpc>
                <a:spcPct val="115000"/>
              </a:lnSpc>
              <a:spcBef>
                <a:spcPts val="0"/>
              </a:spcBef>
              <a:spcAft>
                <a:spcPts val="0"/>
              </a:spcAft>
              <a:buSzPts val="2800"/>
              <a:buNone/>
            </a:pPr>
            <a:endParaRPr sz="2400"/>
          </a:p>
          <a:p>
            <a:pPr marL="457200" lvl="0" indent="-381000" algn="l" rtl="0">
              <a:lnSpc>
                <a:spcPct val="115000"/>
              </a:lnSpc>
              <a:spcBef>
                <a:spcPts val="0"/>
              </a:spcBef>
              <a:spcAft>
                <a:spcPts val="0"/>
              </a:spcAft>
              <a:buSzPts val="2400"/>
              <a:buFont typeface="Calibri"/>
              <a:buChar char="•"/>
            </a:pPr>
            <a:r>
              <a:rPr lang="cs-CZ" sz="2400" u="sng">
                <a:solidFill>
                  <a:srgbClr val="0097A7"/>
                </a:solidFill>
                <a:hlinkClick r:id="rId3">
                  <a:extLst>
                    <a:ext uri="{A12FA001-AC4F-418D-AE19-62706E023703}">
                      <ahyp:hlinkClr xmlns:ahyp="http://schemas.microsoft.com/office/drawing/2018/hyperlinkcolor" val="tx"/>
                    </a:ext>
                  </a:extLst>
                </a:hlinkClick>
              </a:rPr>
              <a:t>Re3data.org</a:t>
            </a:r>
            <a:r>
              <a:rPr lang="cs-CZ" sz="2400"/>
              <a:t> (pouze datové repozitáře) </a:t>
            </a:r>
            <a:endParaRPr sz="2400"/>
          </a:p>
          <a:p>
            <a:pPr marL="457200" lvl="0" indent="-381000" algn="l" rtl="0">
              <a:lnSpc>
                <a:spcPct val="115000"/>
              </a:lnSpc>
              <a:spcBef>
                <a:spcPts val="0"/>
              </a:spcBef>
              <a:spcAft>
                <a:spcPts val="0"/>
              </a:spcAft>
              <a:buSzPts val="2400"/>
              <a:buFont typeface="Calibri"/>
              <a:buChar char="•"/>
            </a:pPr>
            <a:r>
              <a:rPr lang="cs-CZ" sz="2400" u="sng">
                <a:solidFill>
                  <a:srgbClr val="0097A7"/>
                </a:solidFill>
                <a:hlinkClick r:id="rId4">
                  <a:extLst>
                    <a:ext uri="{A12FA001-AC4F-418D-AE19-62706E023703}">
                      <ahyp:hlinkClr xmlns:ahyp="http://schemas.microsoft.com/office/drawing/2018/hyperlinkcolor" val="tx"/>
                    </a:ext>
                  </a:extLst>
                </a:hlinkClick>
              </a:rPr>
              <a:t>Fairsharing.org</a:t>
            </a:r>
            <a:r>
              <a:rPr lang="cs-CZ" sz="2400" u="sng">
                <a:solidFill>
                  <a:srgbClr val="0097A7"/>
                </a:solidFill>
              </a:rPr>
              <a:t> </a:t>
            </a:r>
            <a:r>
              <a:rPr lang="cs-CZ" sz="2400"/>
              <a:t>(registr databází a repozitářů)</a:t>
            </a:r>
            <a:endParaRPr sz="2400"/>
          </a:p>
          <a:p>
            <a:pPr marL="457200" lvl="0" indent="-381000" algn="l" rtl="0">
              <a:lnSpc>
                <a:spcPct val="115000"/>
              </a:lnSpc>
              <a:spcBef>
                <a:spcPts val="0"/>
              </a:spcBef>
              <a:spcAft>
                <a:spcPts val="0"/>
              </a:spcAft>
              <a:buSzPts val="2400"/>
              <a:buFont typeface="Calibri"/>
              <a:buChar char="•"/>
            </a:pPr>
            <a:r>
              <a:rPr lang="cs-CZ" sz="2400" u="sng">
                <a:solidFill>
                  <a:srgbClr val="0097A7"/>
                </a:solidFill>
                <a:hlinkClick r:id="rId5">
                  <a:extLst>
                    <a:ext uri="{A12FA001-AC4F-418D-AE19-62706E023703}">
                      <ahyp:hlinkClr xmlns:ahyp="http://schemas.microsoft.com/office/drawing/2018/hyperlinkcolor" val="tx"/>
                    </a:ext>
                  </a:extLst>
                </a:hlinkClick>
              </a:rPr>
              <a:t>OpenDOAR.org</a:t>
            </a:r>
            <a:r>
              <a:rPr lang="cs-CZ" sz="2400">
                <a:solidFill>
                  <a:srgbClr val="0097A7"/>
                </a:solidFill>
              </a:rPr>
              <a:t> </a:t>
            </a:r>
            <a:r>
              <a:rPr lang="cs-CZ" sz="2400"/>
              <a:t>(jakékoliv typy repozitářů)</a:t>
            </a:r>
            <a:endParaRPr sz="2400"/>
          </a:p>
          <a:p>
            <a:pPr marL="914400" lvl="0" indent="0" algn="l" rtl="0">
              <a:lnSpc>
                <a:spcPct val="115000"/>
              </a:lnSpc>
              <a:spcBef>
                <a:spcPts val="1000"/>
              </a:spcBef>
              <a:spcAft>
                <a:spcPts val="0"/>
              </a:spcAft>
              <a:buSzPts val="2800"/>
              <a:buNone/>
            </a:pPr>
            <a:endParaRPr sz="2400"/>
          </a:p>
          <a:p>
            <a:pPr marL="0" lvl="0" indent="0" algn="l" rtl="0">
              <a:lnSpc>
                <a:spcPct val="115000"/>
              </a:lnSpc>
              <a:spcBef>
                <a:spcPts val="1000"/>
              </a:spcBef>
              <a:spcAft>
                <a:spcPts val="0"/>
              </a:spcAft>
              <a:buSzPts val="2800"/>
              <a:buNone/>
            </a:pPr>
            <a:r>
              <a:rPr lang="cs-CZ" sz="2400">
                <a:solidFill>
                  <a:schemeClr val="dk1"/>
                </a:solidFill>
              </a:rPr>
              <a:t>🔎</a:t>
            </a:r>
            <a:r>
              <a:rPr lang="cs-CZ" sz="2400" b="1">
                <a:solidFill>
                  <a:schemeClr val="dk1"/>
                </a:solidFill>
              </a:rPr>
              <a:t> </a:t>
            </a:r>
            <a:r>
              <a:rPr lang="cs-CZ" sz="2400" b="1"/>
              <a:t>POZOR</a:t>
            </a:r>
            <a:r>
              <a:rPr lang="cs-CZ" sz="2400"/>
              <a:t>: Obecně platí, že </a:t>
            </a:r>
            <a:r>
              <a:rPr lang="cs-CZ" sz="2400" b="1"/>
              <a:t>pro ukládání výzkumných dat jsou preferovány oborové repozitáře</a:t>
            </a:r>
            <a:r>
              <a:rPr lang="cs-CZ" sz="2400"/>
              <a:t>, které mohou lépe zajistit FAIR principy s ohledem na oborová specifika.</a:t>
            </a:r>
            <a:endParaRPr sz="1800"/>
          </a:p>
          <a:p>
            <a:pPr marL="457200" lvl="0" indent="-342900" algn="l" rtl="0">
              <a:lnSpc>
                <a:spcPct val="90000"/>
              </a:lnSpc>
              <a:spcBef>
                <a:spcPts val="1000"/>
              </a:spcBef>
              <a:spcAft>
                <a:spcPts val="0"/>
              </a:spcAft>
              <a:buClr>
                <a:srgbClr val="173070"/>
              </a:buClr>
              <a:buSzPts val="1800"/>
              <a:buFont typeface="Arial"/>
              <a:buNone/>
            </a:pPr>
            <a:endParaRPr sz="1800"/>
          </a:p>
        </p:txBody>
      </p:sp>
      <p:pic>
        <p:nvPicPr>
          <p:cNvPr id="437" name="Google Shape;437;p46"/>
          <p:cNvPicPr preferRelativeResize="0"/>
          <p:nvPr/>
        </p:nvPicPr>
        <p:blipFill rotWithShape="1">
          <a:blip r:embed="rId6">
            <a:alphaModFix/>
          </a:blip>
          <a:srcRect/>
          <a:stretch/>
        </p:blipFill>
        <p:spPr>
          <a:xfrm>
            <a:off x="8385036" y="2330001"/>
            <a:ext cx="2467279" cy="789120"/>
          </a:xfrm>
          <a:prstGeom prst="rect">
            <a:avLst/>
          </a:prstGeom>
          <a:noFill/>
          <a:ln>
            <a:noFill/>
          </a:ln>
        </p:spPr>
      </p:pic>
      <p:pic>
        <p:nvPicPr>
          <p:cNvPr id="438" name="Google Shape;438;p46"/>
          <p:cNvPicPr preferRelativeResize="0"/>
          <p:nvPr/>
        </p:nvPicPr>
        <p:blipFill rotWithShape="1">
          <a:blip r:embed="rId7">
            <a:alphaModFix/>
          </a:blip>
          <a:srcRect/>
          <a:stretch/>
        </p:blipFill>
        <p:spPr>
          <a:xfrm>
            <a:off x="8092410" y="3427280"/>
            <a:ext cx="3305190" cy="885058"/>
          </a:xfrm>
          <a:prstGeom prst="rect">
            <a:avLst/>
          </a:prstGeom>
          <a:noFill/>
          <a:ln>
            <a:noFill/>
          </a:ln>
        </p:spPr>
      </p:pic>
      <p:sp>
        <p:nvSpPr>
          <p:cNvPr id="439" name="Google Shape;439;p46"/>
          <p:cNvSpPr txBox="1"/>
          <p:nvPr/>
        </p:nvSpPr>
        <p:spPr>
          <a:xfrm>
            <a:off x="4004049" y="5755700"/>
            <a:ext cx="3888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cs-CZ" sz="1400" b="0" i="0" u="none" strike="noStrike" cap="none">
                <a:solidFill>
                  <a:srgbClr val="000000"/>
                </a:solidFill>
                <a:latin typeface="Arial"/>
                <a:ea typeface="Arial"/>
                <a:cs typeface="Arial"/>
                <a:sym typeface="Arial"/>
              </a:rPr>
              <a:t>Zdroj: </a:t>
            </a:r>
            <a:r>
              <a:rPr lang="cs-CZ" sz="1400" b="0" i="0" u="sng" strike="noStrike" cap="none">
                <a:solidFill>
                  <a:schemeClr val="hlink"/>
                </a:solidFill>
                <a:latin typeface="Arial"/>
                <a:ea typeface="Arial"/>
                <a:cs typeface="Arial"/>
                <a:sym typeface="Arial"/>
                <a:hlinkClick r:id="rId8"/>
              </a:rPr>
              <a:t>Příručka postupů otevřené vědy OP JAK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itulní OP J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kce xmlns="be5a37a1-9e33-4768-ace9-3341062132bc" xsi:nil="true"/>
    <lcf76f155ced4ddcb4097134ff3c332f xmlns="be5a37a1-9e33-4768-ace9-3341062132bc">
      <Terms xmlns="http://schemas.microsoft.com/office/infopath/2007/PartnerControls"/>
    </lcf76f155ced4ddcb4097134ff3c332f>
    <TaxCatchAll xmlns="16320307-7d2c-4421-907b-17985f6413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5905A4C2AE074478A4BDA08C42C15CC" ma:contentTypeVersion="13" ma:contentTypeDescription="Vytvoří nový dokument" ma:contentTypeScope="" ma:versionID="bed9af99809780d35e09ae24d0aa9b70">
  <xsd:schema xmlns:xsd="http://www.w3.org/2001/XMLSchema" xmlns:xs="http://www.w3.org/2001/XMLSchema" xmlns:p="http://schemas.microsoft.com/office/2006/metadata/properties" xmlns:ns2="be5a37a1-9e33-4768-ace9-3341062132bc" xmlns:ns3="16320307-7d2c-4421-907b-17985f6413e5" targetNamespace="http://schemas.microsoft.com/office/2006/metadata/properties" ma:root="true" ma:fieldsID="22eb845f5cc15c04734168b8cfe09830" ns2:_="" ns3:_="">
    <xsd:import namespace="be5a37a1-9e33-4768-ace9-3341062132bc"/>
    <xsd:import namespace="16320307-7d2c-4421-907b-17985f6413e5"/>
    <xsd:element name="properties">
      <xsd:complexType>
        <xsd:sequence>
          <xsd:element name="documentManagement">
            <xsd:complexType>
              <xsd:all>
                <xsd:element ref="ns2:Akce"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5a37a1-9e33-4768-ace9-3341062132bc" elementFormDefault="qualified">
    <xsd:import namespace="http://schemas.microsoft.com/office/2006/documentManagement/types"/>
    <xsd:import namespace="http://schemas.microsoft.com/office/infopath/2007/PartnerControls"/>
    <xsd:element name="Akce" ma:index="8" nillable="true" ma:displayName="Akce" ma:format="Dropdown" ma:internalName="Akce">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Značky obrázků" ma:readOnly="false" ma:fieldId="{5cf76f15-5ced-4ddc-b409-7134ff3c332f}" ma:taxonomyMulti="true" ma:sspId="7705af95-af8b-4274-9321-7e268ee4833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320307-7d2c-4421-907b-17985f6413e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96cf15a-7c9d-4e61-92e3-266cf4049f1f}" ma:internalName="TaxCatchAll" ma:showField="CatchAllData" ma:web="16320307-7d2c-4421-907b-17985f6413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90CFC3-CC17-4EC6-AB7D-AB65CA205D50}">
  <ds:schemaRefs>
    <ds:schemaRef ds:uri="http://schemas.microsoft.com/sharepoint/v3/contenttype/forms"/>
  </ds:schemaRefs>
</ds:datastoreItem>
</file>

<file path=customXml/itemProps2.xml><?xml version="1.0" encoding="utf-8"?>
<ds:datastoreItem xmlns:ds="http://schemas.openxmlformats.org/officeDocument/2006/customXml" ds:itemID="{30D3B49A-8398-4D0A-AAF6-5D9DECEED92C}">
  <ds:schemaRefs>
    <ds:schemaRef ds:uri="http://schemas.microsoft.com/office/2006/documentManagement/types"/>
    <ds:schemaRef ds:uri="0104a4cd-1400-468e-be1b-c7aad71d7d5a"/>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terms/"/>
    <ds:schemaRef ds:uri="http://purl.org/dc/elements/1.1/"/>
    <ds:schemaRef ds:uri="be5a37a1-9e33-4768-ace9-3341062132bc"/>
    <ds:schemaRef ds:uri="16320307-7d2c-4421-907b-17985f6413e5"/>
  </ds:schemaRefs>
</ds:datastoreItem>
</file>

<file path=customXml/itemProps3.xml><?xml version="1.0" encoding="utf-8"?>
<ds:datastoreItem xmlns:ds="http://schemas.openxmlformats.org/officeDocument/2006/customXml" ds:itemID="{C5268ECA-3C8A-43D4-ACD3-25EBC9821A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5a37a1-9e33-4768-ace9-3341062132bc"/>
    <ds:schemaRef ds:uri="16320307-7d2c-4421-907b-17985f641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1454</TotalTime>
  <Words>22175</Words>
  <Application>Microsoft Office PowerPoint</Application>
  <PresentationFormat>Širokoúhlá obrazovka</PresentationFormat>
  <Paragraphs>1796</Paragraphs>
  <Slides>231</Slides>
  <Notes>202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231</vt:i4>
      </vt:variant>
    </vt:vector>
  </HeadingPairs>
  <TitlesOfParts>
    <vt:vector size="239" baseType="lpstr">
      <vt:lpstr>Aptos</vt:lpstr>
      <vt:lpstr>Arial</vt:lpstr>
      <vt:lpstr>Calibri</vt:lpstr>
      <vt:lpstr>CIDFont+F1</vt:lpstr>
      <vt:lpstr>Courier New</vt:lpstr>
      <vt:lpstr>Montserrat</vt:lpstr>
      <vt:lpstr>Wingdings</vt:lpstr>
      <vt:lpstr>Titulní OP JAK</vt:lpstr>
      <vt:lpstr>Seminář pro příjemce výzvy MeS/MeS pro ITI  Administrace ZoR/ŽoP/ŽoZ</vt:lpstr>
      <vt:lpstr>pROGRAM</vt:lpstr>
      <vt:lpstr>Úvodní slovo – základní info  k administraci </vt:lpstr>
      <vt:lpstr>Orientace v pravidlech a postupech </vt:lpstr>
      <vt:lpstr>Uživatelské příručky (UP) a práce s nimi</vt:lpstr>
      <vt:lpstr>Veřejné zakázky (VZ) </vt:lpstr>
      <vt:lpstr>Doporučená struktura pro předkládání podkladů ke kontrole vč. vypořádání výzev  k doplnění</vt:lpstr>
      <vt:lpstr>Finanční rozpady – Přehled zdrojů financování</vt:lpstr>
      <vt:lpstr>Zjednodušené metody vykazování (ZMV)</vt:lpstr>
      <vt:lpstr>Prezentace aplikace PowerPoint</vt:lpstr>
      <vt:lpstr>Zjednodušené metody vykazování (ZMV) </vt:lpstr>
      <vt:lpstr>Porušení rozpočtové kázně </vt:lpstr>
      <vt:lpstr>Efektivní komunikace </vt:lpstr>
      <vt:lpstr>Dotazy a odpovědi </vt:lpstr>
      <vt:lpstr>Věcná stránka výzev </vt:lpstr>
      <vt:lpstr>Základní informace</vt:lpstr>
      <vt:lpstr>Základní informace k výzvě</vt:lpstr>
      <vt:lpstr>Aktivity výzvy</vt:lpstr>
      <vt:lpstr>Základní informace k aktivitám I</vt:lpstr>
      <vt:lpstr>Základní informace k aktivitám II </vt:lpstr>
      <vt:lpstr>Aktivita 2</vt:lpstr>
      <vt:lpstr>Aktivita 3</vt:lpstr>
      <vt:lpstr>vyloučené aktivity</vt:lpstr>
      <vt:lpstr>Monitorovací indikátory</vt:lpstr>
      <vt:lpstr>Prezentace aplikace PowerPoint</vt:lpstr>
      <vt:lpstr>Monitorovací indikátory  Povinné k výběru povinné k naplnění </vt:lpstr>
      <vt:lpstr>205 002 Výzkumní pracovníci, kteří pracují v podpořených výzkumných zařízeních 244 021 Počet přímo ovlivněných osob EFRR intervencí</vt:lpstr>
      <vt:lpstr>indikátory  Povinné k výběru povinné k naplnění </vt:lpstr>
      <vt:lpstr>Monitorovací indikátory  Povinné k výběru povinné k naplnění  </vt:lpstr>
      <vt:lpstr>210 181 Počet příspěvků na odborných akcích</vt:lpstr>
      <vt:lpstr>Monitorovací indikátory  nepovinné k výběru povinné k naplnění </vt:lpstr>
      <vt:lpstr>Monitorovací indikátory  nepovinné k výběru povinné k naplnění </vt:lpstr>
      <vt:lpstr>Monitorovací indikátory  nepovinné k výběru povinné k naplnění </vt:lpstr>
      <vt:lpstr>Monitorovací indikátory  nepovinné k výběru povinné k naplnění </vt:lpstr>
      <vt:lpstr>Prezentace aplikace PowerPoint</vt:lpstr>
      <vt:lpstr>Monitorovací indikátory  povinné k výběru nepovinné k naplnění </vt:lpstr>
      <vt:lpstr>Monitorovací indikátory  povinné k výběru nepovinné k naplnění </vt:lpstr>
      <vt:lpstr>Prezentace aplikace PowerPoint</vt:lpstr>
      <vt:lpstr>Monitorovací indikátory  nepovinné k výběru povinné k naplnění </vt:lpstr>
      <vt:lpstr>Monitorovací indikátory  nepovinné k výběru povinné k naplnění </vt:lpstr>
      <vt:lpstr>Monitorovací indikátory  nepovinné k výběru povinné k naplnění </vt:lpstr>
      <vt:lpstr>Monitorovací indikátory  Povinné k výběru povinné k naplnění </vt:lpstr>
      <vt:lpstr>203 121 Počet podaných grantů – mezinárodních  203 111 Počet podaných grantů – národních</vt:lpstr>
      <vt:lpstr>Monitorovací indikátory  Nepovinné k výběru povinné k naplnění </vt:lpstr>
      <vt:lpstr>203 541 Počet podpořených spoluprací – VaV</vt:lpstr>
      <vt:lpstr>Monitorovací indikátory  Povinně volitelný k výběru, povinný k naplnění</vt:lpstr>
      <vt:lpstr>Monitorovací indikátory  Povinně volitelný k výběru, povinný k naplnění</vt:lpstr>
      <vt:lpstr>Monitorovací indikátory  Povinně volitelný k výběru, povinný k naplnění</vt:lpstr>
      <vt:lpstr>214 031 Ostatní nepublikační výsledky (vybrané druhy)</vt:lpstr>
      <vt:lpstr>Monitorovací indikátory  nepovinné k výběru povinné k naplnění </vt:lpstr>
      <vt:lpstr>240 002 Počet modernizovaných pracovišť</vt:lpstr>
      <vt:lpstr>Specifické datové položky (SDP)</vt:lpstr>
      <vt:lpstr>Druhy SDP</vt:lpstr>
      <vt:lpstr>Prezentace aplikace PowerPoint</vt:lpstr>
      <vt:lpstr>Dotazy a odpovědi </vt:lpstr>
      <vt:lpstr>Uplatňování postupů  otevřené vědy</vt:lpstr>
      <vt:lpstr>CO JE OTEVŘENÁ VĚDA</vt:lpstr>
      <vt:lpstr>PŘÍNOSY OTEVŘENÉ VĚDY</vt:lpstr>
      <vt:lpstr>POŽADAVKY NA POSTUPY OTEVŘENÉ VĚDY V OP JAK</vt:lpstr>
      <vt:lpstr>POŽADAVKY NA POSTUPY OTEVŘENÉ VĚDY V OP JAK</vt:lpstr>
      <vt:lpstr>SYSTÉMOVÉ NASTAVENÍ PRÁCE  S BUDOUCÍMI VÝSLEDKY PROJEKTU </vt:lpstr>
      <vt:lpstr>NASTAVENÍ PRÁCE S BUDOUCÍMI VÝSLEDKY</vt:lpstr>
      <vt:lpstr>OTEVŘENÝ PŘÍSTUP K PUBLIKACÍM</vt:lpstr>
      <vt:lpstr>OTEVŘENÝ PŘÍSTUP K PUBLIKACÍM</vt:lpstr>
      <vt:lpstr>RECENZOVANÉ VĚDECKÉ PUBLIKACE</vt:lpstr>
      <vt:lpstr>RŮZNÉ VERZE PUBLIKACÍ</vt:lpstr>
      <vt:lpstr>RŮZNÉ VERZE PUBLIKACÍ</vt:lpstr>
      <vt:lpstr>ULOŽENÍ A ZVEŘEJNĚNÍ PUBLIKACÍ V REPOZITÁŘI</vt:lpstr>
      <vt:lpstr>AUTORSKÁ MAJETKOVÁ PRÁVA </vt:lpstr>
      <vt:lpstr>AUTORSKÁ MAJETKOVÁ PRÁVA </vt:lpstr>
      <vt:lpstr>AUTORSKÁ MAJETKOVÁ PRÁVA</vt:lpstr>
      <vt:lpstr>PŘEVOD MAJETKOVÝCH PRÁV </vt:lpstr>
      <vt:lpstr>PŘEVOD MAJETKOVÝCH PRÁV</vt:lpstr>
      <vt:lpstr>PŘEVOD MAJETKOVÝCH PRÁV</vt:lpstr>
      <vt:lpstr>Free Access vs. Open Access</vt:lpstr>
      <vt:lpstr>PRAKTICKÉ PŘÍKLADY </vt:lpstr>
      <vt:lpstr>PRAKTICKÉ PŘÍKLADY </vt:lpstr>
      <vt:lpstr>DŮVĚRYHODNÉ REPOZITÁŘE</vt:lpstr>
      <vt:lpstr>JAK OVĚŘIT DŮVĚRYHODNOST REPOZITÁŘE</vt:lpstr>
      <vt:lpstr>DŮVĚRYHODNÉ REPOZITÁŘE</vt:lpstr>
      <vt:lpstr>VEŘEJNÉ LICENCE PRO OPĚTOVNÉ VYUŽITÍ</vt:lpstr>
      <vt:lpstr>POŽADAVKY NA LICENCE </vt:lpstr>
      <vt:lpstr>LICENČNÍ PRVKY</vt:lpstr>
      <vt:lpstr>POŽADAVKY NA METADATA </vt:lpstr>
      <vt:lpstr>POŽADAVKY NA METADATA (základní minimum)  </vt:lpstr>
      <vt:lpstr>REFERENCE K DALŠÍM VÝSTUPŮM VÝZKUMU</vt:lpstr>
      <vt:lpstr>PRAKTICKÉ PŘÍKLADY</vt:lpstr>
      <vt:lpstr>SPRÁVA VÝZKUMNÝCH DAT  V SOULADU S FAIR PRINCIPY</vt:lpstr>
      <vt:lpstr>SPRÁVA VÝZKUMNÝCH DAT </vt:lpstr>
      <vt:lpstr>VÝZKUMNÁ DATA</vt:lpstr>
      <vt:lpstr>VÝZKUMNÁ DATA</vt:lpstr>
      <vt:lpstr>PLÁN SPRÁVY DAT (DMP)</vt:lpstr>
      <vt:lpstr>DMP TEMPLATE PRO HORIZON EUROPE</vt:lpstr>
      <vt:lpstr>FAIR PRINCIPY</vt:lpstr>
      <vt:lpstr>ULOŽENÍ A ZVEŘEJNĚNÍ DAT V REPOZITÁŘI </vt:lpstr>
      <vt:lpstr>ULOŽENÍ A ZVEŘEJNĚNÍ DAT V REPOZITÁŘI </vt:lpstr>
      <vt:lpstr>OTEVŘENÝ PŘÍSTUP K DATŮM</vt:lpstr>
      <vt:lpstr>FAIR VS. OPEN DATA</vt:lpstr>
      <vt:lpstr>OVĚŘENÍ DŮVĚRYHODNOSTI REPOZITÁŘE </vt:lpstr>
      <vt:lpstr>POŽADAVKY NA METADATA</vt:lpstr>
      <vt:lpstr>REFERENCE K DALŠÍM VÝSTUPŮM VÝZKUMU</vt:lpstr>
      <vt:lpstr>PRAKTICKÉ PŘÍKLADY</vt:lpstr>
      <vt:lpstr>PRAKTICKÉ PŘÍKLADY</vt:lpstr>
      <vt:lpstr>PRAKTICKÝ PŘÍKLAD</vt:lpstr>
      <vt:lpstr>DALŠÍ/NEPOVINNÉ POSTUPY OTEVŘENÉ VĚDY</vt:lpstr>
      <vt:lpstr>DALŠÍ/NEPOVINNÉ POSTUPY OTEVŘENÉ VĚDY</vt:lpstr>
      <vt:lpstr>PŘEDBĚŽNÉ A VČASNÉ SDÍLENÍ VÝSLEDKŮ </vt:lpstr>
      <vt:lpstr>PRAKTICKÝ PŘÍKLAD</vt:lpstr>
      <vt:lpstr>OTEVŘENÝ PŘÍSTUP K DALŠÍM VÝSLEDKŮM </vt:lpstr>
      <vt:lpstr>OTEVŘENÉ RECENZNÍ ŘÍZENÍ</vt:lpstr>
      <vt:lpstr>PRAKTICKÝ PŘÍKLAD</vt:lpstr>
      <vt:lpstr>CITIZEN SCIENCE A ZAPOJENÍ DALŠÍCH AKTÉRŮ</vt:lpstr>
      <vt:lpstr>NÁKLADY NA OTEVŘENOU VĚDU</vt:lpstr>
      <vt:lpstr>NÁKLADY NA OPEN ACCESS PUBLIKACÍ</vt:lpstr>
      <vt:lpstr>TOKENY PRO POPLATKY APC</vt:lpstr>
      <vt:lpstr>TOKENY PRO POPLATKY APC</vt:lpstr>
      <vt:lpstr>NÁKLADY NA SPRÁVU VÝZKUMNÝCH DAT</vt:lpstr>
      <vt:lpstr>VYKAZOVÁNÍ POSTUPŮ OTEVŘENÉ VĚDY</vt:lpstr>
      <vt:lpstr>VYKAZOVÁNÍ POSTUPŮ OTEVŘENÉ VĚDY</vt:lpstr>
      <vt:lpstr>VYKAZOVÁNÍ V INDIKÁTOROVÉ SOUPISCE</vt:lpstr>
      <vt:lpstr>VYKAZOVÁNÍ RECENZOVANÝCH PUBLIKACÍ </vt:lpstr>
      <vt:lpstr>VYKAZOVÁNÍ RECENZOVANÝCH PUBLIKACÍ </vt:lpstr>
      <vt:lpstr>PRAKTICKÉ PŘÍKLADY</vt:lpstr>
      <vt:lpstr>PRAKTICKÉ PŘÍKLADY</vt:lpstr>
      <vt:lpstr>Prezentace aplikace PowerPoint</vt:lpstr>
      <vt:lpstr>VYKAZOVÁNÍ VÝZKUMNÝCH DAT</vt:lpstr>
      <vt:lpstr>PRAKTICKÉ PŘÍKLADY</vt:lpstr>
      <vt:lpstr>PRAKTICKÉ UKÁZKY V INDIKÁTOROVÉ SOUPISCE</vt:lpstr>
      <vt:lpstr>VYKAZOVÁNÍ VČASNÉHO SDÍLENÍ VÝSLEDKŮ </vt:lpstr>
      <vt:lpstr>ÚČAST V OTEVŘENÉM RECENZNÍM ŘÍZENÍ</vt:lpstr>
      <vt:lpstr>VYKAZOVÁNÍ K DALŠÍCH VÝSLEDKŮM VÝZKUMU</vt:lpstr>
      <vt:lpstr>CITIZEN SCIENCE A ZAPOJENÍ DALŠÍCH AKTÉRŮ</vt:lpstr>
      <vt:lpstr>PŘÍRUČKA POSTUPŮ OTEVŘENÉ VĚDY </vt:lpstr>
      <vt:lpstr>PŘÍRUČKA POSTUPŮ OTEVŘENÉ VĚDY</vt:lpstr>
      <vt:lpstr>PŘÍRUČKA POSTUPŮ OTEVŘENÉ VĚDY</vt:lpstr>
      <vt:lpstr>Prezentace aplikace PowerPoint</vt:lpstr>
      <vt:lpstr>Obědová přestávka</vt:lpstr>
      <vt:lpstr>Zpráva o realizaci</vt:lpstr>
      <vt:lpstr>Zpráva O REALIZACI </vt:lpstr>
      <vt:lpstr>Základní informace</vt:lpstr>
      <vt:lpstr>Popis realizace</vt:lpstr>
      <vt:lpstr>Klíčové aktivity</vt:lpstr>
      <vt:lpstr>Klíčové aktivity</vt:lpstr>
      <vt:lpstr>indikátory</vt:lpstr>
      <vt:lpstr>Prezentace aplikace PowerPoint</vt:lpstr>
      <vt:lpstr>Prezentace aplikace PowerPoint</vt:lpstr>
      <vt:lpstr>indikátory</vt:lpstr>
      <vt:lpstr>Prezentace aplikace PowerPoint</vt:lpstr>
      <vt:lpstr>Prezentace aplikace PowerPoint</vt:lpstr>
      <vt:lpstr>Evidence podpořených subjektů </vt:lpstr>
      <vt:lpstr>Specifické datové položky (sdp)</vt:lpstr>
      <vt:lpstr>Specifické datové položky (sdp)</vt:lpstr>
      <vt:lpstr>Specifické datové položky (sdp)</vt:lpstr>
      <vt:lpstr>PUBLICITA</vt:lpstr>
      <vt:lpstr>PUBLICITA – KDE NAJDEME</vt:lpstr>
      <vt:lpstr>PUBLICITA – plnění, doložení</vt:lpstr>
      <vt:lpstr>PUBLICITA</vt:lpstr>
      <vt:lpstr>Horizontální principy</vt:lpstr>
      <vt:lpstr>Dokumenty (specifické pro mes/ mes iti) </vt:lpstr>
      <vt:lpstr>Na co se při přípravě ZoR zaměřit</vt:lpstr>
      <vt:lpstr>Na co se při přípravě ZoR zaměřit</vt:lpstr>
      <vt:lpstr>Dotazy a odpovědi </vt:lpstr>
      <vt:lpstr>Žádost o platbu</vt:lpstr>
      <vt:lpstr>Žádost o platbu</vt:lpstr>
      <vt:lpstr> Žádost o platbu – praktické záležitosti administrace </vt:lpstr>
      <vt:lpstr>Žádost o platbu – Detailní rozpočet</vt:lpstr>
      <vt:lpstr>SD 1 – Účetní doklady/daňové doklady</vt:lpstr>
      <vt:lpstr>SD 1– časté chyby v dokladování</vt:lpstr>
      <vt:lpstr>SD 1 – časté chyby v dokladování</vt:lpstr>
      <vt:lpstr>SD 1 – časté chyby v dokladování</vt:lpstr>
      <vt:lpstr>SD 1 – časté chyby v dokladování</vt:lpstr>
      <vt:lpstr>Účetnictví, bankovní účet a archivace </vt:lpstr>
      <vt:lpstr>Prezentace aplikace PowerPoint</vt:lpstr>
      <vt:lpstr>Sd-2 a sd-3</vt:lpstr>
      <vt:lpstr>Osobní výdaje za projektový tým</vt:lpstr>
      <vt:lpstr>Sd-2 Způsobilé přímé výdaje</vt:lpstr>
      <vt:lpstr>SD-2 Nezpůsobilé výdaje</vt:lpstr>
      <vt:lpstr>Sd-2 dokladování</vt:lpstr>
      <vt:lpstr>Sd-2 dokladování</vt:lpstr>
      <vt:lpstr>Sd-2 dokladování</vt:lpstr>
      <vt:lpstr>Sd-2 první předložení</vt:lpstr>
      <vt:lpstr>Sd-2 maximální výše úvazku</vt:lpstr>
      <vt:lpstr>Sd-2 maximální výše úvazku</vt:lpstr>
      <vt:lpstr>Sd-2 pracovní výkaz</vt:lpstr>
      <vt:lpstr>Sd-2 pracovní výkaz</vt:lpstr>
      <vt:lpstr>Sd-2 pracovní výkaz</vt:lpstr>
      <vt:lpstr>Sd-2 jednotkové sazby</vt:lpstr>
      <vt:lpstr>Sd-2 jednotkové sazby</vt:lpstr>
      <vt:lpstr>změny jednotkových sazeb</vt:lpstr>
      <vt:lpstr>změny jednotkových nákladů</vt:lpstr>
      <vt:lpstr>rezerva pro osobní výdaje</vt:lpstr>
      <vt:lpstr>Sd-2 náhrady za dovolenou</vt:lpstr>
      <vt:lpstr>Sd-2 přehled vyčerpané dovolené</vt:lpstr>
      <vt:lpstr>Sd-2 přečerpání dovolené</vt:lpstr>
      <vt:lpstr>Soupiska jednorázových částek</vt:lpstr>
      <vt:lpstr>Soupiska jednotek</vt:lpstr>
      <vt:lpstr>Evidence produktivních hodin</vt:lpstr>
      <vt:lpstr>SD-2 tipy</vt:lpstr>
      <vt:lpstr>SD-2 tipy</vt:lpstr>
      <vt:lpstr>SD-2 tipy</vt:lpstr>
      <vt:lpstr>SD-3 Cestovní náhrady</vt:lpstr>
      <vt:lpstr>Sd-3 Způsobilé přímé výdaje</vt:lpstr>
      <vt:lpstr>Sd-3 Způsobilé přímé výdaje</vt:lpstr>
      <vt:lpstr>Sd-3 Způsobilé přímé výdaje</vt:lpstr>
      <vt:lpstr>Sd-3 Způsobilé přímé výdaje</vt:lpstr>
      <vt:lpstr>Sd-3 dokladování způsobilosti</vt:lpstr>
      <vt:lpstr>Sd-3 dokladování způsobilosti</vt:lpstr>
      <vt:lpstr>Sd-3 „per diems“</vt:lpstr>
      <vt:lpstr>Sd-3 „per diems“</vt:lpstr>
      <vt:lpstr>Sd-3 „per diems“ a časté nedostatky</vt:lpstr>
      <vt:lpstr>SD-3 Nezpůsobilé výdaje</vt:lpstr>
      <vt:lpstr>SD-3 časté nedostatky</vt:lpstr>
      <vt:lpstr>SD-3 časté nedostatky</vt:lpstr>
      <vt:lpstr>SD-3 Tipy</vt:lpstr>
      <vt:lpstr>Dotazy a odpovědi </vt:lpstr>
      <vt:lpstr>Změnová řízení</vt:lpstr>
      <vt:lpstr>Změny projektu</vt:lpstr>
      <vt:lpstr>Účinnost změn </vt:lpstr>
      <vt:lpstr>Změny projektu</vt:lpstr>
      <vt:lpstr>Změny projektu – informace k zohlednění </vt:lpstr>
      <vt:lpstr>Změny projektu – informace k zohlednění </vt:lpstr>
      <vt:lpstr>Změny projektu – informace k zohlednění </vt:lpstr>
      <vt:lpstr>Finanční změny projektu  </vt:lpstr>
      <vt:lpstr>Obecná podoba změny </vt:lpstr>
      <vt:lpstr>Obecná podoba změny </vt:lpstr>
      <vt:lpstr>Specifika změn v MES/mes ITI</vt:lpstr>
      <vt:lpstr>Specifika změny v MES/mes ITI</vt:lpstr>
      <vt:lpstr>Specifika změny v MES/mes ITI</vt:lpstr>
      <vt:lpstr>Nejčastější pochybení</vt:lpstr>
      <vt:lpstr>Dotazy a odpovědi </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Hušková Barbora</dc:creator>
  <cp:lastModifiedBy>Dvořák Michal</cp:lastModifiedBy>
  <cp:revision>227</cp:revision>
  <dcterms:created xsi:type="dcterms:W3CDTF">2022-03-17T13:04:25Z</dcterms:created>
  <dcterms:modified xsi:type="dcterms:W3CDTF">2025-05-12T07:15:04Z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0x01010025905A4C2AE074478A4BDA08C42C15CC</vt:lpwstr>
  </property>
  <property fmtid="{D5CDD505-2E9C-101B-9397-08002B2CF9AE}" pid="3" name="_dlc_DocIdItemGuid">
    <vt:lpwstr>dc4b70c5-a56f-4a70-a7a0-57cb5fb8df45</vt:lpwstr>
  </property>
</Properties>
</file>