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63F_684840B1.xml" ContentType="application/vnd.ms-powerpoint.comments+xml"/>
  <Override PartName="/ppt/comments/modernComment_640_D77B4579.xml" ContentType="application/vnd.ms-powerpoint.comments+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handoutMasterIdLst>
    <p:handoutMasterId r:id="rId13"/>
  </p:handoutMasterIdLst>
  <p:sldIdLst>
    <p:sldId id="257" r:id="rId5"/>
    <p:sldId id="1601" r:id="rId6"/>
    <p:sldId id="1602" r:id="rId7"/>
    <p:sldId id="1599" r:id="rId8"/>
    <p:sldId id="1600" r:id="rId9"/>
    <p:sldId id="308" r:id="rId10"/>
    <p:sldId id="261" r:id="rId11"/>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920D39-8602-1D15-3F52-BF048DFD187D}" name="Dominika Králiková" initials="DK" userId="S::251837@muni.cz::55835eb8-9f8c-462f-9bfc-ba93c3f48dd6" providerId="AD"/>
  <p188:author id="{4B083F9A-F024-8F78-A288-BA1D85E6D14D}" name="Eva Špillingová" initials="EŠ" userId="S::110713@muni.cz::e3ab4b19-0141-44f4-8452-467963f21d38" providerId="AD"/>
  <p188:author id="{FBC046C9-2C15-8334-1A1C-C6B230667269}" name="Michal Růžička" initials="MR" userId="Michal Růžička"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5D81"/>
    <a:srgbClr val="008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611EB5-8D62-4978-8FEB-A0240F5CE8CB}" v="3" dt="2025-05-12T10:56:59.057"/>
    <p1510:client id="{5A6D3D72-33D6-8ACE-E8D7-523C747B22D0}" v="15" dt="2025-05-12T10:53:25.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80" autoAdjust="0"/>
  </p:normalViewPr>
  <p:slideViewPr>
    <p:cSldViewPr snapToGrid="0">
      <p:cViewPr varScale="1">
        <p:scale>
          <a:sx n="150" d="100"/>
          <a:sy n="150" d="100"/>
        </p:scale>
        <p:origin x="1992"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omments/modernComment_63F_684840B1.xml><?xml version="1.0" encoding="utf-8"?>
<p188:cmLst xmlns:a="http://schemas.openxmlformats.org/drawingml/2006/main" xmlns:r="http://schemas.openxmlformats.org/officeDocument/2006/relationships" xmlns:p188="http://schemas.microsoft.com/office/powerpoint/2018/8/main">
  <p188:cm id="{66CA4FAC-69E7-4774-8D13-6784417F8E9E}" authorId="{FBC046C9-2C15-8334-1A1C-C6B230667269}" created="2025-03-21T10:34:01.538">
    <ac:txMkLst xmlns:ac="http://schemas.microsoft.com/office/drawing/2013/main/command">
      <pc:docMk xmlns:pc="http://schemas.microsoft.com/office/powerpoint/2013/main/command"/>
      <pc:sldMk xmlns:pc="http://schemas.microsoft.com/office/powerpoint/2013/main/command" cId="1749565617" sldId="1599"/>
      <ac:spMk id="6" creationId="{558C30D5-644A-DB62-A148-C92F2C763F94}"/>
      <ac:txMk cp="308" len="37">
        <ac:context len="375" hash="2017015804"/>
      </ac:txMk>
    </ac:txMkLst>
    <p188:pos x="8789126" y="1421995"/>
    <p188:txBody>
      <a:bodyPr/>
      <a:lstStyle/>
      <a:p>
        <a:r>
          <a:rPr lang="cs-CZ"/>
          <a:t>Opět na jedno/oboje QR kód?</a:t>
        </a:r>
      </a:p>
    </p188:txBody>
  </p188:cm>
</p188:cmLst>
</file>

<file path=ppt/comments/modernComment_640_D77B4579.xml><?xml version="1.0" encoding="utf-8"?>
<p188:cmLst xmlns:a="http://schemas.openxmlformats.org/drawingml/2006/main" xmlns:r="http://schemas.openxmlformats.org/officeDocument/2006/relationships" xmlns:p188="http://schemas.microsoft.com/office/powerpoint/2018/8/main">
  <p188:cm id="{7373BCF2-6C72-41FA-AFCF-B4370A1DC494}" authorId="{FBC046C9-2C15-8334-1A1C-C6B230667269}" status="resolved" created="2025-03-20T15:02:26.290" complete="100000">
    <ac:txMkLst xmlns:ac="http://schemas.microsoft.com/office/drawing/2013/main/command">
      <pc:docMk xmlns:pc="http://schemas.microsoft.com/office/powerpoint/2013/main/command"/>
      <pc:sldMk xmlns:pc="http://schemas.microsoft.com/office/powerpoint/2013/main/command" cId="3615180153" sldId="1600"/>
      <ac:spMk id="6" creationId="{021B04D8-34D1-F40D-99ED-65E18FA47355}"/>
      <ac:txMk cp="0" len="1">
        <ac:context len="417" hash="3307747633"/>
      </ac:txMk>
    </ac:txMkLst>
    <p188:pos x="2673235" y="290177"/>
    <p188:replyLst>
      <p188:reply id="{5D92356E-6EC9-4110-9947-3E2EFA30BD6D}" authorId="{4B083F9A-F024-8F78-A288-BA1D85E6D14D}" created="2025-03-20T15:07:38.987">
        <p188:txBody>
          <a:bodyPr/>
          <a:lstStyle/>
          <a:p>
            <a:r>
              <a:rPr lang="cs-CZ"/>
              <a:t>Takhle je to přesně na webu eosc, tak sem to tak nechala.</a:t>
            </a:r>
          </a:p>
        </p188:txBody>
      </p188:reply>
      <p188:reply id="{FFE7E5D1-A6A7-486D-A512-9D25EB3EE88B}" authorId="{FBC046C9-2C15-8334-1A1C-C6B230667269}" created="2025-03-21T08:59:30.187">
        <p188:txBody>
          <a:bodyPr/>
          <a:lstStyle/>
          <a:p>
            <a:r>
              <a:rPr lang="cs-CZ"/>
              <a:t>Pak bych zvážil, zda to neopravit i na tom webu.</a:t>
            </a:r>
          </a:p>
        </p188:txBody>
      </p188:reply>
    </p188:replyLst>
    <p188:txBody>
      <a:bodyPr/>
      <a:lstStyle/>
      <a:p>
        <a:r>
          <a:rPr lang="cs-CZ"/>
          <a:t>„Nová pracovní pozice“? Nechceme sem spíš dát něco jako „Nová odbornost“ nebo tak něco?
Zkrátka aby to na men nekřičelo „potřebujeme prachy na dalšího člověka“ ale spíše „zvyšujeme kvalifikaci našich lidí“.</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CFC1A321-22CB-DEA7-E5E8-B4A79C39E8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58570128-3D26-58DF-3D0A-CB00118351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55180B-1BC1-44D3-82DB-6E4B8AD0695B}" type="datetime4">
              <a:rPr lang="cs-CZ" smtClean="0"/>
              <a:t>12. května 2025</a:t>
            </a:fld>
            <a:endParaRPr lang="cs-CZ"/>
          </a:p>
        </p:txBody>
      </p:sp>
      <p:sp>
        <p:nvSpPr>
          <p:cNvPr id="4" name="Zástupný symbol pro zápatí 3">
            <a:extLst>
              <a:ext uri="{FF2B5EF4-FFF2-40B4-BE49-F238E27FC236}">
                <a16:creationId xmlns:a16="http://schemas.microsoft.com/office/drawing/2014/main" id="{1A278167-ACFA-8365-6969-3F13DE5A44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cs-CZ"/>
              <a:t>Název prezentace</a:t>
            </a:r>
          </a:p>
        </p:txBody>
      </p:sp>
      <p:sp>
        <p:nvSpPr>
          <p:cNvPr id="5" name="Zástupný symbol pro číslo snímku 4">
            <a:extLst>
              <a:ext uri="{FF2B5EF4-FFF2-40B4-BE49-F238E27FC236}">
                <a16:creationId xmlns:a16="http://schemas.microsoft.com/office/drawing/2014/main" id="{9E949DCD-195A-4813-751F-1EAF4BF6DC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2B516-FD76-4CB3-BAA6-F772BEDA2038}" type="slidenum">
              <a:rPr lang="cs-CZ" smtClean="0"/>
              <a:t>‹#›</a:t>
            </a:fld>
            <a:endParaRPr lang="cs-CZ"/>
          </a:p>
        </p:txBody>
      </p:sp>
    </p:spTree>
    <p:extLst>
      <p:ext uri="{BB962C8B-B14F-4D97-AF65-F5344CB8AC3E}">
        <p14:creationId xmlns:p14="http://schemas.microsoft.com/office/powerpoint/2010/main" val="252702571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59EC3-FDAC-4927-AC39-77222E38226F}" type="datetime4">
              <a:rPr lang="cs-CZ" smtClean="0"/>
              <a:t>12. května 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cs-CZ"/>
              <a:t>Název prezentace</a:t>
            </a:r>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5BD10-6A1F-41DC-8AC5-2CF733DD1FF2}" type="slidenum">
              <a:rPr lang="cs-CZ" smtClean="0"/>
              <a:t>‹#›</a:t>
            </a:fld>
            <a:endParaRPr lang="cs-CZ"/>
          </a:p>
        </p:txBody>
      </p:sp>
    </p:spTree>
    <p:extLst>
      <p:ext uri="{BB962C8B-B14F-4D97-AF65-F5344CB8AC3E}">
        <p14:creationId xmlns:p14="http://schemas.microsoft.com/office/powerpoint/2010/main" val="411723554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dentifikatory.cz/c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363DA-67B9-DCAC-A2E5-37AF64FAFDD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9D908E7-E205-69DF-3D68-83DF3DC7C16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0F36423-2EC2-7231-D3BB-9133364B384A}"/>
              </a:ext>
            </a:extLst>
          </p:cNvPr>
          <p:cNvSpPr>
            <a:spLocks noGrp="1"/>
          </p:cNvSpPr>
          <p:nvPr>
            <p:ph type="body" idx="1"/>
          </p:nvPr>
        </p:nvSpPr>
        <p:spPr/>
        <p:txBody>
          <a:bodyPr/>
          <a:lstStyle/>
          <a:p>
            <a:pPr marL="57150"/>
            <a:endParaRPr lang="cs-CZ"/>
          </a:p>
          <a:p>
            <a:pPr marL="57150"/>
            <a:endParaRPr lang="cs-CZ"/>
          </a:p>
          <a:p>
            <a:pPr marL="57150"/>
            <a:r>
              <a:rPr lang="cs-CZ"/>
              <a:t>Podpora práce s </a:t>
            </a:r>
            <a:r>
              <a:rPr lang="cs-CZ" b="1"/>
              <a:t>persistentními identifikátory</a:t>
            </a:r>
            <a:r>
              <a:rPr lang="cs-CZ"/>
              <a:t> – </a:t>
            </a:r>
            <a:r>
              <a:rPr lang="cs-CZ">
                <a:hlinkClick r:id="rId3"/>
              </a:rPr>
              <a:t>identifikátory.cz</a:t>
            </a:r>
            <a:endParaRPr lang="cs-CZ">
              <a:ea typeface="Calibri"/>
              <a:cs typeface="Calibri"/>
            </a:endParaRPr>
          </a:p>
          <a:p>
            <a:pPr marL="628650" indent="-342900">
              <a:buFont typeface="Wingdings,Sans-Serif"/>
              <a:buChar char="§"/>
            </a:pPr>
            <a:r>
              <a:rPr lang="cs-CZ"/>
              <a:t>Národní centrum ORCID</a:t>
            </a:r>
            <a:endParaRPr lang="en-US"/>
          </a:p>
          <a:p>
            <a:pPr marL="628650" indent="-342900">
              <a:buFont typeface="Wingdings,Sans-Serif"/>
              <a:buChar char="§"/>
            </a:pPr>
            <a:r>
              <a:rPr lang="cs-CZ"/>
              <a:t>Národní centrum DOI</a:t>
            </a:r>
            <a:endParaRPr lang="en-US"/>
          </a:p>
          <a:p>
            <a:pPr marL="628650" indent="-342900">
              <a:buFont typeface="Wingdings,Sans-Serif"/>
              <a:buChar char="§"/>
            </a:pPr>
            <a:r>
              <a:rPr lang="cs-CZ"/>
              <a:t>Česká národní agentura ISBN a ISMN</a:t>
            </a:r>
            <a:endParaRPr lang="en-US"/>
          </a:p>
          <a:p>
            <a:pPr marL="628650" indent="-342900">
              <a:buFont typeface="Wingdings,Sans-Serif"/>
              <a:buChar char="§"/>
            </a:pPr>
            <a:r>
              <a:rPr lang="cs-CZ"/>
              <a:t>Národní centrum ISSN</a:t>
            </a:r>
            <a:endParaRPr lang="cs-CZ">
              <a:ea typeface="Calibri"/>
              <a:cs typeface="Calibri"/>
            </a:endParaRPr>
          </a:p>
        </p:txBody>
      </p:sp>
      <p:sp>
        <p:nvSpPr>
          <p:cNvPr id="4" name="Zástupný symbol pro datum 3">
            <a:extLst>
              <a:ext uri="{FF2B5EF4-FFF2-40B4-BE49-F238E27FC236}">
                <a16:creationId xmlns:a16="http://schemas.microsoft.com/office/drawing/2014/main" id="{A15C2392-249C-1E6F-F63E-D37684F0FFA2}"/>
              </a:ext>
            </a:extLst>
          </p:cNvPr>
          <p:cNvSpPr>
            <a:spLocks noGrp="1"/>
          </p:cNvSpPr>
          <p:nvPr>
            <p:ph type="dt" idx="1"/>
          </p:nvPr>
        </p:nvSpPr>
        <p:spPr/>
        <p:txBody>
          <a:bodyPr/>
          <a:lstStyle/>
          <a:p>
            <a:fld id="{17559EC3-FDAC-4927-AC39-77222E38226F}" type="datetime4">
              <a:rPr lang="cs-CZ" smtClean="0"/>
              <a:t>12. května 2025</a:t>
            </a:fld>
            <a:endParaRPr lang="cs-CZ"/>
          </a:p>
        </p:txBody>
      </p:sp>
      <p:sp>
        <p:nvSpPr>
          <p:cNvPr id="5" name="Zástupný symbol pro zápatí 4">
            <a:extLst>
              <a:ext uri="{FF2B5EF4-FFF2-40B4-BE49-F238E27FC236}">
                <a16:creationId xmlns:a16="http://schemas.microsoft.com/office/drawing/2014/main" id="{646ED049-54D7-EA72-7D45-A65657D2F92F}"/>
              </a:ext>
            </a:extLst>
          </p:cNvPr>
          <p:cNvSpPr>
            <a:spLocks noGrp="1"/>
          </p:cNvSpPr>
          <p:nvPr>
            <p:ph type="ftr" sz="quarter" idx="4"/>
          </p:nvPr>
        </p:nvSpPr>
        <p:spPr/>
        <p:txBody>
          <a:bodyPr/>
          <a:lstStyle/>
          <a:p>
            <a:r>
              <a:rPr lang="cs-CZ"/>
              <a:t>Název prezentace</a:t>
            </a:r>
          </a:p>
        </p:txBody>
      </p:sp>
      <p:sp>
        <p:nvSpPr>
          <p:cNvPr id="6" name="Zástupný symbol pro číslo snímku 5">
            <a:extLst>
              <a:ext uri="{FF2B5EF4-FFF2-40B4-BE49-F238E27FC236}">
                <a16:creationId xmlns:a16="http://schemas.microsoft.com/office/drawing/2014/main" id="{02D0DC58-FB8A-12E9-474B-9CB510494A1A}"/>
              </a:ext>
            </a:extLst>
          </p:cNvPr>
          <p:cNvSpPr>
            <a:spLocks noGrp="1"/>
          </p:cNvSpPr>
          <p:nvPr>
            <p:ph type="sldNum" sz="quarter" idx="5"/>
          </p:nvPr>
        </p:nvSpPr>
        <p:spPr/>
        <p:txBody>
          <a:bodyPr/>
          <a:lstStyle/>
          <a:p>
            <a:fld id="{8065BD10-6A1F-41DC-8AC5-2CF733DD1FF2}" type="slidenum">
              <a:rPr lang="cs-CZ" smtClean="0"/>
              <a:t>3</a:t>
            </a:fld>
            <a:endParaRPr lang="cs-CZ"/>
          </a:p>
        </p:txBody>
      </p:sp>
    </p:spTree>
    <p:extLst>
      <p:ext uri="{BB962C8B-B14F-4D97-AF65-F5344CB8AC3E}">
        <p14:creationId xmlns:p14="http://schemas.microsoft.com/office/powerpoint/2010/main" val="1109472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datum 3"/>
          <p:cNvSpPr>
            <a:spLocks noGrp="1"/>
          </p:cNvSpPr>
          <p:nvPr>
            <p:ph type="dt" idx="1"/>
          </p:nvPr>
        </p:nvSpPr>
        <p:spPr/>
        <p:txBody>
          <a:bodyPr/>
          <a:lstStyle/>
          <a:p>
            <a:fld id="{8690DF09-3ED5-4388-AF95-9994629165BD}" type="datetime4">
              <a:rPr lang="cs-CZ" smtClean="0"/>
              <a:t>12. května 2025</a:t>
            </a:fld>
            <a:endParaRPr lang="cs-CZ"/>
          </a:p>
        </p:txBody>
      </p:sp>
      <p:sp>
        <p:nvSpPr>
          <p:cNvPr id="5" name="Zástupný symbol pro zápatí 4"/>
          <p:cNvSpPr>
            <a:spLocks noGrp="1"/>
          </p:cNvSpPr>
          <p:nvPr>
            <p:ph type="ftr" sz="quarter" idx="4"/>
          </p:nvPr>
        </p:nvSpPr>
        <p:spPr/>
        <p:txBody>
          <a:bodyPr/>
          <a:lstStyle/>
          <a:p>
            <a:r>
              <a:rPr lang="cs-CZ"/>
              <a:t>Název prezentace</a:t>
            </a:r>
          </a:p>
        </p:txBody>
      </p:sp>
      <p:sp>
        <p:nvSpPr>
          <p:cNvPr id="6" name="Zástupný symbol pro číslo snímku 5"/>
          <p:cNvSpPr>
            <a:spLocks noGrp="1"/>
          </p:cNvSpPr>
          <p:nvPr>
            <p:ph type="sldNum" sz="quarter" idx="5"/>
          </p:nvPr>
        </p:nvSpPr>
        <p:spPr/>
        <p:txBody>
          <a:bodyPr/>
          <a:lstStyle/>
          <a:p>
            <a:fld id="{8065BD10-6A1F-41DC-8AC5-2CF733DD1FF2}" type="slidenum">
              <a:rPr lang="cs-CZ" smtClean="0"/>
              <a:t>6</a:t>
            </a:fld>
            <a:endParaRPr lang="cs-CZ"/>
          </a:p>
        </p:txBody>
      </p:sp>
    </p:spTree>
    <p:extLst>
      <p:ext uri="{BB962C8B-B14F-4D97-AF65-F5344CB8AC3E}">
        <p14:creationId xmlns:p14="http://schemas.microsoft.com/office/powerpoint/2010/main" val="3986615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_modra">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D3663C63-E224-9971-25F4-C18780340A7A}"/>
              </a:ext>
            </a:extLst>
          </p:cNvPr>
          <p:cNvSpPr>
            <a:spLocks noGrp="1" noRot="1" noMove="1" noResize="1" noEditPoints="1" noAdjustHandles="1" noChangeArrowheads="1" noChangeShapeType="1"/>
          </p:cNvSpPr>
          <p:nvPr userDrawn="1"/>
        </p:nvSpPr>
        <p:spPr>
          <a:xfrm>
            <a:off x="-70679" y="-39757"/>
            <a:ext cx="12347493" cy="6945465"/>
          </a:xfrm>
          <a:prstGeom prst="rect">
            <a:avLst/>
          </a:prstGeom>
          <a:solidFill>
            <a:srgbClr val="0086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Obrázek 2">
            <a:extLst>
              <a:ext uri="{FF2B5EF4-FFF2-40B4-BE49-F238E27FC236}">
                <a16:creationId xmlns:a16="http://schemas.microsoft.com/office/drawing/2014/main" id="{9F7EC980-8746-8E67-A7B2-1CE72F3D6A2E}"/>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228985" y="173206"/>
            <a:ext cx="2843900" cy="584926"/>
          </a:xfrm>
          <a:prstGeom prst="rect">
            <a:avLst/>
          </a:prstGeom>
        </p:spPr>
      </p:pic>
      <p:pic>
        <p:nvPicPr>
          <p:cNvPr id="9" name="Obrázek 8" descr="Obsah obrázku skica, kruh, Grafika, kresba&#10;&#10;Popis byl vytvořen automaticky">
            <a:extLst>
              <a:ext uri="{FF2B5EF4-FFF2-40B4-BE49-F238E27FC236}">
                <a16:creationId xmlns:a16="http://schemas.microsoft.com/office/drawing/2014/main" id="{501E66A7-7224-720E-EFD9-ED51349D7B41}"/>
              </a:ext>
            </a:extLst>
          </p:cNvPr>
          <p:cNvPicPr>
            <a:picLocks noGrp="1" noRot="1" noMove="1" noResize="1" noEditPoints="1" noAdjustHandles="1" noChangeArrowheads="1" noChangeShapeType="1" noCrop="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7501550" y="3204114"/>
            <a:ext cx="5579671" cy="3111044"/>
          </a:xfrm>
          <a:prstGeom prst="rect">
            <a:avLst/>
          </a:prstGeom>
        </p:spPr>
      </p:pic>
      <p:sp>
        <p:nvSpPr>
          <p:cNvPr id="10" name="Nadpis 1">
            <a:extLst>
              <a:ext uri="{FF2B5EF4-FFF2-40B4-BE49-F238E27FC236}">
                <a16:creationId xmlns:a16="http://schemas.microsoft.com/office/drawing/2014/main" id="{EC7399E0-2F62-6456-DF96-9EDD8564880A}"/>
              </a:ext>
            </a:extLst>
          </p:cNvPr>
          <p:cNvSpPr>
            <a:spLocks noGrp="1"/>
          </p:cNvSpPr>
          <p:nvPr>
            <p:ph type="ctrTitle" hasCustomPrompt="1"/>
          </p:nvPr>
        </p:nvSpPr>
        <p:spPr>
          <a:xfrm>
            <a:off x="350520" y="1122363"/>
            <a:ext cx="10317480" cy="2387600"/>
          </a:xfrm>
          <a:prstGeom prst="rect">
            <a:avLst/>
          </a:prstGeom>
        </p:spPr>
        <p:txBody>
          <a:bodyPr anchor="b"/>
          <a:lstStyle>
            <a:lvl1pPr algn="l">
              <a:defRPr sz="6000">
                <a:solidFill>
                  <a:schemeClr val="bg1"/>
                </a:solidFill>
                <a:latin typeface="Quicksand" pitchFamily="2" charset="-18"/>
              </a:defRPr>
            </a:lvl1pPr>
          </a:lstStyle>
          <a:p>
            <a:r>
              <a:rPr lang="cs-CZ"/>
              <a:t>Název</a:t>
            </a:r>
          </a:p>
        </p:txBody>
      </p:sp>
      <p:sp>
        <p:nvSpPr>
          <p:cNvPr id="11" name="Podnadpis 2">
            <a:extLst>
              <a:ext uri="{FF2B5EF4-FFF2-40B4-BE49-F238E27FC236}">
                <a16:creationId xmlns:a16="http://schemas.microsoft.com/office/drawing/2014/main" id="{17FE6420-BC78-69B7-2A56-6D20BDD1CB81}"/>
              </a:ext>
            </a:extLst>
          </p:cNvPr>
          <p:cNvSpPr>
            <a:spLocks noGrp="1"/>
          </p:cNvSpPr>
          <p:nvPr>
            <p:ph type="subTitle" idx="1"/>
          </p:nvPr>
        </p:nvSpPr>
        <p:spPr>
          <a:xfrm>
            <a:off x="350520" y="3602038"/>
            <a:ext cx="10317480" cy="1655762"/>
          </a:xfrm>
          <a:prstGeom prst="rect">
            <a:avLst/>
          </a:prstGeom>
        </p:spPr>
        <p:txBody>
          <a:bodyPr/>
          <a:lstStyle>
            <a:lvl1pPr marL="0" indent="0" algn="l">
              <a:buNone/>
              <a:defRPr sz="2400">
                <a:solidFill>
                  <a:schemeClr val="bg1"/>
                </a:solidFill>
                <a:latin typeface="Quicksand"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5" name="Grafický objekt 9">
            <a:extLst>
              <a:ext uri="{FF2B5EF4-FFF2-40B4-BE49-F238E27FC236}">
                <a16:creationId xmlns:a16="http://schemas.microsoft.com/office/drawing/2014/main" id="{98663646-15F6-8D0D-D356-D3D01D3E809A}"/>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350520" y="6223249"/>
            <a:ext cx="3197352" cy="461545"/>
          </a:xfrm>
          <a:prstGeom prst="rect">
            <a:avLst/>
          </a:prstGeom>
        </p:spPr>
      </p:pic>
    </p:spTree>
    <p:extLst>
      <p:ext uri="{BB962C8B-B14F-4D97-AF65-F5344CB8AC3E}">
        <p14:creationId xmlns:p14="http://schemas.microsoft.com/office/powerpoint/2010/main" val="181993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8F217AC-E533-C3E3-5C9B-1BDEEE31C99F}"/>
              </a:ext>
            </a:extLst>
          </p:cNvPr>
          <p:cNvSpPr>
            <a:spLocks noGrp="1"/>
          </p:cNvSpPr>
          <p:nvPr>
            <p:ph type="dt" sz="half" idx="10"/>
          </p:nvPr>
        </p:nvSpPr>
        <p:spPr/>
        <p:txBody>
          <a:bodyPr/>
          <a:lstStyle/>
          <a:p>
            <a:r>
              <a:rPr lang="cs-CZ"/>
              <a:t>1. dubna 2025</a:t>
            </a:r>
          </a:p>
        </p:txBody>
      </p:sp>
      <p:sp>
        <p:nvSpPr>
          <p:cNvPr id="3" name="Zástupný symbol pro zápatí 2">
            <a:extLst>
              <a:ext uri="{FF2B5EF4-FFF2-40B4-BE49-F238E27FC236}">
                <a16:creationId xmlns:a16="http://schemas.microsoft.com/office/drawing/2014/main" id="{6667EED1-57E1-1F99-9A8E-3117BE8093E9}"/>
              </a:ext>
            </a:extLst>
          </p:cNvPr>
          <p:cNvSpPr>
            <a:spLocks noGrp="1"/>
          </p:cNvSpPr>
          <p:nvPr>
            <p:ph type="ftr" sz="quarter" idx="11"/>
          </p:nvPr>
        </p:nvSpPr>
        <p:spPr/>
        <p:txBody>
          <a:bodyPr/>
          <a:lstStyle/>
          <a:p>
            <a:r>
              <a:rPr lang="cs-CZ"/>
              <a:t>EOSC CZ, e-INFRA CZ | Nástroje a služby pro vědeckou komunitu</a:t>
            </a:r>
          </a:p>
        </p:txBody>
      </p:sp>
      <p:sp>
        <p:nvSpPr>
          <p:cNvPr id="4" name="Zástupný symbol pro číslo snímku 3">
            <a:extLst>
              <a:ext uri="{FF2B5EF4-FFF2-40B4-BE49-F238E27FC236}">
                <a16:creationId xmlns:a16="http://schemas.microsoft.com/office/drawing/2014/main" id="{FA91AC0D-EF7B-9AD4-76C4-ED8884192E1B}"/>
              </a:ext>
            </a:extLst>
          </p:cNvPr>
          <p:cNvSpPr>
            <a:spLocks noGrp="1"/>
          </p:cNvSpPr>
          <p:nvPr>
            <p:ph type="sldNum" sz="quarter" idx="12"/>
          </p:nvPr>
        </p:nvSpPr>
        <p:spPr/>
        <p:txBody>
          <a:bodyPr/>
          <a:lstStyle/>
          <a:p>
            <a:fld id="{81BEB06B-36ED-4173-BB9C-0A7D5536228E}" type="slidenum">
              <a:rPr lang="cs-CZ" smtClean="0"/>
              <a:t>‹#›</a:t>
            </a:fld>
            <a:endParaRPr lang="cs-CZ"/>
          </a:p>
        </p:txBody>
      </p:sp>
      <p:pic>
        <p:nvPicPr>
          <p:cNvPr id="6" name="Obrázek 5">
            <a:extLst>
              <a:ext uri="{FF2B5EF4-FFF2-40B4-BE49-F238E27FC236}">
                <a16:creationId xmlns:a16="http://schemas.microsoft.com/office/drawing/2014/main" id="{A17A1BA9-8AD7-FF7E-3C31-212D5EBDC6A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217379" y="176667"/>
            <a:ext cx="2855506" cy="578004"/>
          </a:xfrm>
          <a:prstGeom prst="rect">
            <a:avLst/>
          </a:prstGeom>
        </p:spPr>
      </p:pic>
    </p:spTree>
    <p:extLst>
      <p:ext uri="{BB962C8B-B14F-4D97-AF65-F5344CB8AC3E}">
        <p14:creationId xmlns:p14="http://schemas.microsoft.com/office/powerpoint/2010/main" val="314256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ávěr_modra">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1CCFE7E-270F-C5A8-76DA-00CA2B66FA08}"/>
              </a:ext>
            </a:extLst>
          </p:cNvPr>
          <p:cNvSpPr>
            <a:spLocks noGrp="1" noRot="1" noMove="1" noResize="1" noEditPoints="1" noAdjustHandles="1" noChangeArrowheads="1" noChangeShapeType="1"/>
          </p:cNvSpPr>
          <p:nvPr userDrawn="1"/>
        </p:nvSpPr>
        <p:spPr>
          <a:xfrm>
            <a:off x="-70679" y="-39757"/>
            <a:ext cx="12347493" cy="6945465"/>
          </a:xfrm>
          <a:prstGeom prst="rect">
            <a:avLst/>
          </a:prstGeom>
          <a:solidFill>
            <a:srgbClr val="0086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Nadpis 1">
            <a:extLst>
              <a:ext uri="{FF2B5EF4-FFF2-40B4-BE49-F238E27FC236}">
                <a16:creationId xmlns:a16="http://schemas.microsoft.com/office/drawing/2014/main" id="{7FFBF36C-9D9A-7741-3262-B7CF4AB5CEEA}"/>
              </a:ext>
            </a:extLst>
          </p:cNvPr>
          <p:cNvSpPr>
            <a:spLocks noGrp="1"/>
          </p:cNvSpPr>
          <p:nvPr>
            <p:ph type="ctrTitle" hasCustomPrompt="1"/>
          </p:nvPr>
        </p:nvSpPr>
        <p:spPr>
          <a:xfrm>
            <a:off x="264695" y="1122363"/>
            <a:ext cx="10403305" cy="2387600"/>
          </a:xfrm>
          <a:prstGeom prst="rect">
            <a:avLst/>
          </a:prstGeom>
        </p:spPr>
        <p:txBody>
          <a:bodyPr anchor="b"/>
          <a:lstStyle>
            <a:lvl1pPr algn="l">
              <a:defRPr sz="6000">
                <a:solidFill>
                  <a:schemeClr val="bg1"/>
                </a:solidFill>
                <a:latin typeface="Quicksand" pitchFamily="2" charset="-18"/>
              </a:defRPr>
            </a:lvl1pPr>
          </a:lstStyle>
          <a:p>
            <a:r>
              <a:rPr lang="cs-CZ"/>
              <a:t>Poděkování</a:t>
            </a:r>
          </a:p>
        </p:txBody>
      </p:sp>
      <p:sp>
        <p:nvSpPr>
          <p:cNvPr id="11" name="Podnadpis 2">
            <a:extLst>
              <a:ext uri="{FF2B5EF4-FFF2-40B4-BE49-F238E27FC236}">
                <a16:creationId xmlns:a16="http://schemas.microsoft.com/office/drawing/2014/main" id="{AC2375E9-29A1-3416-A002-CDCE10104A99}"/>
              </a:ext>
            </a:extLst>
          </p:cNvPr>
          <p:cNvSpPr>
            <a:spLocks noGrp="1"/>
          </p:cNvSpPr>
          <p:nvPr>
            <p:ph type="subTitle" idx="1" hasCustomPrompt="1"/>
          </p:nvPr>
        </p:nvSpPr>
        <p:spPr>
          <a:xfrm>
            <a:off x="268705" y="3602038"/>
            <a:ext cx="10399295" cy="1655762"/>
          </a:xfrm>
          <a:prstGeom prst="rect">
            <a:avLst/>
          </a:prstGeom>
        </p:spPr>
        <p:txBody>
          <a:bodyPr/>
          <a:lstStyle>
            <a:lvl1pPr marL="0" indent="0" algn="l">
              <a:buNone/>
              <a:defRPr sz="2400">
                <a:solidFill>
                  <a:schemeClr val="bg1"/>
                </a:solidFill>
                <a:latin typeface="Quicksand"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E: info@eosc.cz	W: www.eosc.cz</a:t>
            </a:r>
          </a:p>
        </p:txBody>
      </p:sp>
      <p:pic>
        <p:nvPicPr>
          <p:cNvPr id="2" name="Obrázek 1">
            <a:extLst>
              <a:ext uri="{FF2B5EF4-FFF2-40B4-BE49-F238E27FC236}">
                <a16:creationId xmlns:a16="http://schemas.microsoft.com/office/drawing/2014/main" id="{375F85DE-BEBC-0F57-0C98-4294DAB6BB9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228985" y="173206"/>
            <a:ext cx="2843900" cy="584926"/>
          </a:xfrm>
          <a:prstGeom prst="rect">
            <a:avLst/>
          </a:prstGeom>
        </p:spPr>
      </p:pic>
      <p:pic>
        <p:nvPicPr>
          <p:cNvPr id="5" name="Grafický objekt 9">
            <a:extLst>
              <a:ext uri="{FF2B5EF4-FFF2-40B4-BE49-F238E27FC236}">
                <a16:creationId xmlns:a16="http://schemas.microsoft.com/office/drawing/2014/main" id="{A8A4108E-A083-7D85-5D8A-39E66B7888A9}"/>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350520" y="6223249"/>
            <a:ext cx="3197352" cy="461545"/>
          </a:xfrm>
          <a:prstGeom prst="rect">
            <a:avLst/>
          </a:prstGeom>
        </p:spPr>
      </p:pic>
    </p:spTree>
    <p:extLst>
      <p:ext uri="{BB962C8B-B14F-4D97-AF65-F5344CB8AC3E}">
        <p14:creationId xmlns:p14="http://schemas.microsoft.com/office/powerpoint/2010/main" val="3809128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ávěr_seda">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D5BC619-E0DF-BB8F-6164-CAF35D0C9C85}"/>
              </a:ext>
            </a:extLst>
          </p:cNvPr>
          <p:cNvSpPr>
            <a:spLocks noGrp="1" noRot="1" noMove="1" noResize="1" noEditPoints="1" noAdjustHandles="1" noChangeArrowheads="1" noChangeShapeType="1"/>
          </p:cNvSpPr>
          <p:nvPr userDrawn="1"/>
        </p:nvSpPr>
        <p:spPr>
          <a:xfrm>
            <a:off x="-70679" y="-39757"/>
            <a:ext cx="12347493" cy="6945465"/>
          </a:xfrm>
          <a:prstGeom prst="rect">
            <a:avLst/>
          </a:prstGeom>
          <a:solidFill>
            <a:srgbClr val="E4E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8691"/>
              </a:solidFill>
            </a:endParaRPr>
          </a:p>
        </p:txBody>
      </p:sp>
      <p:sp>
        <p:nvSpPr>
          <p:cNvPr id="10" name="Nadpis 1">
            <a:extLst>
              <a:ext uri="{FF2B5EF4-FFF2-40B4-BE49-F238E27FC236}">
                <a16:creationId xmlns:a16="http://schemas.microsoft.com/office/drawing/2014/main" id="{7FFBF36C-9D9A-7741-3262-B7CF4AB5CEEA}"/>
              </a:ext>
            </a:extLst>
          </p:cNvPr>
          <p:cNvSpPr>
            <a:spLocks noGrp="1"/>
          </p:cNvSpPr>
          <p:nvPr>
            <p:ph type="ctrTitle" hasCustomPrompt="1"/>
          </p:nvPr>
        </p:nvSpPr>
        <p:spPr>
          <a:xfrm>
            <a:off x="264695" y="1122363"/>
            <a:ext cx="10403305" cy="2387600"/>
          </a:xfrm>
          <a:prstGeom prst="rect">
            <a:avLst/>
          </a:prstGeom>
        </p:spPr>
        <p:txBody>
          <a:bodyPr anchor="b"/>
          <a:lstStyle>
            <a:lvl1pPr algn="l">
              <a:defRPr sz="6000">
                <a:solidFill>
                  <a:srgbClr val="008691"/>
                </a:solidFill>
                <a:latin typeface="Quicksand" pitchFamily="2" charset="-18"/>
              </a:defRPr>
            </a:lvl1pPr>
          </a:lstStyle>
          <a:p>
            <a:r>
              <a:rPr lang="cs-CZ"/>
              <a:t>Poděkování</a:t>
            </a:r>
          </a:p>
        </p:txBody>
      </p:sp>
      <p:sp>
        <p:nvSpPr>
          <p:cNvPr id="11" name="Podnadpis 2">
            <a:extLst>
              <a:ext uri="{FF2B5EF4-FFF2-40B4-BE49-F238E27FC236}">
                <a16:creationId xmlns:a16="http://schemas.microsoft.com/office/drawing/2014/main" id="{AC2375E9-29A1-3416-A002-CDCE10104A99}"/>
              </a:ext>
            </a:extLst>
          </p:cNvPr>
          <p:cNvSpPr>
            <a:spLocks noGrp="1"/>
          </p:cNvSpPr>
          <p:nvPr>
            <p:ph type="subTitle" idx="1" hasCustomPrompt="1"/>
          </p:nvPr>
        </p:nvSpPr>
        <p:spPr>
          <a:xfrm>
            <a:off x="268705" y="3602038"/>
            <a:ext cx="10399295" cy="1655762"/>
          </a:xfrm>
          <a:prstGeom prst="rect">
            <a:avLst/>
          </a:prstGeom>
        </p:spPr>
        <p:txBody>
          <a:bodyPr/>
          <a:lstStyle>
            <a:lvl1pPr marL="0" indent="0" algn="l">
              <a:buNone/>
              <a:defRPr sz="2400">
                <a:solidFill>
                  <a:srgbClr val="008691"/>
                </a:solidFill>
                <a:latin typeface="Quicksand"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E: info@eosc.cz	W: www.eosc.cz</a:t>
            </a:r>
          </a:p>
        </p:txBody>
      </p:sp>
      <p:pic>
        <p:nvPicPr>
          <p:cNvPr id="9" name="Grafický objekt 8">
            <a:extLst>
              <a:ext uri="{FF2B5EF4-FFF2-40B4-BE49-F238E27FC236}">
                <a16:creationId xmlns:a16="http://schemas.microsoft.com/office/drawing/2014/main" id="{7F1711C4-0B2C-1585-35EC-3ACF95CFB2E2}"/>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520" y="6223248"/>
            <a:ext cx="3213287" cy="461545"/>
          </a:xfrm>
          <a:prstGeom prst="rect">
            <a:avLst/>
          </a:prstGeom>
        </p:spPr>
      </p:pic>
      <p:pic>
        <p:nvPicPr>
          <p:cNvPr id="4" name="Obrázek 3">
            <a:extLst>
              <a:ext uri="{FF2B5EF4-FFF2-40B4-BE49-F238E27FC236}">
                <a16:creationId xmlns:a16="http://schemas.microsoft.com/office/drawing/2014/main" id="{4040FC14-0E3A-D331-285F-9D35AA1F62F6}"/>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217379" y="176667"/>
            <a:ext cx="2855506" cy="578004"/>
          </a:xfrm>
          <a:prstGeom prst="rect">
            <a:avLst/>
          </a:prstGeom>
        </p:spPr>
      </p:pic>
    </p:spTree>
    <p:extLst>
      <p:ext uri="{BB962C8B-B14F-4D97-AF65-F5344CB8AC3E}">
        <p14:creationId xmlns:p14="http://schemas.microsoft.com/office/powerpoint/2010/main" val="175523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_seda">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34197B97-00D5-7578-467B-4E4DEB8D8071}"/>
              </a:ext>
            </a:extLst>
          </p:cNvPr>
          <p:cNvSpPr>
            <a:spLocks noGrp="1" noRot="1" noMove="1" noResize="1" noEditPoints="1" noAdjustHandles="1" noChangeArrowheads="1" noChangeShapeType="1"/>
          </p:cNvSpPr>
          <p:nvPr userDrawn="1"/>
        </p:nvSpPr>
        <p:spPr>
          <a:xfrm>
            <a:off x="-70679" y="-39757"/>
            <a:ext cx="12347493" cy="6945465"/>
          </a:xfrm>
          <a:prstGeom prst="rect">
            <a:avLst/>
          </a:prstGeom>
          <a:solidFill>
            <a:srgbClr val="E4E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8691"/>
              </a:solidFill>
            </a:endParaRPr>
          </a:p>
        </p:txBody>
      </p:sp>
      <p:sp>
        <p:nvSpPr>
          <p:cNvPr id="10" name="Nadpis 1">
            <a:extLst>
              <a:ext uri="{FF2B5EF4-FFF2-40B4-BE49-F238E27FC236}">
                <a16:creationId xmlns:a16="http://schemas.microsoft.com/office/drawing/2014/main" id="{EC7399E0-2F62-6456-DF96-9EDD8564880A}"/>
              </a:ext>
            </a:extLst>
          </p:cNvPr>
          <p:cNvSpPr>
            <a:spLocks noGrp="1"/>
          </p:cNvSpPr>
          <p:nvPr>
            <p:ph type="ctrTitle" hasCustomPrompt="1"/>
          </p:nvPr>
        </p:nvSpPr>
        <p:spPr>
          <a:xfrm>
            <a:off x="350520" y="1122363"/>
            <a:ext cx="10317480" cy="2387600"/>
          </a:xfrm>
          <a:prstGeom prst="rect">
            <a:avLst/>
          </a:prstGeom>
        </p:spPr>
        <p:txBody>
          <a:bodyPr anchor="b"/>
          <a:lstStyle>
            <a:lvl1pPr algn="l">
              <a:defRPr sz="6000">
                <a:solidFill>
                  <a:srgbClr val="008691"/>
                </a:solidFill>
                <a:latin typeface="Quicksand" pitchFamily="2" charset="-18"/>
              </a:defRPr>
            </a:lvl1pPr>
          </a:lstStyle>
          <a:p>
            <a:r>
              <a:rPr lang="cs-CZ"/>
              <a:t>Název</a:t>
            </a:r>
          </a:p>
        </p:txBody>
      </p:sp>
      <p:sp>
        <p:nvSpPr>
          <p:cNvPr id="11" name="Podnadpis 2">
            <a:extLst>
              <a:ext uri="{FF2B5EF4-FFF2-40B4-BE49-F238E27FC236}">
                <a16:creationId xmlns:a16="http://schemas.microsoft.com/office/drawing/2014/main" id="{17FE6420-BC78-69B7-2A56-6D20BDD1CB81}"/>
              </a:ext>
            </a:extLst>
          </p:cNvPr>
          <p:cNvSpPr>
            <a:spLocks noGrp="1"/>
          </p:cNvSpPr>
          <p:nvPr>
            <p:ph type="subTitle" idx="1"/>
          </p:nvPr>
        </p:nvSpPr>
        <p:spPr>
          <a:xfrm>
            <a:off x="350520" y="3602038"/>
            <a:ext cx="10317480" cy="1655762"/>
          </a:xfrm>
          <a:prstGeom prst="rect">
            <a:avLst/>
          </a:prstGeom>
        </p:spPr>
        <p:txBody>
          <a:bodyPr/>
          <a:lstStyle>
            <a:lvl1pPr marL="0" indent="0" algn="l">
              <a:buNone/>
              <a:defRPr sz="2400">
                <a:solidFill>
                  <a:srgbClr val="008691"/>
                </a:solidFill>
                <a:latin typeface="Quicksand"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4" name="Zástupný obsah 13" descr="Obsah obrázku Grafika, kruh, skica, umění&#10;&#10;Popis byl vytvořen automaticky">
            <a:extLst>
              <a:ext uri="{FF2B5EF4-FFF2-40B4-BE49-F238E27FC236}">
                <a16:creationId xmlns:a16="http://schemas.microsoft.com/office/drawing/2014/main" id="{0F34AF73-CDF6-4C2A-6F41-85C33D96B441}"/>
              </a:ext>
            </a:extLst>
          </p:cNvPr>
          <p:cNvPicPr>
            <a:picLocks noGrp="1" noRot="1" noMove="1" noResize="1" noEditPoints="1" noAdjustHandles="1" noChangeArrowheads="1" noChangeShapeType="1" noCrop="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501550" y="3204114"/>
            <a:ext cx="5580172" cy="3111044"/>
          </a:xfrm>
          <a:prstGeom prst="rect">
            <a:avLst/>
          </a:prstGeom>
        </p:spPr>
      </p:pic>
      <p:pic>
        <p:nvPicPr>
          <p:cNvPr id="14" name="Grafický objekt 13">
            <a:extLst>
              <a:ext uri="{FF2B5EF4-FFF2-40B4-BE49-F238E27FC236}">
                <a16:creationId xmlns:a16="http://schemas.microsoft.com/office/drawing/2014/main" id="{DD38298C-F07B-0B47-A682-5062B0D3CF5E}"/>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22" y="6223248"/>
            <a:ext cx="3213290" cy="461546"/>
          </a:xfrm>
          <a:prstGeom prst="rect">
            <a:avLst/>
          </a:prstGeom>
        </p:spPr>
      </p:pic>
      <p:pic>
        <p:nvPicPr>
          <p:cNvPr id="3" name="Obrázek 2">
            <a:extLst>
              <a:ext uri="{FF2B5EF4-FFF2-40B4-BE49-F238E27FC236}">
                <a16:creationId xmlns:a16="http://schemas.microsoft.com/office/drawing/2014/main" id="{B8C80A43-FA43-6B96-8132-7EEF501CEDD8}"/>
              </a:ext>
            </a:extLst>
          </p:cNvPr>
          <p:cNvPicPr>
            <a:picLocks noGrp="1" noRo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217379" y="176667"/>
            <a:ext cx="2855506" cy="578004"/>
          </a:xfrm>
          <a:prstGeom prst="rect">
            <a:avLst/>
          </a:prstGeom>
        </p:spPr>
      </p:pic>
    </p:spTree>
    <p:extLst>
      <p:ext uri="{BB962C8B-B14F-4D97-AF65-F5344CB8AC3E}">
        <p14:creationId xmlns:p14="http://schemas.microsoft.com/office/powerpoint/2010/main" val="5074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_twinfinity">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38CFF74C-9CA6-D8E4-FC92-3CEF5A8C0721}"/>
              </a:ext>
            </a:extLst>
          </p:cNvPr>
          <p:cNvSpPr>
            <a:spLocks noGrp="1"/>
          </p:cNvSpPr>
          <p:nvPr>
            <p:ph type="dt" sz="half" idx="10"/>
          </p:nvPr>
        </p:nvSpPr>
        <p:spPr/>
        <p:txBody>
          <a:bodyPr/>
          <a:lstStyle/>
          <a:p>
            <a:r>
              <a:rPr lang="cs-CZ"/>
              <a:t>1. dubna 2025</a:t>
            </a:r>
          </a:p>
        </p:txBody>
      </p:sp>
      <p:sp>
        <p:nvSpPr>
          <p:cNvPr id="5" name="Zástupný symbol pro zápatí 4">
            <a:extLst>
              <a:ext uri="{FF2B5EF4-FFF2-40B4-BE49-F238E27FC236}">
                <a16:creationId xmlns:a16="http://schemas.microsoft.com/office/drawing/2014/main" id="{218B864E-2491-442D-F706-96A4E6DBB1FF}"/>
              </a:ext>
            </a:extLst>
          </p:cNvPr>
          <p:cNvSpPr>
            <a:spLocks noGrp="1"/>
          </p:cNvSpPr>
          <p:nvPr>
            <p:ph type="ftr" sz="quarter" idx="11"/>
          </p:nvPr>
        </p:nvSpPr>
        <p:spPr>
          <a:xfrm>
            <a:off x="2662335" y="6356349"/>
            <a:ext cx="6868291" cy="365125"/>
          </a:xfrm>
        </p:spPr>
        <p:txBody>
          <a:bodyPr/>
          <a:lstStyle/>
          <a:p>
            <a:r>
              <a:rPr lang="cs-CZ"/>
              <a:t>EOSC CZ, e-INFRA CZ | Nástroje a služby pro vědeckou komunitu</a:t>
            </a:r>
          </a:p>
        </p:txBody>
      </p:sp>
      <p:sp>
        <p:nvSpPr>
          <p:cNvPr id="6" name="Zástupný symbol pro číslo snímku 5">
            <a:extLst>
              <a:ext uri="{FF2B5EF4-FFF2-40B4-BE49-F238E27FC236}">
                <a16:creationId xmlns:a16="http://schemas.microsoft.com/office/drawing/2014/main" id="{00368394-7AF1-3132-0F31-8480895F6D16}"/>
              </a:ext>
            </a:extLst>
          </p:cNvPr>
          <p:cNvSpPr>
            <a:spLocks noGrp="1"/>
          </p:cNvSpPr>
          <p:nvPr>
            <p:ph type="sldNum" sz="quarter" idx="12"/>
          </p:nvPr>
        </p:nvSpPr>
        <p:spPr/>
        <p:txBody>
          <a:bodyPr/>
          <a:lstStyle/>
          <a:p>
            <a:fld id="{81BEB06B-36ED-4173-BB9C-0A7D5536228E}" type="slidenum">
              <a:rPr lang="cs-CZ" smtClean="0"/>
              <a:t>‹#›</a:t>
            </a:fld>
            <a:endParaRPr lang="cs-CZ"/>
          </a:p>
        </p:txBody>
      </p:sp>
      <p:sp>
        <p:nvSpPr>
          <p:cNvPr id="9" name="Nadpis 1">
            <a:extLst>
              <a:ext uri="{FF2B5EF4-FFF2-40B4-BE49-F238E27FC236}">
                <a16:creationId xmlns:a16="http://schemas.microsoft.com/office/drawing/2014/main" id="{D6E9D2F7-E67A-ED93-C050-4B23786955F5}"/>
              </a:ext>
            </a:extLst>
          </p:cNvPr>
          <p:cNvSpPr>
            <a:spLocks noGrp="1"/>
          </p:cNvSpPr>
          <p:nvPr>
            <p:ph type="title" hasCustomPrompt="1"/>
          </p:nvPr>
        </p:nvSpPr>
        <p:spPr>
          <a:xfrm>
            <a:off x="350520" y="954157"/>
            <a:ext cx="11003280" cy="1264257"/>
          </a:xfrm>
          <a:prstGeom prst="rect">
            <a:avLst/>
          </a:prstGeom>
        </p:spPr>
        <p:txBody>
          <a:bodyPr anchor="t"/>
          <a:lstStyle>
            <a:lvl1pPr>
              <a:defRPr>
                <a:solidFill>
                  <a:srgbClr val="008691"/>
                </a:solidFill>
                <a:latin typeface="Quicksand" pitchFamily="2" charset="-18"/>
              </a:defRPr>
            </a:lvl1pPr>
          </a:lstStyle>
          <a:p>
            <a:r>
              <a:rPr lang="cs-CZ"/>
              <a:t>Název</a:t>
            </a:r>
          </a:p>
        </p:txBody>
      </p:sp>
      <p:sp>
        <p:nvSpPr>
          <p:cNvPr id="10" name="Zástupný obsah 2">
            <a:extLst>
              <a:ext uri="{FF2B5EF4-FFF2-40B4-BE49-F238E27FC236}">
                <a16:creationId xmlns:a16="http://schemas.microsoft.com/office/drawing/2014/main" id="{96050996-159F-0AAD-4533-E82AF20E6875}"/>
              </a:ext>
            </a:extLst>
          </p:cNvPr>
          <p:cNvSpPr>
            <a:spLocks noGrp="1"/>
          </p:cNvSpPr>
          <p:nvPr>
            <p:ph idx="1"/>
          </p:nvPr>
        </p:nvSpPr>
        <p:spPr>
          <a:xfrm>
            <a:off x="350520" y="2308859"/>
            <a:ext cx="11003280" cy="386810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pic>
        <p:nvPicPr>
          <p:cNvPr id="11" name="Zástupný obsah 13" descr="Obsah obrázku Grafika, kruh, skica, umění&#10;&#10;Popis byl vytvořen automaticky">
            <a:extLst>
              <a:ext uri="{FF2B5EF4-FFF2-40B4-BE49-F238E27FC236}">
                <a16:creationId xmlns:a16="http://schemas.microsoft.com/office/drawing/2014/main" id="{F07133BC-B225-382D-4212-9E2837D62272}"/>
              </a:ext>
            </a:extLst>
          </p:cNvPr>
          <p:cNvPicPr>
            <a:picLocks noGrp="1" noRot="1" noMove="1" noResize="1" noEditPoints="1" noAdjustHandles="1" noChangeArrowheads="1" noChangeShapeType="1" noCrop="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8339388" y="3725762"/>
            <a:ext cx="4557514" cy="2540894"/>
          </a:xfrm>
          <a:prstGeom prst="rect">
            <a:avLst/>
          </a:prstGeom>
        </p:spPr>
      </p:pic>
      <p:pic>
        <p:nvPicPr>
          <p:cNvPr id="2" name="Obrázek 1">
            <a:extLst>
              <a:ext uri="{FF2B5EF4-FFF2-40B4-BE49-F238E27FC236}">
                <a16:creationId xmlns:a16="http://schemas.microsoft.com/office/drawing/2014/main" id="{F7F8970B-6558-86A3-C504-28AEC639C414}"/>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217379" y="176667"/>
            <a:ext cx="2855506" cy="578004"/>
          </a:xfrm>
          <a:prstGeom prst="rect">
            <a:avLst/>
          </a:prstGeom>
        </p:spPr>
      </p:pic>
    </p:spTree>
    <p:extLst>
      <p:ext uri="{BB962C8B-B14F-4D97-AF65-F5344CB8AC3E}">
        <p14:creationId xmlns:p14="http://schemas.microsoft.com/office/powerpoint/2010/main" val="224129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38CFF74C-9CA6-D8E4-FC92-3CEF5A8C0721}"/>
              </a:ext>
            </a:extLst>
          </p:cNvPr>
          <p:cNvSpPr>
            <a:spLocks noGrp="1"/>
          </p:cNvSpPr>
          <p:nvPr>
            <p:ph type="dt" sz="half" idx="10"/>
          </p:nvPr>
        </p:nvSpPr>
        <p:spPr/>
        <p:txBody>
          <a:bodyPr/>
          <a:lstStyle/>
          <a:p>
            <a:r>
              <a:rPr lang="cs-CZ"/>
              <a:t>1. dubna 2025</a:t>
            </a:r>
          </a:p>
        </p:txBody>
      </p:sp>
      <p:sp>
        <p:nvSpPr>
          <p:cNvPr id="5" name="Zástupný symbol pro zápatí 4">
            <a:extLst>
              <a:ext uri="{FF2B5EF4-FFF2-40B4-BE49-F238E27FC236}">
                <a16:creationId xmlns:a16="http://schemas.microsoft.com/office/drawing/2014/main" id="{218B864E-2491-442D-F706-96A4E6DBB1FF}"/>
              </a:ext>
            </a:extLst>
          </p:cNvPr>
          <p:cNvSpPr>
            <a:spLocks noGrp="1"/>
          </p:cNvSpPr>
          <p:nvPr>
            <p:ph type="ftr" sz="quarter" idx="11"/>
          </p:nvPr>
        </p:nvSpPr>
        <p:spPr/>
        <p:txBody>
          <a:bodyPr/>
          <a:lstStyle/>
          <a:p>
            <a:r>
              <a:rPr lang="cs-CZ"/>
              <a:t>EOSC CZ, e-INFRA CZ | Nástroje a služby pro vědeckou komunitu</a:t>
            </a:r>
          </a:p>
        </p:txBody>
      </p:sp>
      <p:sp>
        <p:nvSpPr>
          <p:cNvPr id="6" name="Zástupný symbol pro číslo snímku 5">
            <a:extLst>
              <a:ext uri="{FF2B5EF4-FFF2-40B4-BE49-F238E27FC236}">
                <a16:creationId xmlns:a16="http://schemas.microsoft.com/office/drawing/2014/main" id="{00368394-7AF1-3132-0F31-8480895F6D16}"/>
              </a:ext>
            </a:extLst>
          </p:cNvPr>
          <p:cNvSpPr>
            <a:spLocks noGrp="1"/>
          </p:cNvSpPr>
          <p:nvPr>
            <p:ph type="sldNum" sz="quarter" idx="12"/>
          </p:nvPr>
        </p:nvSpPr>
        <p:spPr/>
        <p:txBody>
          <a:bodyPr/>
          <a:lstStyle/>
          <a:p>
            <a:fld id="{81BEB06B-36ED-4173-BB9C-0A7D5536228E}" type="slidenum">
              <a:rPr lang="cs-CZ" smtClean="0"/>
              <a:t>‹#›</a:t>
            </a:fld>
            <a:endParaRPr lang="cs-CZ"/>
          </a:p>
        </p:txBody>
      </p:sp>
      <p:sp>
        <p:nvSpPr>
          <p:cNvPr id="9" name="Nadpis 1">
            <a:extLst>
              <a:ext uri="{FF2B5EF4-FFF2-40B4-BE49-F238E27FC236}">
                <a16:creationId xmlns:a16="http://schemas.microsoft.com/office/drawing/2014/main" id="{D6E9D2F7-E67A-ED93-C050-4B23786955F5}"/>
              </a:ext>
            </a:extLst>
          </p:cNvPr>
          <p:cNvSpPr>
            <a:spLocks noGrp="1"/>
          </p:cNvSpPr>
          <p:nvPr>
            <p:ph type="title" hasCustomPrompt="1"/>
          </p:nvPr>
        </p:nvSpPr>
        <p:spPr>
          <a:xfrm>
            <a:off x="350520" y="954157"/>
            <a:ext cx="11003280" cy="1264257"/>
          </a:xfrm>
          <a:prstGeom prst="rect">
            <a:avLst/>
          </a:prstGeom>
        </p:spPr>
        <p:txBody>
          <a:bodyPr anchor="t"/>
          <a:lstStyle>
            <a:lvl1pPr>
              <a:defRPr>
                <a:solidFill>
                  <a:srgbClr val="008691"/>
                </a:solidFill>
                <a:latin typeface="Quicksand" pitchFamily="2" charset="-18"/>
              </a:defRPr>
            </a:lvl1pPr>
          </a:lstStyle>
          <a:p>
            <a:r>
              <a:rPr lang="cs-CZ"/>
              <a:t>Název</a:t>
            </a:r>
          </a:p>
        </p:txBody>
      </p:sp>
      <p:sp>
        <p:nvSpPr>
          <p:cNvPr id="10" name="Zástupný obsah 2">
            <a:extLst>
              <a:ext uri="{FF2B5EF4-FFF2-40B4-BE49-F238E27FC236}">
                <a16:creationId xmlns:a16="http://schemas.microsoft.com/office/drawing/2014/main" id="{96050996-159F-0AAD-4533-E82AF20E6875}"/>
              </a:ext>
            </a:extLst>
          </p:cNvPr>
          <p:cNvSpPr>
            <a:spLocks noGrp="1"/>
          </p:cNvSpPr>
          <p:nvPr>
            <p:ph idx="1"/>
          </p:nvPr>
        </p:nvSpPr>
        <p:spPr>
          <a:xfrm>
            <a:off x="350520" y="2308859"/>
            <a:ext cx="11003280" cy="386810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pic>
        <p:nvPicPr>
          <p:cNvPr id="2" name="Obrázek 1">
            <a:extLst>
              <a:ext uri="{FF2B5EF4-FFF2-40B4-BE49-F238E27FC236}">
                <a16:creationId xmlns:a16="http://schemas.microsoft.com/office/drawing/2014/main" id="{990E833E-7596-6B57-BD82-BE855126D7DE}"/>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217379" y="176667"/>
            <a:ext cx="2855506" cy="578004"/>
          </a:xfrm>
          <a:prstGeom prst="rect">
            <a:avLst/>
          </a:prstGeom>
        </p:spPr>
      </p:pic>
    </p:spTree>
    <p:extLst>
      <p:ext uri="{BB962C8B-B14F-4D97-AF65-F5344CB8AC3E}">
        <p14:creationId xmlns:p14="http://schemas.microsoft.com/office/powerpoint/2010/main" val="314355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obsahy_modra">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A7452CEA-2582-14D3-825E-6AF766492DE7}"/>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0086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Nadpis 1">
            <a:extLst>
              <a:ext uri="{FF2B5EF4-FFF2-40B4-BE49-F238E27FC236}">
                <a16:creationId xmlns:a16="http://schemas.microsoft.com/office/drawing/2014/main" id="{EE029DC5-42FF-EB0D-A618-904AC1D05795}"/>
              </a:ext>
            </a:extLst>
          </p:cNvPr>
          <p:cNvSpPr>
            <a:spLocks noGrp="1"/>
          </p:cNvSpPr>
          <p:nvPr>
            <p:ph type="title" hasCustomPrompt="1"/>
          </p:nvPr>
        </p:nvSpPr>
        <p:spPr>
          <a:xfrm>
            <a:off x="350520" y="954157"/>
            <a:ext cx="11003280" cy="1264257"/>
          </a:xfrm>
          <a:prstGeom prst="rect">
            <a:avLst/>
          </a:prstGeom>
        </p:spPr>
        <p:txBody>
          <a:bodyPr anchor="t"/>
          <a:lstStyle>
            <a:lvl1pPr>
              <a:defRPr>
                <a:solidFill>
                  <a:schemeClr val="bg1"/>
                </a:solidFill>
                <a:latin typeface="Quicksand" pitchFamily="2" charset="-18"/>
              </a:defRPr>
            </a:lvl1pPr>
          </a:lstStyle>
          <a:p>
            <a:r>
              <a:rPr lang="cs-CZ"/>
              <a:t>Název</a:t>
            </a:r>
          </a:p>
        </p:txBody>
      </p:sp>
      <p:sp>
        <p:nvSpPr>
          <p:cNvPr id="17" name="Zástupný obsah 2">
            <a:extLst>
              <a:ext uri="{FF2B5EF4-FFF2-40B4-BE49-F238E27FC236}">
                <a16:creationId xmlns:a16="http://schemas.microsoft.com/office/drawing/2014/main" id="{5B0DA878-FD5C-8936-50E2-9F0D97121EA0}"/>
              </a:ext>
            </a:extLst>
          </p:cNvPr>
          <p:cNvSpPr>
            <a:spLocks noGrp="1"/>
          </p:cNvSpPr>
          <p:nvPr>
            <p:ph sz="half" idx="1"/>
          </p:nvPr>
        </p:nvSpPr>
        <p:spPr>
          <a:xfrm>
            <a:off x="350520" y="2276475"/>
            <a:ext cx="5400000" cy="3900488"/>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18" name="Zástupný obsah 3">
            <a:extLst>
              <a:ext uri="{FF2B5EF4-FFF2-40B4-BE49-F238E27FC236}">
                <a16:creationId xmlns:a16="http://schemas.microsoft.com/office/drawing/2014/main" id="{FF7C2F41-5440-BEEC-10A3-2CA41A4EDE73}"/>
              </a:ext>
            </a:extLst>
          </p:cNvPr>
          <p:cNvSpPr>
            <a:spLocks noGrp="1"/>
          </p:cNvSpPr>
          <p:nvPr>
            <p:ph sz="half" idx="2"/>
          </p:nvPr>
        </p:nvSpPr>
        <p:spPr>
          <a:xfrm>
            <a:off x="5953800" y="2276476"/>
            <a:ext cx="5400000" cy="3900488"/>
          </a:xfrm>
          <a:prstGeom prst="rect">
            <a:avLst/>
          </a:prstGeom>
        </p:spPr>
        <p:txBody>
          <a:bodyPr/>
          <a:lstStyle>
            <a:lvl1pP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2" name="Obrázek 1">
            <a:extLst>
              <a:ext uri="{FF2B5EF4-FFF2-40B4-BE49-F238E27FC236}">
                <a16:creationId xmlns:a16="http://schemas.microsoft.com/office/drawing/2014/main" id="{C31EEF7B-7E09-88E6-7970-F16A03C13058}"/>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228985" y="173206"/>
            <a:ext cx="2843900" cy="584926"/>
          </a:xfrm>
          <a:prstGeom prst="rect">
            <a:avLst/>
          </a:prstGeom>
        </p:spPr>
      </p:pic>
      <p:sp>
        <p:nvSpPr>
          <p:cNvPr id="10" name="Zástupný symbol pro datum 3">
            <a:extLst>
              <a:ext uri="{FF2B5EF4-FFF2-40B4-BE49-F238E27FC236}">
                <a16:creationId xmlns:a16="http://schemas.microsoft.com/office/drawing/2014/main" id="{21066376-5407-B18F-D1AD-EE2630DE92EF}"/>
              </a:ext>
            </a:extLst>
          </p:cNvPr>
          <p:cNvSpPr>
            <a:spLocks noGrp="1"/>
          </p:cNvSpPr>
          <p:nvPr>
            <p:ph type="dt" sz="half" idx="10"/>
          </p:nvPr>
        </p:nvSpPr>
        <p:spPr>
          <a:xfrm>
            <a:off x="279741" y="6356349"/>
            <a:ext cx="2191389" cy="365125"/>
          </a:xfrm>
          <a:prstGeom prst="rect">
            <a:avLst/>
          </a:prstGeom>
        </p:spPr>
        <p:txBody>
          <a:bodyPr vert="horz" lIns="91440" tIns="45720" rIns="91440" bIns="45720" rtlCol="0" anchor="ctr"/>
          <a:lstStyle>
            <a:lvl1pPr algn="l">
              <a:defRPr sz="1800">
                <a:solidFill>
                  <a:schemeClr val="bg1"/>
                </a:solidFill>
              </a:defRPr>
            </a:lvl1pPr>
          </a:lstStyle>
          <a:p>
            <a:r>
              <a:rPr lang="cs-CZ"/>
              <a:t>1. dubna 2025</a:t>
            </a:r>
          </a:p>
        </p:txBody>
      </p:sp>
      <p:sp>
        <p:nvSpPr>
          <p:cNvPr id="12" name="Zástupný symbol pro zápatí 4">
            <a:extLst>
              <a:ext uri="{FF2B5EF4-FFF2-40B4-BE49-F238E27FC236}">
                <a16:creationId xmlns:a16="http://schemas.microsoft.com/office/drawing/2014/main" id="{04CEC002-D53F-5A10-5BCD-827162914D98}"/>
              </a:ext>
            </a:extLst>
          </p:cNvPr>
          <p:cNvSpPr>
            <a:spLocks noGrp="1"/>
          </p:cNvSpPr>
          <p:nvPr>
            <p:ph type="ftr" sz="quarter" idx="3"/>
          </p:nvPr>
        </p:nvSpPr>
        <p:spPr>
          <a:xfrm>
            <a:off x="2656114" y="6356349"/>
            <a:ext cx="6874512" cy="365125"/>
          </a:xfrm>
          <a:prstGeom prst="rect">
            <a:avLst/>
          </a:prstGeom>
        </p:spPr>
        <p:txBody>
          <a:bodyPr vert="horz" lIns="91440" tIns="45720" rIns="91440" bIns="45720" rtlCol="0" anchor="ctr"/>
          <a:lstStyle>
            <a:lvl1pPr algn="ctr">
              <a:defRPr sz="1800">
                <a:solidFill>
                  <a:schemeClr val="bg1"/>
                </a:solidFill>
              </a:defRPr>
            </a:lvl1pPr>
          </a:lstStyle>
          <a:p>
            <a:r>
              <a:rPr lang="cs-CZ"/>
              <a:t>EOSC CZ, e-INFRA CZ | Nástroje a služby pro vědeckou komunitu</a:t>
            </a:r>
          </a:p>
        </p:txBody>
      </p:sp>
      <p:sp>
        <p:nvSpPr>
          <p:cNvPr id="14" name="Zástupný symbol pro číslo snímku 5">
            <a:extLst>
              <a:ext uri="{FF2B5EF4-FFF2-40B4-BE49-F238E27FC236}">
                <a16:creationId xmlns:a16="http://schemas.microsoft.com/office/drawing/2014/main" id="{98E60916-DA80-C443-544D-5DC8A3F9DDEC}"/>
              </a:ext>
            </a:extLst>
          </p:cNvPr>
          <p:cNvSpPr>
            <a:spLocks noGrp="1"/>
          </p:cNvSpPr>
          <p:nvPr>
            <p:ph type="sldNum" sz="quarter" idx="4"/>
          </p:nvPr>
        </p:nvSpPr>
        <p:spPr>
          <a:xfrm>
            <a:off x="9720870" y="6356349"/>
            <a:ext cx="2191389" cy="365125"/>
          </a:xfrm>
          <a:prstGeom prst="rect">
            <a:avLst/>
          </a:prstGeom>
        </p:spPr>
        <p:txBody>
          <a:bodyPr vert="horz" lIns="91440" tIns="45720" rIns="91440" bIns="45720" rtlCol="0" anchor="ctr"/>
          <a:lstStyle>
            <a:lvl1pPr algn="r">
              <a:defRPr sz="1800">
                <a:solidFill>
                  <a:schemeClr val="bg1"/>
                </a:solidFill>
              </a:defRPr>
            </a:lvl1pPr>
          </a:lstStyle>
          <a:p>
            <a:fld id="{81BEB06B-36ED-4173-BB9C-0A7D5536228E}" type="slidenum">
              <a:rPr lang="cs-CZ" smtClean="0"/>
              <a:pPr/>
              <a:t>‹#›</a:t>
            </a:fld>
            <a:endParaRPr lang="cs-CZ"/>
          </a:p>
        </p:txBody>
      </p:sp>
    </p:spTree>
    <p:extLst>
      <p:ext uri="{BB962C8B-B14F-4D97-AF65-F5344CB8AC3E}">
        <p14:creationId xmlns:p14="http://schemas.microsoft.com/office/powerpoint/2010/main" val="388329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3" name="Nadpis 1">
            <a:extLst>
              <a:ext uri="{FF2B5EF4-FFF2-40B4-BE49-F238E27FC236}">
                <a16:creationId xmlns:a16="http://schemas.microsoft.com/office/drawing/2014/main" id="{EE029DC5-42FF-EB0D-A618-904AC1D05795}"/>
              </a:ext>
            </a:extLst>
          </p:cNvPr>
          <p:cNvSpPr>
            <a:spLocks noGrp="1"/>
          </p:cNvSpPr>
          <p:nvPr>
            <p:ph type="title" hasCustomPrompt="1"/>
          </p:nvPr>
        </p:nvSpPr>
        <p:spPr>
          <a:xfrm>
            <a:off x="350520" y="954157"/>
            <a:ext cx="11003280" cy="1264257"/>
          </a:xfrm>
          <a:prstGeom prst="rect">
            <a:avLst/>
          </a:prstGeom>
        </p:spPr>
        <p:txBody>
          <a:bodyPr anchor="t"/>
          <a:lstStyle>
            <a:lvl1pPr>
              <a:defRPr>
                <a:solidFill>
                  <a:srgbClr val="008691"/>
                </a:solidFill>
                <a:latin typeface="Quicksand" pitchFamily="2" charset="-18"/>
              </a:defRPr>
            </a:lvl1pPr>
          </a:lstStyle>
          <a:p>
            <a:r>
              <a:rPr lang="cs-CZ"/>
              <a:t>Název</a:t>
            </a:r>
          </a:p>
        </p:txBody>
      </p:sp>
      <p:sp>
        <p:nvSpPr>
          <p:cNvPr id="17" name="Zástupný obsah 2">
            <a:extLst>
              <a:ext uri="{FF2B5EF4-FFF2-40B4-BE49-F238E27FC236}">
                <a16:creationId xmlns:a16="http://schemas.microsoft.com/office/drawing/2014/main" id="{5B0DA878-FD5C-8936-50E2-9F0D97121EA0}"/>
              </a:ext>
            </a:extLst>
          </p:cNvPr>
          <p:cNvSpPr>
            <a:spLocks noGrp="1"/>
          </p:cNvSpPr>
          <p:nvPr>
            <p:ph sz="half" idx="1"/>
          </p:nvPr>
        </p:nvSpPr>
        <p:spPr>
          <a:xfrm>
            <a:off x="350520" y="2276475"/>
            <a:ext cx="5400000" cy="3900488"/>
          </a:xfrm>
          <a:prstGeom prst="rect">
            <a:avLst/>
          </a:prstGeom>
        </p:spPr>
        <p:txBody>
          <a:bodyPr/>
          <a:lstStyle>
            <a:lvl1pPr>
              <a:defRPr>
                <a:solidFill>
                  <a:schemeClr val="tx1"/>
                </a:solidFill>
                <a:latin typeface="Roboto" panose="02000000000000000000" pitchFamily="2" charset="0"/>
                <a:ea typeface="Roboto" panose="02000000000000000000" pitchFamily="2" charset="0"/>
              </a:defRPr>
            </a:lvl1pPr>
            <a:lvl2pPr>
              <a:defRPr>
                <a:solidFill>
                  <a:schemeClr val="tx1"/>
                </a:solidFill>
                <a:latin typeface="Roboto" panose="02000000000000000000" pitchFamily="2" charset="0"/>
                <a:ea typeface="Roboto" panose="02000000000000000000" pitchFamily="2" charset="0"/>
              </a:defRPr>
            </a:lvl2pPr>
            <a:lvl3pPr>
              <a:defRPr>
                <a:solidFill>
                  <a:schemeClr val="tx1"/>
                </a:solidFill>
                <a:latin typeface="Roboto" panose="02000000000000000000" pitchFamily="2" charset="0"/>
                <a:ea typeface="Roboto" panose="02000000000000000000" pitchFamily="2" charset="0"/>
              </a:defRPr>
            </a:lvl3pPr>
            <a:lvl4pPr>
              <a:defRPr>
                <a:solidFill>
                  <a:schemeClr val="tx1"/>
                </a:solidFill>
                <a:latin typeface="Roboto" panose="02000000000000000000" pitchFamily="2" charset="0"/>
                <a:ea typeface="Roboto" panose="02000000000000000000" pitchFamily="2" charset="0"/>
              </a:defRPr>
            </a:lvl4pPr>
            <a:lvl5pPr>
              <a:defRPr>
                <a:solidFill>
                  <a:schemeClr val="tx1"/>
                </a:solidFill>
                <a:latin typeface="Roboto" panose="02000000000000000000" pitchFamily="2" charset="0"/>
                <a:ea typeface="Roboto" panose="02000000000000000000" pitchFamily="2"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18" name="Zástupný obsah 3">
            <a:extLst>
              <a:ext uri="{FF2B5EF4-FFF2-40B4-BE49-F238E27FC236}">
                <a16:creationId xmlns:a16="http://schemas.microsoft.com/office/drawing/2014/main" id="{FF7C2F41-5440-BEEC-10A3-2CA41A4EDE73}"/>
              </a:ext>
            </a:extLst>
          </p:cNvPr>
          <p:cNvSpPr>
            <a:spLocks noGrp="1"/>
          </p:cNvSpPr>
          <p:nvPr>
            <p:ph sz="half" idx="2"/>
          </p:nvPr>
        </p:nvSpPr>
        <p:spPr>
          <a:xfrm>
            <a:off x="5953800" y="2276476"/>
            <a:ext cx="5400000" cy="3900488"/>
          </a:xfrm>
          <a:prstGeom prst="rect">
            <a:avLst/>
          </a:prstGeom>
        </p:spPr>
        <p:txBody>
          <a:bodyPr/>
          <a:lstStyle>
            <a:lvl1pPr>
              <a:defRPr>
                <a:solidFill>
                  <a:schemeClr val="tx1"/>
                </a:solidFill>
                <a:latin typeface="Roboto" panose="02000000000000000000" pitchFamily="2" charset="0"/>
                <a:ea typeface="Roboto" panose="02000000000000000000" pitchFamily="2" charset="0"/>
              </a:defRPr>
            </a:lvl1pPr>
            <a:lvl2pPr>
              <a:defRPr>
                <a:solidFill>
                  <a:schemeClr val="tx1"/>
                </a:solidFill>
                <a:latin typeface="Roboto" panose="02000000000000000000" pitchFamily="2" charset="0"/>
                <a:ea typeface="Roboto" panose="02000000000000000000" pitchFamily="2" charset="0"/>
              </a:defRPr>
            </a:lvl2pPr>
            <a:lvl3pPr>
              <a:defRPr>
                <a:solidFill>
                  <a:schemeClr val="tx1"/>
                </a:solidFill>
                <a:latin typeface="Roboto" panose="02000000000000000000" pitchFamily="2" charset="0"/>
                <a:ea typeface="Roboto" panose="02000000000000000000" pitchFamily="2" charset="0"/>
              </a:defRPr>
            </a:lvl3pPr>
            <a:lvl4pPr>
              <a:defRPr>
                <a:solidFill>
                  <a:schemeClr val="tx1"/>
                </a:solidFill>
                <a:latin typeface="Roboto" panose="02000000000000000000" pitchFamily="2" charset="0"/>
                <a:ea typeface="Roboto" panose="02000000000000000000" pitchFamily="2" charset="0"/>
              </a:defRPr>
            </a:lvl4pPr>
            <a:lvl5pPr>
              <a:defRPr>
                <a:solidFill>
                  <a:schemeClr val="tx1"/>
                </a:solidFill>
                <a:latin typeface="Roboto" panose="02000000000000000000" pitchFamily="2" charset="0"/>
                <a:ea typeface="Roboto" panose="02000000000000000000" pitchFamily="2"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2" name="Obrázek 1">
            <a:extLst>
              <a:ext uri="{FF2B5EF4-FFF2-40B4-BE49-F238E27FC236}">
                <a16:creationId xmlns:a16="http://schemas.microsoft.com/office/drawing/2014/main" id="{1D010AD4-036A-1835-01C8-33B22DD7935D}"/>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217379" y="176667"/>
            <a:ext cx="2855506" cy="578004"/>
          </a:xfrm>
          <a:prstGeom prst="rect">
            <a:avLst/>
          </a:prstGeom>
        </p:spPr>
      </p:pic>
      <p:sp>
        <p:nvSpPr>
          <p:cNvPr id="3" name="Zástupný symbol pro datum 3">
            <a:extLst>
              <a:ext uri="{FF2B5EF4-FFF2-40B4-BE49-F238E27FC236}">
                <a16:creationId xmlns:a16="http://schemas.microsoft.com/office/drawing/2014/main" id="{DF9BB8AF-3CC2-5C06-EB73-888EC057C80D}"/>
              </a:ext>
            </a:extLst>
          </p:cNvPr>
          <p:cNvSpPr>
            <a:spLocks noGrp="1"/>
          </p:cNvSpPr>
          <p:nvPr>
            <p:ph type="dt" sz="half" idx="10"/>
          </p:nvPr>
        </p:nvSpPr>
        <p:spPr>
          <a:xfrm>
            <a:off x="279741" y="6356349"/>
            <a:ext cx="2191389" cy="365125"/>
          </a:xfrm>
          <a:prstGeom prst="rect">
            <a:avLst/>
          </a:prstGeom>
        </p:spPr>
        <p:txBody>
          <a:bodyPr vert="horz" lIns="91440" tIns="45720" rIns="91440" bIns="45720" rtlCol="0" anchor="ctr"/>
          <a:lstStyle>
            <a:lvl1pPr algn="l">
              <a:defRPr sz="1800">
                <a:solidFill>
                  <a:schemeClr val="tx1"/>
                </a:solidFill>
              </a:defRPr>
            </a:lvl1pPr>
          </a:lstStyle>
          <a:p>
            <a:r>
              <a:rPr lang="cs-CZ"/>
              <a:t>1. dubna 2025</a:t>
            </a:r>
          </a:p>
        </p:txBody>
      </p:sp>
      <p:sp>
        <p:nvSpPr>
          <p:cNvPr id="4" name="Zástupný symbol pro zápatí 4">
            <a:extLst>
              <a:ext uri="{FF2B5EF4-FFF2-40B4-BE49-F238E27FC236}">
                <a16:creationId xmlns:a16="http://schemas.microsoft.com/office/drawing/2014/main" id="{25F888E2-12D4-EC6E-E2A7-F99A889F6525}"/>
              </a:ext>
            </a:extLst>
          </p:cNvPr>
          <p:cNvSpPr>
            <a:spLocks noGrp="1"/>
          </p:cNvSpPr>
          <p:nvPr>
            <p:ph type="ftr" sz="quarter" idx="3"/>
          </p:nvPr>
        </p:nvSpPr>
        <p:spPr>
          <a:xfrm>
            <a:off x="2657283" y="6356349"/>
            <a:ext cx="6873343" cy="365125"/>
          </a:xfrm>
          <a:prstGeom prst="rect">
            <a:avLst/>
          </a:prstGeom>
        </p:spPr>
        <p:txBody>
          <a:bodyPr vert="horz" lIns="91440" tIns="45720" rIns="91440" bIns="45720" rtlCol="0" anchor="ctr"/>
          <a:lstStyle>
            <a:lvl1pPr algn="ctr">
              <a:defRPr sz="1800">
                <a:solidFill>
                  <a:schemeClr val="tx1"/>
                </a:solidFill>
              </a:defRPr>
            </a:lvl1pPr>
          </a:lstStyle>
          <a:p>
            <a:r>
              <a:rPr lang="cs-CZ"/>
              <a:t>EOSC CZ, e-INFRA CZ | Nástroje a služby pro vědeckou komunitu</a:t>
            </a:r>
          </a:p>
        </p:txBody>
      </p:sp>
      <p:sp>
        <p:nvSpPr>
          <p:cNvPr id="8" name="Zástupný symbol pro číslo snímku 5">
            <a:extLst>
              <a:ext uri="{FF2B5EF4-FFF2-40B4-BE49-F238E27FC236}">
                <a16:creationId xmlns:a16="http://schemas.microsoft.com/office/drawing/2014/main" id="{8F01BF90-CFE1-840F-E2A0-623BE505CB9F}"/>
              </a:ext>
            </a:extLst>
          </p:cNvPr>
          <p:cNvSpPr>
            <a:spLocks noGrp="1"/>
          </p:cNvSpPr>
          <p:nvPr>
            <p:ph type="sldNum" sz="quarter" idx="4"/>
          </p:nvPr>
        </p:nvSpPr>
        <p:spPr>
          <a:xfrm>
            <a:off x="9720870" y="6356349"/>
            <a:ext cx="2191389" cy="365125"/>
          </a:xfrm>
          <a:prstGeom prst="rect">
            <a:avLst/>
          </a:prstGeom>
        </p:spPr>
        <p:txBody>
          <a:bodyPr vert="horz" lIns="91440" tIns="45720" rIns="91440" bIns="45720" rtlCol="0" anchor="ctr"/>
          <a:lstStyle>
            <a:lvl1pPr algn="r">
              <a:defRPr sz="1800">
                <a:solidFill>
                  <a:schemeClr val="tx1"/>
                </a:solidFill>
              </a:defRPr>
            </a:lvl1pPr>
          </a:lstStyle>
          <a:p>
            <a:fld id="{81BEB06B-36ED-4173-BB9C-0A7D5536228E}" type="slidenum">
              <a:rPr lang="cs-CZ" smtClean="0"/>
              <a:pPr/>
              <a:t>‹#›</a:t>
            </a:fld>
            <a:endParaRPr lang="cs-CZ"/>
          </a:p>
        </p:txBody>
      </p:sp>
    </p:spTree>
    <p:extLst>
      <p:ext uri="{BB962C8B-B14F-4D97-AF65-F5344CB8AC3E}">
        <p14:creationId xmlns:p14="http://schemas.microsoft.com/office/powerpoint/2010/main" val="141896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enom nadpis_twinfinity">
    <p:spTree>
      <p:nvGrpSpPr>
        <p:cNvPr id="1" name=""/>
        <p:cNvGrpSpPr/>
        <p:nvPr/>
      </p:nvGrpSpPr>
      <p:grpSpPr>
        <a:xfrm>
          <a:off x="0" y="0"/>
          <a:ext cx="0" cy="0"/>
          <a:chOff x="0" y="0"/>
          <a:chExt cx="0" cy="0"/>
        </a:xfrm>
      </p:grpSpPr>
      <p:sp>
        <p:nvSpPr>
          <p:cNvPr id="3" name="Zástupný symbol pro datum 2">
            <a:extLst>
              <a:ext uri="{FF2B5EF4-FFF2-40B4-BE49-F238E27FC236}">
                <a16:creationId xmlns:a16="http://schemas.microsoft.com/office/drawing/2014/main" id="{297E0779-63BA-06E7-BE55-A0E41103F557}"/>
              </a:ext>
            </a:extLst>
          </p:cNvPr>
          <p:cNvSpPr>
            <a:spLocks noGrp="1"/>
          </p:cNvSpPr>
          <p:nvPr>
            <p:ph type="dt" sz="half" idx="10"/>
          </p:nvPr>
        </p:nvSpPr>
        <p:spPr/>
        <p:txBody>
          <a:bodyPr/>
          <a:lstStyle/>
          <a:p>
            <a:r>
              <a:rPr lang="cs-CZ"/>
              <a:t>1. dubna 2025</a:t>
            </a:r>
          </a:p>
        </p:txBody>
      </p:sp>
      <p:sp>
        <p:nvSpPr>
          <p:cNvPr id="4" name="Zástupný symbol pro zápatí 3">
            <a:extLst>
              <a:ext uri="{FF2B5EF4-FFF2-40B4-BE49-F238E27FC236}">
                <a16:creationId xmlns:a16="http://schemas.microsoft.com/office/drawing/2014/main" id="{28C26EFA-6E38-FF5D-15D8-1DDB27331839}"/>
              </a:ext>
            </a:extLst>
          </p:cNvPr>
          <p:cNvSpPr>
            <a:spLocks noGrp="1"/>
          </p:cNvSpPr>
          <p:nvPr>
            <p:ph type="ftr" sz="quarter" idx="11"/>
          </p:nvPr>
        </p:nvSpPr>
        <p:spPr/>
        <p:txBody>
          <a:bodyPr/>
          <a:lstStyle/>
          <a:p>
            <a:r>
              <a:rPr lang="cs-CZ"/>
              <a:t>EOSC CZ, e-INFRA CZ | Nástroje a služby pro vědeckou komunitu</a:t>
            </a:r>
          </a:p>
        </p:txBody>
      </p:sp>
      <p:sp>
        <p:nvSpPr>
          <p:cNvPr id="5" name="Zástupný symbol pro číslo snímku 4">
            <a:extLst>
              <a:ext uri="{FF2B5EF4-FFF2-40B4-BE49-F238E27FC236}">
                <a16:creationId xmlns:a16="http://schemas.microsoft.com/office/drawing/2014/main" id="{11960B07-1828-9841-DA3D-B9941E9061FF}"/>
              </a:ext>
            </a:extLst>
          </p:cNvPr>
          <p:cNvSpPr>
            <a:spLocks noGrp="1"/>
          </p:cNvSpPr>
          <p:nvPr>
            <p:ph type="sldNum" sz="quarter" idx="12"/>
          </p:nvPr>
        </p:nvSpPr>
        <p:spPr/>
        <p:txBody>
          <a:bodyPr/>
          <a:lstStyle/>
          <a:p>
            <a:fld id="{81BEB06B-36ED-4173-BB9C-0A7D5536228E}" type="slidenum">
              <a:rPr lang="cs-CZ" smtClean="0"/>
              <a:t>‹#›</a:t>
            </a:fld>
            <a:endParaRPr lang="cs-CZ"/>
          </a:p>
        </p:txBody>
      </p:sp>
      <p:sp>
        <p:nvSpPr>
          <p:cNvPr id="7" name="Nadpis 1">
            <a:extLst>
              <a:ext uri="{FF2B5EF4-FFF2-40B4-BE49-F238E27FC236}">
                <a16:creationId xmlns:a16="http://schemas.microsoft.com/office/drawing/2014/main" id="{0ADF6101-CF52-B70F-45D8-B5BC998B183C}"/>
              </a:ext>
            </a:extLst>
          </p:cNvPr>
          <p:cNvSpPr>
            <a:spLocks noGrp="1"/>
          </p:cNvSpPr>
          <p:nvPr>
            <p:ph type="title" hasCustomPrompt="1"/>
          </p:nvPr>
        </p:nvSpPr>
        <p:spPr>
          <a:xfrm>
            <a:off x="350520" y="954157"/>
            <a:ext cx="11003280" cy="1264257"/>
          </a:xfrm>
          <a:prstGeom prst="rect">
            <a:avLst/>
          </a:prstGeom>
        </p:spPr>
        <p:txBody>
          <a:bodyPr anchor="t"/>
          <a:lstStyle>
            <a:lvl1pPr>
              <a:defRPr>
                <a:solidFill>
                  <a:srgbClr val="008691"/>
                </a:solidFill>
                <a:latin typeface="Quicksand" pitchFamily="2" charset="-18"/>
              </a:defRPr>
            </a:lvl1pPr>
          </a:lstStyle>
          <a:p>
            <a:r>
              <a:rPr lang="cs-CZ"/>
              <a:t>Název</a:t>
            </a:r>
          </a:p>
        </p:txBody>
      </p:sp>
      <p:pic>
        <p:nvPicPr>
          <p:cNvPr id="8" name="Zástupný obsah 13" descr="Obsah obrázku Grafika, kruh, skica, umění&#10;&#10;Popis byl vytvořen automaticky">
            <a:extLst>
              <a:ext uri="{FF2B5EF4-FFF2-40B4-BE49-F238E27FC236}">
                <a16:creationId xmlns:a16="http://schemas.microsoft.com/office/drawing/2014/main" id="{660BB1BC-54D0-7880-407F-2DD882AF07D6}"/>
              </a:ext>
            </a:extLst>
          </p:cNvPr>
          <p:cNvPicPr>
            <a:picLocks noGrp="1" noRot="1" noMove="1" noResize="1" noEditPoints="1" noAdjustHandles="1" noChangeArrowheads="1" noChangeShapeType="1" noCrop="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8339388" y="3725762"/>
            <a:ext cx="4557514" cy="2540894"/>
          </a:xfrm>
          <a:prstGeom prst="rect">
            <a:avLst/>
          </a:prstGeom>
        </p:spPr>
      </p:pic>
      <p:pic>
        <p:nvPicPr>
          <p:cNvPr id="2" name="Obrázek 1">
            <a:extLst>
              <a:ext uri="{FF2B5EF4-FFF2-40B4-BE49-F238E27FC236}">
                <a16:creationId xmlns:a16="http://schemas.microsoft.com/office/drawing/2014/main" id="{E168EC34-C012-8C4C-70A7-4CFEC1BE8DC9}"/>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217379" y="176667"/>
            <a:ext cx="2855506" cy="578004"/>
          </a:xfrm>
          <a:prstGeom prst="rect">
            <a:avLst/>
          </a:prstGeom>
        </p:spPr>
      </p:pic>
    </p:spTree>
    <p:extLst>
      <p:ext uri="{BB962C8B-B14F-4D97-AF65-F5344CB8AC3E}">
        <p14:creationId xmlns:p14="http://schemas.microsoft.com/office/powerpoint/2010/main" val="413031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3" name="Zástupný symbol pro datum 2">
            <a:extLst>
              <a:ext uri="{FF2B5EF4-FFF2-40B4-BE49-F238E27FC236}">
                <a16:creationId xmlns:a16="http://schemas.microsoft.com/office/drawing/2014/main" id="{297E0779-63BA-06E7-BE55-A0E41103F557}"/>
              </a:ext>
            </a:extLst>
          </p:cNvPr>
          <p:cNvSpPr>
            <a:spLocks noGrp="1"/>
          </p:cNvSpPr>
          <p:nvPr>
            <p:ph type="dt" sz="half" idx="10"/>
          </p:nvPr>
        </p:nvSpPr>
        <p:spPr/>
        <p:txBody>
          <a:bodyPr/>
          <a:lstStyle/>
          <a:p>
            <a:r>
              <a:rPr lang="cs-CZ"/>
              <a:t>1. dubna 2025</a:t>
            </a:r>
          </a:p>
        </p:txBody>
      </p:sp>
      <p:sp>
        <p:nvSpPr>
          <p:cNvPr id="4" name="Zástupný symbol pro zápatí 3">
            <a:extLst>
              <a:ext uri="{FF2B5EF4-FFF2-40B4-BE49-F238E27FC236}">
                <a16:creationId xmlns:a16="http://schemas.microsoft.com/office/drawing/2014/main" id="{28C26EFA-6E38-FF5D-15D8-1DDB27331839}"/>
              </a:ext>
            </a:extLst>
          </p:cNvPr>
          <p:cNvSpPr>
            <a:spLocks noGrp="1"/>
          </p:cNvSpPr>
          <p:nvPr>
            <p:ph type="ftr" sz="quarter" idx="11"/>
          </p:nvPr>
        </p:nvSpPr>
        <p:spPr/>
        <p:txBody>
          <a:bodyPr/>
          <a:lstStyle/>
          <a:p>
            <a:r>
              <a:rPr lang="cs-CZ"/>
              <a:t>EOSC CZ, e-INFRA CZ | Nástroje a služby pro vědeckou komunitu</a:t>
            </a:r>
          </a:p>
        </p:txBody>
      </p:sp>
      <p:sp>
        <p:nvSpPr>
          <p:cNvPr id="5" name="Zástupný symbol pro číslo snímku 4">
            <a:extLst>
              <a:ext uri="{FF2B5EF4-FFF2-40B4-BE49-F238E27FC236}">
                <a16:creationId xmlns:a16="http://schemas.microsoft.com/office/drawing/2014/main" id="{11960B07-1828-9841-DA3D-B9941E9061FF}"/>
              </a:ext>
            </a:extLst>
          </p:cNvPr>
          <p:cNvSpPr>
            <a:spLocks noGrp="1"/>
          </p:cNvSpPr>
          <p:nvPr>
            <p:ph type="sldNum" sz="quarter" idx="12"/>
          </p:nvPr>
        </p:nvSpPr>
        <p:spPr/>
        <p:txBody>
          <a:bodyPr/>
          <a:lstStyle/>
          <a:p>
            <a:fld id="{81BEB06B-36ED-4173-BB9C-0A7D5536228E}" type="slidenum">
              <a:rPr lang="cs-CZ" smtClean="0"/>
              <a:t>‹#›</a:t>
            </a:fld>
            <a:endParaRPr lang="cs-CZ"/>
          </a:p>
        </p:txBody>
      </p:sp>
      <p:sp>
        <p:nvSpPr>
          <p:cNvPr id="7" name="Nadpis 1">
            <a:extLst>
              <a:ext uri="{FF2B5EF4-FFF2-40B4-BE49-F238E27FC236}">
                <a16:creationId xmlns:a16="http://schemas.microsoft.com/office/drawing/2014/main" id="{0ADF6101-CF52-B70F-45D8-B5BC998B183C}"/>
              </a:ext>
            </a:extLst>
          </p:cNvPr>
          <p:cNvSpPr>
            <a:spLocks noGrp="1"/>
          </p:cNvSpPr>
          <p:nvPr>
            <p:ph type="title" hasCustomPrompt="1"/>
          </p:nvPr>
        </p:nvSpPr>
        <p:spPr>
          <a:xfrm>
            <a:off x="350520" y="954157"/>
            <a:ext cx="11003280" cy="1264257"/>
          </a:xfrm>
          <a:prstGeom prst="rect">
            <a:avLst/>
          </a:prstGeom>
        </p:spPr>
        <p:txBody>
          <a:bodyPr anchor="t"/>
          <a:lstStyle>
            <a:lvl1pPr>
              <a:defRPr>
                <a:solidFill>
                  <a:srgbClr val="008691"/>
                </a:solidFill>
                <a:latin typeface="Quicksand" pitchFamily="2" charset="-18"/>
              </a:defRPr>
            </a:lvl1pPr>
          </a:lstStyle>
          <a:p>
            <a:r>
              <a:rPr lang="cs-CZ"/>
              <a:t>Název</a:t>
            </a:r>
          </a:p>
        </p:txBody>
      </p:sp>
      <p:pic>
        <p:nvPicPr>
          <p:cNvPr id="2" name="Obrázek 1">
            <a:extLst>
              <a:ext uri="{FF2B5EF4-FFF2-40B4-BE49-F238E27FC236}">
                <a16:creationId xmlns:a16="http://schemas.microsoft.com/office/drawing/2014/main" id="{164ADD2D-0E67-8128-07DC-201AE9816F24}"/>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217379" y="176667"/>
            <a:ext cx="2855506" cy="578004"/>
          </a:xfrm>
          <a:prstGeom prst="rect">
            <a:avLst/>
          </a:prstGeom>
        </p:spPr>
      </p:pic>
    </p:spTree>
    <p:extLst>
      <p:ext uri="{BB962C8B-B14F-4D97-AF65-F5344CB8AC3E}">
        <p14:creationId xmlns:p14="http://schemas.microsoft.com/office/powerpoint/2010/main" val="295608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_twinfinity">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8F217AC-E533-C3E3-5C9B-1BDEEE31C99F}"/>
              </a:ext>
            </a:extLst>
          </p:cNvPr>
          <p:cNvSpPr>
            <a:spLocks noGrp="1"/>
          </p:cNvSpPr>
          <p:nvPr>
            <p:ph type="dt" sz="half" idx="10"/>
          </p:nvPr>
        </p:nvSpPr>
        <p:spPr/>
        <p:txBody>
          <a:bodyPr/>
          <a:lstStyle/>
          <a:p>
            <a:r>
              <a:rPr lang="cs-CZ"/>
              <a:t>1. dubna 2025</a:t>
            </a:r>
          </a:p>
        </p:txBody>
      </p:sp>
      <p:sp>
        <p:nvSpPr>
          <p:cNvPr id="3" name="Zástupný symbol pro zápatí 2">
            <a:extLst>
              <a:ext uri="{FF2B5EF4-FFF2-40B4-BE49-F238E27FC236}">
                <a16:creationId xmlns:a16="http://schemas.microsoft.com/office/drawing/2014/main" id="{6667EED1-57E1-1F99-9A8E-3117BE8093E9}"/>
              </a:ext>
            </a:extLst>
          </p:cNvPr>
          <p:cNvSpPr>
            <a:spLocks noGrp="1"/>
          </p:cNvSpPr>
          <p:nvPr>
            <p:ph type="ftr" sz="quarter" idx="11"/>
          </p:nvPr>
        </p:nvSpPr>
        <p:spPr/>
        <p:txBody>
          <a:bodyPr/>
          <a:lstStyle/>
          <a:p>
            <a:r>
              <a:rPr lang="cs-CZ"/>
              <a:t>EOSC CZ, e-INFRA CZ | Nástroje a služby pro vědeckou komunitu</a:t>
            </a:r>
          </a:p>
        </p:txBody>
      </p:sp>
      <p:sp>
        <p:nvSpPr>
          <p:cNvPr id="4" name="Zástupný symbol pro číslo snímku 3">
            <a:extLst>
              <a:ext uri="{FF2B5EF4-FFF2-40B4-BE49-F238E27FC236}">
                <a16:creationId xmlns:a16="http://schemas.microsoft.com/office/drawing/2014/main" id="{FA91AC0D-EF7B-9AD4-76C4-ED8884192E1B}"/>
              </a:ext>
            </a:extLst>
          </p:cNvPr>
          <p:cNvSpPr>
            <a:spLocks noGrp="1"/>
          </p:cNvSpPr>
          <p:nvPr>
            <p:ph type="sldNum" sz="quarter" idx="12"/>
          </p:nvPr>
        </p:nvSpPr>
        <p:spPr/>
        <p:txBody>
          <a:bodyPr/>
          <a:lstStyle/>
          <a:p>
            <a:fld id="{81BEB06B-36ED-4173-BB9C-0A7D5536228E}" type="slidenum">
              <a:rPr lang="cs-CZ" smtClean="0"/>
              <a:t>‹#›</a:t>
            </a:fld>
            <a:endParaRPr lang="cs-CZ"/>
          </a:p>
        </p:txBody>
      </p:sp>
      <p:pic>
        <p:nvPicPr>
          <p:cNvPr id="6" name="Zástupný obsah 13" descr="Obsah obrázku Grafika, kruh, skica, umění&#10;&#10;Popis byl vytvořen automaticky">
            <a:extLst>
              <a:ext uri="{FF2B5EF4-FFF2-40B4-BE49-F238E27FC236}">
                <a16:creationId xmlns:a16="http://schemas.microsoft.com/office/drawing/2014/main" id="{5AFA8D9B-42F6-3AE2-928E-EFF571DAE425}"/>
              </a:ext>
            </a:extLst>
          </p:cNvPr>
          <p:cNvPicPr>
            <a:picLocks noGrp="1" noRot="1" noMove="1" noResize="1" noEditPoints="1" noAdjustHandles="1" noChangeArrowheads="1" noChangeShapeType="1" noCrop="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8339388" y="3725762"/>
            <a:ext cx="4557514" cy="2540894"/>
          </a:xfrm>
          <a:prstGeom prst="rect">
            <a:avLst/>
          </a:prstGeom>
        </p:spPr>
      </p:pic>
      <p:pic>
        <p:nvPicPr>
          <p:cNvPr id="7" name="Obrázek 6">
            <a:extLst>
              <a:ext uri="{FF2B5EF4-FFF2-40B4-BE49-F238E27FC236}">
                <a16:creationId xmlns:a16="http://schemas.microsoft.com/office/drawing/2014/main" id="{25C965F9-C6AD-9A01-00D8-BCDD12E21397}"/>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217379" y="176667"/>
            <a:ext cx="2855506" cy="578004"/>
          </a:xfrm>
          <a:prstGeom prst="rect">
            <a:avLst/>
          </a:prstGeom>
        </p:spPr>
      </p:pic>
    </p:spTree>
    <p:extLst>
      <p:ext uri="{BB962C8B-B14F-4D97-AF65-F5344CB8AC3E}">
        <p14:creationId xmlns:p14="http://schemas.microsoft.com/office/powerpoint/2010/main" val="342602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5C4F126-FD4B-3C9C-4D9C-AAE504837A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vložíte nadpis.</a:t>
            </a:r>
          </a:p>
        </p:txBody>
      </p:sp>
      <p:sp>
        <p:nvSpPr>
          <p:cNvPr id="3" name="Zástupný text 2">
            <a:extLst>
              <a:ext uri="{FF2B5EF4-FFF2-40B4-BE49-F238E27FC236}">
                <a16:creationId xmlns:a16="http://schemas.microsoft.com/office/drawing/2014/main" id="{7178A123-5BB5-6FCE-3DE5-53CD12437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8F35C03-7EA8-6D9D-3FF5-10B4CD9FADC2}"/>
              </a:ext>
            </a:extLst>
          </p:cNvPr>
          <p:cNvSpPr>
            <a:spLocks noGrp="1"/>
          </p:cNvSpPr>
          <p:nvPr>
            <p:ph type="dt" sz="half" idx="2"/>
          </p:nvPr>
        </p:nvSpPr>
        <p:spPr>
          <a:xfrm>
            <a:off x="279741" y="6356349"/>
            <a:ext cx="2191389" cy="365125"/>
          </a:xfrm>
          <a:prstGeom prst="rect">
            <a:avLst/>
          </a:prstGeom>
        </p:spPr>
        <p:txBody>
          <a:bodyPr vert="horz" lIns="91440" tIns="45720" rIns="91440" bIns="45720" rtlCol="0" anchor="ctr"/>
          <a:lstStyle>
            <a:lvl1pPr algn="l">
              <a:defRPr sz="1800">
                <a:solidFill>
                  <a:schemeClr val="tx1"/>
                </a:solidFill>
              </a:defRPr>
            </a:lvl1pPr>
          </a:lstStyle>
          <a:p>
            <a:r>
              <a:rPr lang="cs-CZ"/>
              <a:t>1. dubna 2025</a:t>
            </a:r>
          </a:p>
        </p:txBody>
      </p:sp>
      <p:sp>
        <p:nvSpPr>
          <p:cNvPr id="5" name="Zástupný symbol pro zápatí 4">
            <a:extLst>
              <a:ext uri="{FF2B5EF4-FFF2-40B4-BE49-F238E27FC236}">
                <a16:creationId xmlns:a16="http://schemas.microsoft.com/office/drawing/2014/main" id="{35BFCCA0-D8CD-BAAE-FD2D-31019576B813}"/>
              </a:ext>
            </a:extLst>
          </p:cNvPr>
          <p:cNvSpPr>
            <a:spLocks noGrp="1"/>
          </p:cNvSpPr>
          <p:nvPr>
            <p:ph type="ftr" sz="quarter" idx="3"/>
          </p:nvPr>
        </p:nvSpPr>
        <p:spPr>
          <a:xfrm>
            <a:off x="2657283" y="6356349"/>
            <a:ext cx="6873343" cy="365125"/>
          </a:xfrm>
          <a:prstGeom prst="rect">
            <a:avLst/>
          </a:prstGeom>
        </p:spPr>
        <p:txBody>
          <a:bodyPr vert="horz" lIns="91440" tIns="45720" rIns="91440" bIns="45720" rtlCol="0" anchor="ctr"/>
          <a:lstStyle>
            <a:lvl1pPr algn="ctr">
              <a:defRPr sz="1800">
                <a:solidFill>
                  <a:schemeClr val="tx1"/>
                </a:solidFill>
              </a:defRPr>
            </a:lvl1pPr>
          </a:lstStyle>
          <a:p>
            <a:r>
              <a:rPr lang="cs-CZ"/>
              <a:t>EOSC CZ, e-INFRA CZ | Nástroje a služby pro vědeckou komunitu</a:t>
            </a:r>
          </a:p>
        </p:txBody>
      </p:sp>
      <p:sp>
        <p:nvSpPr>
          <p:cNvPr id="6" name="Zástupný symbol pro číslo snímku 5">
            <a:extLst>
              <a:ext uri="{FF2B5EF4-FFF2-40B4-BE49-F238E27FC236}">
                <a16:creationId xmlns:a16="http://schemas.microsoft.com/office/drawing/2014/main" id="{57DDE955-49F4-F904-E953-FDF537A43972}"/>
              </a:ext>
            </a:extLst>
          </p:cNvPr>
          <p:cNvSpPr>
            <a:spLocks noGrp="1"/>
          </p:cNvSpPr>
          <p:nvPr>
            <p:ph type="sldNum" sz="quarter" idx="4"/>
          </p:nvPr>
        </p:nvSpPr>
        <p:spPr>
          <a:xfrm>
            <a:off x="9720870" y="6356349"/>
            <a:ext cx="2191389" cy="365125"/>
          </a:xfrm>
          <a:prstGeom prst="rect">
            <a:avLst/>
          </a:prstGeom>
        </p:spPr>
        <p:txBody>
          <a:bodyPr vert="horz" lIns="91440" tIns="45720" rIns="91440" bIns="45720" rtlCol="0" anchor="ctr"/>
          <a:lstStyle>
            <a:lvl1pPr algn="r">
              <a:defRPr sz="1800">
                <a:solidFill>
                  <a:schemeClr val="tx1"/>
                </a:solidFill>
              </a:defRPr>
            </a:lvl1pPr>
          </a:lstStyle>
          <a:p>
            <a:fld id="{81BEB06B-36ED-4173-BB9C-0A7D5536228E}" type="slidenum">
              <a:rPr lang="cs-CZ" smtClean="0"/>
              <a:pPr/>
              <a:t>‹#›</a:t>
            </a:fld>
            <a:endParaRPr lang="cs-CZ"/>
          </a:p>
        </p:txBody>
      </p:sp>
    </p:spTree>
    <p:extLst>
      <p:ext uri="{BB962C8B-B14F-4D97-AF65-F5344CB8AC3E}">
        <p14:creationId xmlns:p14="http://schemas.microsoft.com/office/powerpoint/2010/main" val="26843649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63" r:id="rId6"/>
    <p:sldLayoutId id="2147483654" r:id="rId7"/>
    <p:sldLayoutId id="2147483664" r:id="rId8"/>
    <p:sldLayoutId id="2147483655" r:id="rId9"/>
    <p:sldLayoutId id="2147483665" r:id="rId10"/>
    <p:sldLayoutId id="2147483667" r:id="rId11"/>
    <p:sldLayoutId id="2147483668" r:id="rId12"/>
  </p:sldLayoutIdLst>
  <p:hf hdr="0"/>
  <p:txStyles>
    <p:titleStyle>
      <a:lvl1pPr algn="l" defTabSz="914400" rtl="0" eaLnBrk="1" latinLnBrk="0" hangingPunct="1">
        <a:lnSpc>
          <a:spcPct val="90000"/>
        </a:lnSpc>
        <a:spcBef>
          <a:spcPct val="0"/>
        </a:spcBef>
        <a:buNone/>
        <a:defRPr sz="4400" kern="1200">
          <a:solidFill>
            <a:schemeClr val="tx1"/>
          </a:solidFill>
          <a:latin typeface="Quicksand" pitchFamily="2" charset="-18"/>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ata.narodni-repozitar.cz/" TargetMode="External"/><Relationship Id="rId7" Type="http://schemas.openxmlformats.org/officeDocument/2006/relationships/image" Target="../media/image9.png"/><Relationship Id="rId2" Type="http://schemas.openxmlformats.org/officeDocument/2006/relationships/hyperlink" Target="https://nma.eosc.cz/" TargetMode="Externa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https://www.e-infra.cz/"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eosc.cz/media/3808781/d551-roadmapa-sluzeb-nrp-pro-2025-v10.pdf" TargetMode="External"/><Relationship Id="rId3" Type="http://schemas.openxmlformats.org/officeDocument/2006/relationships/hyperlink" Target="https://www.eosc.cz/sluzby/vse"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erit-sc.cz/infrastructure-services/sensitivecloud" TargetMode="External"/><Relationship Id="rId5" Type="http://schemas.openxmlformats.org/officeDocument/2006/relationships/hyperlink" Target="https://ds-wizard.org/" TargetMode="External"/><Relationship Id="rId4" Type="http://schemas.openxmlformats.org/officeDocument/2006/relationships/hyperlink" Target="https://identifikatory.cz/c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EOSC.CzechRepublic" TargetMode="External"/><Relationship Id="rId7" Type="http://schemas.openxmlformats.org/officeDocument/2006/relationships/image" Target="../media/image11.png"/><Relationship Id="rId2" Type="http://schemas.microsoft.com/office/2018/10/relationships/comments" Target="../comments/modernComment_63F_684840B1.xml"/><Relationship Id="rId1" Type="http://schemas.openxmlformats.org/officeDocument/2006/relationships/slideLayout" Target="../slideLayouts/slideLayout4.xml"/><Relationship Id="rId6" Type="http://schemas.openxmlformats.org/officeDocument/2006/relationships/hyperlink" Target="https://www.eosc.cz/novinky-a-akce/kalendar-akci/letni-skola-pro-data-stewardy" TargetMode="External"/><Relationship Id="rId5" Type="http://schemas.openxmlformats.org/officeDocument/2006/relationships/hyperlink" Target="https://www.eosc.cz/novinky-a-akce/kalendar-akci/national-tripartite-event-cz-25" TargetMode="External"/><Relationship Id="rId4" Type="http://schemas.openxmlformats.org/officeDocument/2006/relationships/hyperlink" Target="https://www.eosc.cz/skoleni"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hyperlink" Target="https://www.eosc.cz/media/3827402/fair_prirucka_final-2.pdf" TargetMode="External"/><Relationship Id="rId2" Type="http://schemas.microsoft.com/office/2018/10/relationships/comments" Target="../comments/modernComment_640_D77B4579.xml"/><Relationship Id="rId1" Type="http://schemas.openxmlformats.org/officeDocument/2006/relationships/slideLayout" Target="../slideLayouts/slideLayout4.xml"/><Relationship Id="rId6" Type="http://schemas.openxmlformats.org/officeDocument/2006/relationships/hyperlink" Target="https://www.eosc.cz/komunity/data-stewardi/strazci-dat-mise-fair" TargetMode="External"/><Relationship Id="rId5" Type="http://schemas.openxmlformats.org/officeDocument/2006/relationships/hyperlink" Target="https://www.eosc.cz/komunity/data-stewardi/data-stewardi-v-cr" TargetMode="External"/><Relationship Id="rId4" Type="http://schemas.openxmlformats.org/officeDocument/2006/relationships/hyperlink" Target="https://www.eosc.cz/komunity/data-stewardi" TargetMode="Externa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www.linkedin.com/company/eosc-czech-republic/" TargetMode="External"/><Relationship Id="rId3" Type="http://schemas.openxmlformats.org/officeDocument/2006/relationships/hyperlink" Target="https://www.eosc.cz/" TargetMode="External"/><Relationship Id="rId7" Type="http://schemas.openxmlformats.org/officeDocument/2006/relationships/hyperlink" Target="mailto:pr@eosc.cz" TargetMode="External"/><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mailto:Events@eosc.cz" TargetMode="External"/><Relationship Id="rId11" Type="http://schemas.openxmlformats.org/officeDocument/2006/relationships/image" Target="../media/image18.svg"/><Relationship Id="rId5" Type="http://schemas.openxmlformats.org/officeDocument/2006/relationships/hyperlink" Target="mailto:info@eosc.cz" TargetMode="External"/><Relationship Id="rId10" Type="http://schemas.openxmlformats.org/officeDocument/2006/relationships/image" Target="../media/image17.png"/><Relationship Id="rId4" Type="http://schemas.openxmlformats.org/officeDocument/2006/relationships/hyperlink" Target="https://www.eosc.cz/o-nas/newsletter" TargetMode="External"/><Relationship Id="rId9" Type="http://schemas.openxmlformats.org/officeDocument/2006/relationships/image" Target="../media/image16.png"/><Relationship Id="rId14" Type="http://schemas.openxmlformats.org/officeDocument/2006/relationships/hyperlink" Target="https://x.com/eosc_cz"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241264-3AD3-B203-2223-41C895941E43}"/>
              </a:ext>
            </a:extLst>
          </p:cNvPr>
          <p:cNvSpPr>
            <a:spLocks noGrp="1"/>
          </p:cNvSpPr>
          <p:nvPr>
            <p:ph type="ctrTitle"/>
          </p:nvPr>
        </p:nvSpPr>
        <p:spPr>
          <a:xfrm>
            <a:off x="350520" y="1122363"/>
            <a:ext cx="11704048" cy="2387600"/>
          </a:xfrm>
        </p:spPr>
        <p:txBody>
          <a:bodyPr>
            <a:normAutofit/>
          </a:bodyPr>
          <a:lstStyle/>
          <a:p>
            <a:r>
              <a:rPr lang="cs-CZ" sz="4800">
                <a:latin typeface="Quicksand"/>
              </a:rPr>
              <a:t>Dostupné nástroje a služby pro vědeckou komunitu</a:t>
            </a:r>
            <a:endParaRPr lang="cs-CZ"/>
          </a:p>
        </p:txBody>
      </p:sp>
      <p:sp>
        <p:nvSpPr>
          <p:cNvPr id="3" name="Podnadpis 2">
            <a:extLst>
              <a:ext uri="{FF2B5EF4-FFF2-40B4-BE49-F238E27FC236}">
                <a16:creationId xmlns:a16="http://schemas.microsoft.com/office/drawing/2014/main" id="{6BE75397-D77A-21CA-B1BC-38BEEEEB6F1F}"/>
              </a:ext>
            </a:extLst>
          </p:cNvPr>
          <p:cNvSpPr>
            <a:spLocks noGrp="1"/>
          </p:cNvSpPr>
          <p:nvPr>
            <p:ph type="subTitle" idx="1"/>
          </p:nvPr>
        </p:nvSpPr>
        <p:spPr>
          <a:xfrm>
            <a:off x="350520" y="4233182"/>
            <a:ext cx="10317480" cy="1024618"/>
          </a:xfrm>
        </p:spPr>
        <p:txBody>
          <a:bodyPr vert="horz" lIns="91440" tIns="45720" rIns="91440" bIns="45720" rtlCol="0" anchor="t">
            <a:normAutofit/>
          </a:bodyPr>
          <a:lstStyle/>
          <a:p>
            <a:r>
              <a:rPr lang="cs-CZ">
                <a:latin typeface="Quicksand"/>
                <a:ea typeface="Roboto"/>
              </a:rPr>
              <a:t>EOSC CZ, e-INFRA CZ</a:t>
            </a:r>
            <a:endParaRPr lang="cs-CZ"/>
          </a:p>
          <a:p>
            <a:endParaRPr lang="cs-CZ"/>
          </a:p>
        </p:txBody>
      </p:sp>
    </p:spTree>
    <p:extLst>
      <p:ext uri="{BB962C8B-B14F-4D97-AF65-F5344CB8AC3E}">
        <p14:creationId xmlns:p14="http://schemas.microsoft.com/office/powerpoint/2010/main" val="373375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F5C62-E4E1-2B7B-6541-AB4AED3C9149}"/>
            </a:ext>
          </a:extLst>
        </p:cNvPr>
        <p:cNvGrpSpPr/>
        <p:nvPr/>
      </p:nvGrpSpPr>
      <p:grpSpPr>
        <a:xfrm>
          <a:off x="0" y="0"/>
          <a:ext cx="0" cy="0"/>
          <a:chOff x="0" y="0"/>
          <a:chExt cx="0" cy="0"/>
        </a:xfrm>
      </p:grpSpPr>
      <p:sp>
        <p:nvSpPr>
          <p:cNvPr id="5" name="Zástupný symbol pro datum 4">
            <a:extLst>
              <a:ext uri="{FF2B5EF4-FFF2-40B4-BE49-F238E27FC236}">
                <a16:creationId xmlns:a16="http://schemas.microsoft.com/office/drawing/2014/main" id="{6E782F1A-1F54-4455-9ABD-0591F4CE252D}"/>
              </a:ext>
            </a:extLst>
          </p:cNvPr>
          <p:cNvSpPr>
            <a:spLocks noGrp="1"/>
          </p:cNvSpPr>
          <p:nvPr>
            <p:ph type="dt" sz="half" idx="10"/>
          </p:nvPr>
        </p:nvSpPr>
        <p:spPr/>
        <p:txBody>
          <a:bodyPr/>
          <a:lstStyle/>
          <a:p>
            <a:r>
              <a:rPr lang="cs-CZ" dirty="0"/>
              <a:t>12. května 2025</a:t>
            </a:r>
          </a:p>
        </p:txBody>
      </p:sp>
      <p:sp>
        <p:nvSpPr>
          <p:cNvPr id="6" name="Zástupný symbol pro zápatí 5">
            <a:extLst>
              <a:ext uri="{FF2B5EF4-FFF2-40B4-BE49-F238E27FC236}">
                <a16:creationId xmlns:a16="http://schemas.microsoft.com/office/drawing/2014/main" id="{B52BE924-335E-F30A-F2D9-BB796B8048A2}"/>
              </a:ext>
            </a:extLst>
          </p:cNvPr>
          <p:cNvSpPr>
            <a:spLocks noGrp="1"/>
          </p:cNvSpPr>
          <p:nvPr>
            <p:ph type="ftr" sz="quarter" idx="11"/>
          </p:nvPr>
        </p:nvSpPr>
        <p:spPr/>
        <p:txBody>
          <a:bodyPr/>
          <a:lstStyle/>
          <a:p>
            <a:r>
              <a:rPr lang="cs-CZ" sz="1500"/>
              <a:t>EOSC CZ, e-INFRA CZ | Nástroje a služby pro vědeckou komunitu</a:t>
            </a:r>
            <a:endParaRPr lang="cs-CZ" sz="1500">
              <a:ea typeface="Roboto"/>
              <a:cs typeface="Roboto"/>
            </a:endParaRPr>
          </a:p>
        </p:txBody>
      </p:sp>
      <p:sp>
        <p:nvSpPr>
          <p:cNvPr id="7" name="Zástupný symbol pro číslo snímku 6">
            <a:extLst>
              <a:ext uri="{FF2B5EF4-FFF2-40B4-BE49-F238E27FC236}">
                <a16:creationId xmlns:a16="http://schemas.microsoft.com/office/drawing/2014/main" id="{688F81C3-5825-EC6C-8F1A-86947F83D332}"/>
              </a:ext>
            </a:extLst>
          </p:cNvPr>
          <p:cNvSpPr>
            <a:spLocks noGrp="1"/>
          </p:cNvSpPr>
          <p:nvPr>
            <p:ph type="sldNum" sz="quarter" idx="12"/>
          </p:nvPr>
        </p:nvSpPr>
        <p:spPr>
          <a:xfrm>
            <a:off x="9707954" y="6356349"/>
            <a:ext cx="2184932" cy="365125"/>
          </a:xfrm>
        </p:spPr>
        <p:txBody>
          <a:bodyPr/>
          <a:lstStyle/>
          <a:p>
            <a:fld id="{81BEB06B-36ED-4173-BB9C-0A7D5536228E}" type="slidenum">
              <a:rPr lang="cs-CZ" smtClean="0"/>
              <a:pPr/>
              <a:t>2</a:t>
            </a:fld>
            <a:endParaRPr lang="cs-CZ"/>
          </a:p>
        </p:txBody>
      </p:sp>
      <p:sp>
        <p:nvSpPr>
          <p:cNvPr id="2" name="Nadpis 1">
            <a:extLst>
              <a:ext uri="{FF2B5EF4-FFF2-40B4-BE49-F238E27FC236}">
                <a16:creationId xmlns:a16="http://schemas.microsoft.com/office/drawing/2014/main" id="{93A85F75-9EA4-2C96-991F-6AC760D551DE}"/>
              </a:ext>
            </a:extLst>
          </p:cNvPr>
          <p:cNvSpPr>
            <a:spLocks noGrp="1"/>
          </p:cNvSpPr>
          <p:nvPr>
            <p:ph type="title"/>
          </p:nvPr>
        </p:nvSpPr>
        <p:spPr/>
        <p:txBody>
          <a:bodyPr/>
          <a:lstStyle/>
          <a:p>
            <a:r>
              <a:rPr lang="cs-CZ">
                <a:latin typeface="+mj-lt"/>
                <a:ea typeface="Roboto"/>
                <a:cs typeface="Roboto"/>
              </a:rPr>
              <a:t>Datové </a:t>
            </a:r>
            <a:r>
              <a:rPr lang="cs-CZ" err="1">
                <a:latin typeface="+mj-lt"/>
                <a:ea typeface="Roboto"/>
                <a:cs typeface="Roboto"/>
              </a:rPr>
              <a:t>repozitáře</a:t>
            </a:r>
            <a:r>
              <a:rPr lang="cs-CZ">
                <a:latin typeface="+mj-lt"/>
                <a:ea typeface="Roboto"/>
                <a:cs typeface="Roboto"/>
              </a:rPr>
              <a:t> a úložná prostředí</a:t>
            </a:r>
          </a:p>
        </p:txBody>
      </p:sp>
      <p:sp>
        <p:nvSpPr>
          <p:cNvPr id="3" name="Zástupný obsah 2">
            <a:extLst>
              <a:ext uri="{FF2B5EF4-FFF2-40B4-BE49-F238E27FC236}">
                <a16:creationId xmlns:a16="http://schemas.microsoft.com/office/drawing/2014/main" id="{A53ECBB9-4977-F124-DA87-F564F2A5404C}"/>
              </a:ext>
            </a:extLst>
          </p:cNvPr>
          <p:cNvSpPr>
            <a:spLocks noGrp="1"/>
          </p:cNvSpPr>
          <p:nvPr>
            <p:ph idx="1"/>
          </p:nvPr>
        </p:nvSpPr>
        <p:spPr>
          <a:xfrm>
            <a:off x="350520" y="1854221"/>
            <a:ext cx="5773405" cy="4477963"/>
          </a:xfrm>
        </p:spPr>
        <p:txBody>
          <a:bodyPr vert="horz" lIns="91440" tIns="45720" rIns="91440" bIns="45720" rtlCol="0" anchor="t">
            <a:normAutofit/>
          </a:bodyPr>
          <a:lstStyle/>
          <a:p>
            <a:pPr marL="0" indent="0">
              <a:spcBef>
                <a:spcPts val="0"/>
              </a:spcBef>
              <a:buNone/>
            </a:pPr>
            <a:r>
              <a:rPr lang="cs-CZ" sz="2200" b="1" err="1">
                <a:solidFill>
                  <a:srgbClr val="008691"/>
                </a:solidFill>
                <a:latin typeface="Roboto"/>
                <a:ea typeface="Roboto"/>
                <a:cs typeface="Roboto"/>
              </a:rPr>
              <a:t>Repozitáře</a:t>
            </a:r>
            <a:endParaRPr lang="cs-CZ" sz="2200" b="1" err="1">
              <a:latin typeface="Roboto"/>
              <a:ea typeface="Roboto"/>
              <a:cs typeface="Roboto"/>
            </a:endParaRPr>
          </a:p>
          <a:p>
            <a:pPr marL="0" indent="0">
              <a:spcBef>
                <a:spcPts val="0"/>
              </a:spcBef>
              <a:buNone/>
            </a:pPr>
            <a:endParaRPr lang="cs-CZ" sz="1900">
              <a:solidFill>
                <a:srgbClr val="000000"/>
              </a:solidFill>
              <a:latin typeface="Roboto"/>
              <a:ea typeface="Roboto"/>
              <a:cs typeface="Roboto"/>
            </a:endParaRPr>
          </a:p>
          <a:p>
            <a:pPr marL="0" indent="0">
              <a:spcBef>
                <a:spcPts val="0"/>
              </a:spcBef>
              <a:buNone/>
            </a:pPr>
            <a:r>
              <a:rPr lang="cs-CZ" sz="1900">
                <a:latin typeface="Roboto"/>
                <a:ea typeface="Roboto"/>
                <a:cs typeface="Roboto"/>
                <a:hlinkClick r:id="rId2"/>
              </a:rPr>
              <a:t>Národní metadatový adresář</a:t>
            </a:r>
            <a:r>
              <a:rPr lang="cs-CZ" sz="1900">
                <a:latin typeface="Roboto"/>
                <a:ea typeface="Roboto"/>
                <a:cs typeface="Roboto"/>
              </a:rPr>
              <a:t> (2024 – pilot) </a:t>
            </a:r>
            <a:endParaRPr lang="en-US" sz="1900">
              <a:latin typeface="Roboto"/>
              <a:ea typeface="Roboto"/>
              <a:cs typeface="Roboto"/>
            </a:endParaRPr>
          </a:p>
          <a:p>
            <a:pPr>
              <a:lnSpc>
                <a:spcPct val="120000"/>
              </a:lnSpc>
              <a:spcBef>
                <a:spcPts val="0"/>
              </a:spcBef>
              <a:buFont typeface="Wingdings" panose="05000000000000000000" pitchFamily="2" charset="2"/>
              <a:buChar char="§"/>
            </a:pPr>
            <a:r>
              <a:rPr lang="cs-CZ" sz="1700">
                <a:latin typeface="Roboto"/>
                <a:ea typeface="Roboto"/>
                <a:cs typeface="Roboto"/>
              </a:rPr>
              <a:t>Prostor pro vyhledávání metadatových záznamů</a:t>
            </a:r>
          </a:p>
          <a:p>
            <a:pPr>
              <a:spcBef>
                <a:spcPts val="0"/>
              </a:spcBef>
              <a:buFont typeface="Wingdings" panose="05000000000000000000" pitchFamily="2" charset="2"/>
              <a:buChar char="§"/>
            </a:pPr>
            <a:r>
              <a:rPr lang="cs-CZ" sz="1700">
                <a:latin typeface="Roboto"/>
                <a:ea typeface="Roboto"/>
                <a:cs typeface="Roboto"/>
              </a:rPr>
              <a:t>Pilotní provoz</a:t>
            </a:r>
          </a:p>
          <a:p>
            <a:pPr marL="0" indent="0">
              <a:spcBef>
                <a:spcPts val="0"/>
              </a:spcBef>
              <a:buNone/>
            </a:pPr>
            <a:endParaRPr lang="cs-CZ" sz="1900">
              <a:latin typeface="Roboto"/>
              <a:ea typeface="Roboto"/>
              <a:cs typeface="Roboto"/>
            </a:endParaRPr>
          </a:p>
          <a:p>
            <a:pPr marL="0" indent="0">
              <a:spcBef>
                <a:spcPts val="0"/>
              </a:spcBef>
              <a:buNone/>
            </a:pPr>
            <a:r>
              <a:rPr lang="cs-CZ" sz="1900">
                <a:latin typeface="Roboto"/>
                <a:ea typeface="Roboto"/>
                <a:cs typeface="Roboto"/>
                <a:hlinkClick r:id="rId3"/>
              </a:rPr>
              <a:t>C</a:t>
            </a:r>
            <a:r>
              <a:rPr lang="en-US" sz="1900">
                <a:latin typeface="Roboto"/>
                <a:ea typeface="Roboto"/>
                <a:cs typeface="Roboto"/>
                <a:hlinkClick r:id="rId3"/>
              </a:rPr>
              <a:t>atch-all</a:t>
            </a:r>
            <a:r>
              <a:rPr lang="cs-CZ" sz="1900">
                <a:latin typeface="Roboto"/>
                <a:ea typeface="Roboto"/>
                <a:cs typeface="Roboto"/>
                <a:hlinkClick r:id="rId3"/>
              </a:rPr>
              <a:t> datový</a:t>
            </a:r>
            <a:r>
              <a:rPr lang="en-US" sz="1900">
                <a:latin typeface="Roboto"/>
                <a:ea typeface="Roboto"/>
                <a:cs typeface="Roboto"/>
                <a:hlinkClick r:id="rId3"/>
              </a:rPr>
              <a:t> repozitář</a:t>
            </a:r>
            <a:r>
              <a:rPr lang="en-US" sz="1900">
                <a:latin typeface="Roboto"/>
                <a:ea typeface="Roboto"/>
                <a:cs typeface="Roboto"/>
              </a:rPr>
              <a:t> (2025 </a:t>
            </a:r>
            <a:r>
              <a:rPr lang="cs-CZ" sz="1900">
                <a:latin typeface="Roboto"/>
                <a:ea typeface="Roboto"/>
                <a:cs typeface="Roboto"/>
              </a:rPr>
              <a:t>–</a:t>
            </a:r>
            <a:r>
              <a:rPr lang="en-US" sz="1900">
                <a:latin typeface="Roboto"/>
                <a:ea typeface="Roboto"/>
                <a:cs typeface="Roboto"/>
              </a:rPr>
              <a:t> pilot)</a:t>
            </a:r>
            <a:r>
              <a:rPr lang="cs-CZ" sz="1900">
                <a:latin typeface="Roboto"/>
                <a:ea typeface="Roboto"/>
                <a:cs typeface="Roboto"/>
              </a:rPr>
              <a:t> </a:t>
            </a:r>
            <a:endParaRPr lang="cs-CZ" sz="1900">
              <a:cs typeface="Roboto"/>
            </a:endParaRPr>
          </a:p>
          <a:p>
            <a:pPr>
              <a:lnSpc>
                <a:spcPct val="120000"/>
              </a:lnSpc>
              <a:spcBef>
                <a:spcPts val="0"/>
              </a:spcBef>
              <a:buFont typeface="Wingdings" panose="05000000000000000000" pitchFamily="2" charset="2"/>
              <a:buChar char="§"/>
            </a:pPr>
            <a:r>
              <a:rPr lang="cs-CZ" sz="1700">
                <a:latin typeface="Roboto"/>
                <a:ea typeface="Roboto"/>
                <a:cs typeface="Roboto"/>
              </a:rPr>
              <a:t>Místo pro data, která nebudou mít svoje oborové </a:t>
            </a:r>
            <a:r>
              <a:rPr lang="cs-CZ" sz="1700" err="1">
                <a:latin typeface="Roboto"/>
                <a:ea typeface="Roboto"/>
                <a:cs typeface="Roboto"/>
              </a:rPr>
              <a:t>repozitáře</a:t>
            </a:r>
            <a:endParaRPr lang="cs-CZ" sz="1700">
              <a:latin typeface="Roboto"/>
              <a:ea typeface="Roboto"/>
              <a:cs typeface="Roboto"/>
            </a:endParaRPr>
          </a:p>
          <a:p>
            <a:pPr marL="0" indent="0">
              <a:spcBef>
                <a:spcPts val="0"/>
              </a:spcBef>
              <a:buNone/>
            </a:pPr>
            <a:endParaRPr lang="cs-CZ" sz="1900" b="1">
              <a:solidFill>
                <a:srgbClr val="EB5D81"/>
              </a:solidFill>
              <a:latin typeface="Roboto"/>
              <a:ea typeface="Roboto"/>
              <a:cs typeface="Roboto"/>
            </a:endParaRPr>
          </a:p>
          <a:p>
            <a:pPr marL="0" indent="0">
              <a:spcBef>
                <a:spcPts val="0"/>
              </a:spcBef>
              <a:buNone/>
            </a:pPr>
            <a:r>
              <a:rPr lang="cs-CZ" sz="1900">
                <a:latin typeface="Roboto"/>
                <a:ea typeface="Roboto"/>
                <a:cs typeface="Roboto"/>
              </a:rPr>
              <a:t>Oborové</a:t>
            </a:r>
            <a:r>
              <a:rPr lang="en-US" sz="1900">
                <a:latin typeface="Roboto"/>
                <a:ea typeface="Roboto"/>
                <a:cs typeface="Roboto"/>
              </a:rPr>
              <a:t> </a:t>
            </a:r>
            <a:r>
              <a:rPr lang="cs-CZ" sz="1900" err="1">
                <a:latin typeface="Roboto"/>
                <a:ea typeface="Roboto"/>
                <a:cs typeface="Roboto"/>
              </a:rPr>
              <a:t>repozitáře</a:t>
            </a:r>
            <a:r>
              <a:rPr lang="cs-CZ" sz="1900">
                <a:latin typeface="Roboto"/>
                <a:ea typeface="Roboto"/>
                <a:cs typeface="Roboto"/>
              </a:rPr>
              <a:t> (připravujeme 2025)</a:t>
            </a:r>
            <a:endParaRPr lang="en-US" sz="1900">
              <a:latin typeface="Roboto"/>
              <a:ea typeface="Roboto"/>
              <a:cs typeface="Roboto"/>
            </a:endParaRPr>
          </a:p>
          <a:p>
            <a:pPr>
              <a:lnSpc>
                <a:spcPct val="120000"/>
              </a:lnSpc>
              <a:spcBef>
                <a:spcPts val="0"/>
              </a:spcBef>
              <a:buFont typeface="Wingdings" panose="05000000000000000000" pitchFamily="2" charset="2"/>
              <a:buChar char="§"/>
            </a:pPr>
            <a:r>
              <a:rPr lang="cs-CZ" sz="1700">
                <a:latin typeface="Roboto"/>
                <a:ea typeface="Roboto"/>
                <a:cs typeface="Roboto"/>
              </a:rPr>
              <a:t>První 4 pilotní – konec 2025</a:t>
            </a:r>
          </a:p>
          <a:p>
            <a:pPr>
              <a:spcBef>
                <a:spcPts val="0"/>
              </a:spcBef>
              <a:buFont typeface="Wingdings" panose="05000000000000000000" pitchFamily="2" charset="2"/>
              <a:buChar char="§"/>
            </a:pPr>
            <a:r>
              <a:rPr lang="cs-CZ" sz="1700">
                <a:latin typeface="Roboto"/>
                <a:ea typeface="Roboto"/>
                <a:cs typeface="Roboto"/>
              </a:rPr>
              <a:t>Ostatní – 2025/2026</a:t>
            </a:r>
          </a:p>
          <a:p>
            <a:pPr marL="0" indent="0">
              <a:spcBef>
                <a:spcPts val="0"/>
              </a:spcBef>
              <a:buFont typeface="Wingdings" panose="020B0604020202020204" pitchFamily="34" charset="0"/>
              <a:buNone/>
            </a:pPr>
            <a:endParaRPr lang="cs-CZ" sz="1500">
              <a:cs typeface="Roboto" panose="02000000000000000000" pitchFamily="2" charset="0"/>
            </a:endParaRPr>
          </a:p>
        </p:txBody>
      </p:sp>
      <p:sp>
        <p:nvSpPr>
          <p:cNvPr id="9" name="TextovéPole 8">
            <a:extLst>
              <a:ext uri="{FF2B5EF4-FFF2-40B4-BE49-F238E27FC236}">
                <a16:creationId xmlns:a16="http://schemas.microsoft.com/office/drawing/2014/main" id="{810D36F2-560E-827C-3CCE-7D7D8FA5DBB4}"/>
              </a:ext>
            </a:extLst>
          </p:cNvPr>
          <p:cNvSpPr txBox="1"/>
          <p:nvPr/>
        </p:nvSpPr>
        <p:spPr>
          <a:xfrm>
            <a:off x="6550434" y="1876451"/>
            <a:ext cx="5502383" cy="2585323"/>
          </a:xfrm>
          <a:prstGeom prst="rect">
            <a:avLst/>
          </a:prstGeom>
          <a:noFill/>
        </p:spPr>
        <p:txBody>
          <a:bodyPr wrap="square" lIns="91440" tIns="45720" rIns="91440" bIns="45720" anchor="t">
            <a:spAutoFit/>
          </a:bodyPr>
          <a:lstStyle/>
          <a:p>
            <a:r>
              <a:rPr lang="cs-CZ" sz="2000" b="1">
                <a:solidFill>
                  <a:srgbClr val="008691"/>
                </a:solidFill>
                <a:ea typeface="Roboto"/>
                <a:cs typeface="Roboto"/>
              </a:rPr>
              <a:t>Hardware</a:t>
            </a:r>
            <a:endParaRPr lang="cs-CZ" sz="2000">
              <a:solidFill>
                <a:srgbClr val="000000"/>
              </a:solidFill>
              <a:ea typeface="Roboto"/>
              <a:cs typeface="Roboto"/>
            </a:endParaRPr>
          </a:p>
          <a:p>
            <a:r>
              <a:rPr lang="cs-CZ" sz="1700">
                <a:solidFill>
                  <a:srgbClr val="000000"/>
                </a:solidFill>
                <a:ea typeface="Roboto"/>
                <a:cs typeface="Roboto"/>
              </a:rPr>
              <a:t>Uživatelská úložná kapacita ≈ 50 PB</a:t>
            </a:r>
            <a:endParaRPr lang="cs-CZ"/>
          </a:p>
          <a:p>
            <a:endParaRPr lang="cs-CZ" sz="2000" b="1">
              <a:solidFill>
                <a:srgbClr val="008691"/>
              </a:solidFill>
              <a:ea typeface="Roboto"/>
              <a:cs typeface="Roboto"/>
            </a:endParaRPr>
          </a:p>
          <a:p>
            <a:r>
              <a:rPr lang="cs-CZ" sz="2000" b="1">
                <a:solidFill>
                  <a:srgbClr val="008691"/>
                </a:solidFill>
                <a:ea typeface="Roboto"/>
                <a:cs typeface="Roboto"/>
              </a:rPr>
              <a:t>Propojení na výpočetní prostředí</a:t>
            </a:r>
            <a:endParaRPr lang="cs-CZ" sz="2000" b="1">
              <a:ea typeface="Roboto"/>
              <a:cs typeface="Roboto"/>
            </a:endParaRPr>
          </a:p>
          <a:p>
            <a:endParaRPr lang="cs-CZ" sz="1700">
              <a:solidFill>
                <a:srgbClr val="000000"/>
              </a:solidFill>
              <a:ea typeface="Roboto"/>
              <a:cs typeface="Roboto"/>
            </a:endParaRPr>
          </a:p>
          <a:p>
            <a:r>
              <a:rPr lang="cs-CZ" sz="1700">
                <a:solidFill>
                  <a:srgbClr val="000000"/>
                </a:solidFill>
                <a:ea typeface="Roboto"/>
                <a:cs typeface="Roboto"/>
              </a:rPr>
              <a:t>Konsorcium</a:t>
            </a:r>
            <a:r>
              <a:rPr lang="cs-CZ" sz="1700">
                <a:ea typeface="Roboto"/>
                <a:cs typeface="Roboto"/>
              </a:rPr>
              <a:t> </a:t>
            </a:r>
            <a:r>
              <a:rPr lang="cs-CZ" sz="1700">
                <a:ea typeface="Roboto"/>
                <a:cs typeface="Roboto"/>
                <a:hlinkClick r:id="rId4"/>
              </a:rPr>
              <a:t>e-INFRA</a:t>
            </a:r>
            <a:r>
              <a:rPr lang="cs-CZ" sz="1700">
                <a:ea typeface="Roboto"/>
                <a:cs typeface="Roboto"/>
              </a:rPr>
              <a:t>:</a:t>
            </a:r>
            <a:endParaRPr lang="cs-CZ"/>
          </a:p>
          <a:p>
            <a:pPr marL="285750" indent="-285750">
              <a:buFont typeface="Wingdings"/>
              <a:buChar char="§"/>
            </a:pPr>
            <a:r>
              <a:rPr lang="cs-CZ" sz="1700">
                <a:ea typeface="Roboto"/>
                <a:cs typeface="Roboto"/>
              </a:rPr>
              <a:t>CESNET: Metacentrum</a:t>
            </a:r>
          </a:p>
          <a:p>
            <a:pPr marL="285750" indent="-285750">
              <a:buFont typeface="Wingdings"/>
              <a:buChar char="§"/>
            </a:pPr>
            <a:r>
              <a:rPr lang="cs-CZ" sz="1700">
                <a:ea typeface="Roboto"/>
                <a:cs typeface="Roboto"/>
              </a:rPr>
              <a:t>CERIT-SC: Cloudová a gridová řešení</a:t>
            </a:r>
          </a:p>
          <a:p>
            <a:pPr marL="285750" indent="-285750">
              <a:buFont typeface="Wingdings"/>
              <a:buChar char="§"/>
            </a:pPr>
            <a:r>
              <a:rPr lang="cs-CZ" sz="1700">
                <a:ea typeface="Roboto"/>
                <a:cs typeface="Roboto"/>
              </a:rPr>
              <a:t>IT4I: Výkonné superpočítače </a:t>
            </a:r>
          </a:p>
        </p:txBody>
      </p:sp>
      <p:pic>
        <p:nvPicPr>
          <p:cNvPr id="10" name="Obrázek 9" descr="Foto &amp; video - IT4Innovations">
            <a:extLst>
              <a:ext uri="{FF2B5EF4-FFF2-40B4-BE49-F238E27FC236}">
                <a16:creationId xmlns:a16="http://schemas.microsoft.com/office/drawing/2014/main" id="{86A90899-BAA8-5C23-0726-78564909FD7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358973" y="4490482"/>
            <a:ext cx="3554830" cy="2046514"/>
          </a:xfrm>
          <a:prstGeom prst="rect">
            <a:avLst/>
          </a:prstGeom>
          <a:ln>
            <a:noFill/>
          </a:ln>
          <a:effectLst>
            <a:outerShdw blurRad="292100" dist="139700" dir="2700000" algn="tl" rotWithShape="0">
              <a:srgbClr val="333333">
                <a:alpha val="65000"/>
              </a:srgbClr>
            </a:outerShdw>
          </a:effectLst>
        </p:spPr>
      </p:pic>
      <p:pic>
        <p:nvPicPr>
          <p:cNvPr id="8" name="Obrázek 7" descr="Obsah obrázku snímek obrazovky&#10;&#10;Obsah vygenerovaný umělou inteligencí může být nesprávný.">
            <a:extLst>
              <a:ext uri="{FF2B5EF4-FFF2-40B4-BE49-F238E27FC236}">
                <a16:creationId xmlns:a16="http://schemas.microsoft.com/office/drawing/2014/main" id="{6FBC644B-CFDD-0660-B991-3F4D93A91D37}"/>
              </a:ext>
            </a:extLst>
          </p:cNvPr>
          <p:cNvPicPr>
            <a:picLocks noChangeAspect="1"/>
          </p:cNvPicPr>
          <p:nvPr/>
        </p:nvPicPr>
        <p:blipFill>
          <a:blip r:embed="rId7"/>
          <a:stretch>
            <a:fillRect/>
          </a:stretch>
        </p:blipFill>
        <p:spPr>
          <a:xfrm>
            <a:off x="5673146" y="4457517"/>
            <a:ext cx="3466461" cy="1927440"/>
          </a:xfrm>
          <a:prstGeom prst="rect">
            <a:avLst/>
          </a:prstGeom>
          <a:ln>
            <a:noFill/>
          </a:ln>
        </p:spPr>
      </p:pic>
    </p:spTree>
    <p:extLst>
      <p:ext uri="{BB962C8B-B14F-4D97-AF65-F5344CB8AC3E}">
        <p14:creationId xmlns:p14="http://schemas.microsoft.com/office/powerpoint/2010/main" val="2054221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1C84E-44CC-37C2-8AC3-014073F92166}"/>
            </a:ext>
          </a:extLst>
        </p:cNvPr>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A359B81-BAFC-7D48-DE4C-C4E08E7EBE51}"/>
              </a:ext>
            </a:extLst>
          </p:cNvPr>
          <p:cNvSpPr>
            <a:spLocks noGrp="1"/>
          </p:cNvSpPr>
          <p:nvPr>
            <p:ph type="dt" sz="half" idx="10"/>
          </p:nvPr>
        </p:nvSpPr>
        <p:spPr/>
        <p:txBody>
          <a:bodyPr/>
          <a:lstStyle/>
          <a:p>
            <a:r>
              <a:rPr lang="cs-CZ" dirty="0"/>
              <a:t>12. května 2025</a:t>
            </a:r>
          </a:p>
        </p:txBody>
      </p:sp>
      <p:sp>
        <p:nvSpPr>
          <p:cNvPr id="3" name="Zástupný symbol pro zápatí 2">
            <a:extLst>
              <a:ext uri="{FF2B5EF4-FFF2-40B4-BE49-F238E27FC236}">
                <a16:creationId xmlns:a16="http://schemas.microsoft.com/office/drawing/2014/main" id="{B43AAA92-AA26-61C3-D62D-71F4C079ED82}"/>
              </a:ext>
            </a:extLst>
          </p:cNvPr>
          <p:cNvSpPr>
            <a:spLocks noGrp="1"/>
          </p:cNvSpPr>
          <p:nvPr>
            <p:ph type="ftr" sz="quarter" idx="11"/>
          </p:nvPr>
        </p:nvSpPr>
        <p:spPr/>
        <p:txBody>
          <a:bodyPr/>
          <a:lstStyle/>
          <a:p>
            <a:r>
              <a:rPr lang="cs-CZ"/>
              <a:t>EOSC CZ, e-INFRA CZ | Nástroje a služby pro vědeckou komunitu</a:t>
            </a:r>
          </a:p>
        </p:txBody>
      </p:sp>
      <p:sp>
        <p:nvSpPr>
          <p:cNvPr id="4" name="Zástupný symbol pro číslo snímku 3">
            <a:extLst>
              <a:ext uri="{FF2B5EF4-FFF2-40B4-BE49-F238E27FC236}">
                <a16:creationId xmlns:a16="http://schemas.microsoft.com/office/drawing/2014/main" id="{5ECD82C9-9AE4-EE1E-9283-E309515C60FD}"/>
              </a:ext>
            </a:extLst>
          </p:cNvPr>
          <p:cNvSpPr>
            <a:spLocks noGrp="1"/>
          </p:cNvSpPr>
          <p:nvPr>
            <p:ph type="sldNum" sz="quarter" idx="12"/>
          </p:nvPr>
        </p:nvSpPr>
        <p:spPr/>
        <p:txBody>
          <a:bodyPr/>
          <a:lstStyle/>
          <a:p>
            <a:fld id="{81BEB06B-36ED-4173-BB9C-0A7D5536228E}" type="slidenum">
              <a:rPr lang="cs-CZ" smtClean="0"/>
              <a:t>3</a:t>
            </a:fld>
            <a:endParaRPr lang="cs-CZ"/>
          </a:p>
        </p:txBody>
      </p:sp>
      <p:sp>
        <p:nvSpPr>
          <p:cNvPr id="5" name="Nadpis 4">
            <a:extLst>
              <a:ext uri="{FF2B5EF4-FFF2-40B4-BE49-F238E27FC236}">
                <a16:creationId xmlns:a16="http://schemas.microsoft.com/office/drawing/2014/main" id="{2F0D2C77-DB1C-6C53-4CB1-81302DF9097B}"/>
              </a:ext>
            </a:extLst>
          </p:cNvPr>
          <p:cNvSpPr>
            <a:spLocks noGrp="1"/>
          </p:cNvSpPr>
          <p:nvPr>
            <p:ph type="title"/>
          </p:nvPr>
        </p:nvSpPr>
        <p:spPr/>
        <p:txBody>
          <a:bodyPr/>
          <a:lstStyle/>
          <a:p>
            <a:r>
              <a:rPr lang="cs-CZ">
                <a:latin typeface="+mj-lt"/>
                <a:ea typeface="Roboto"/>
                <a:cs typeface="Roboto"/>
              </a:rPr>
              <a:t>Služby</a:t>
            </a:r>
          </a:p>
        </p:txBody>
      </p:sp>
      <p:sp>
        <p:nvSpPr>
          <p:cNvPr id="6" name="Zástupný obsah 5">
            <a:extLst>
              <a:ext uri="{FF2B5EF4-FFF2-40B4-BE49-F238E27FC236}">
                <a16:creationId xmlns:a16="http://schemas.microsoft.com/office/drawing/2014/main" id="{C95A16C9-FD63-2903-3E53-BE85A8618ADC}"/>
              </a:ext>
            </a:extLst>
          </p:cNvPr>
          <p:cNvSpPr>
            <a:spLocks noGrp="1"/>
          </p:cNvSpPr>
          <p:nvPr>
            <p:ph idx="1"/>
          </p:nvPr>
        </p:nvSpPr>
        <p:spPr>
          <a:xfrm>
            <a:off x="350520" y="1911851"/>
            <a:ext cx="11003280" cy="499555"/>
          </a:xfrm>
        </p:spPr>
        <p:txBody>
          <a:bodyPr vert="horz" lIns="91440" tIns="45720" rIns="91440" bIns="45720" rtlCol="0" anchor="t">
            <a:noAutofit/>
          </a:bodyPr>
          <a:lstStyle/>
          <a:p>
            <a:pPr marL="0" indent="0">
              <a:spcBef>
                <a:spcPts val="0"/>
              </a:spcBef>
              <a:buNone/>
            </a:pPr>
            <a:r>
              <a:rPr lang="cs-CZ" sz="1900">
                <a:latin typeface="Roboto"/>
                <a:ea typeface="Roboto"/>
                <a:cs typeface="Roboto"/>
              </a:rPr>
              <a:t>Přehled dostupných služeb pro celý životní cyklus výzkumných dat – </a:t>
            </a:r>
            <a:r>
              <a:rPr lang="cs-CZ" sz="1900">
                <a:latin typeface="Roboto"/>
                <a:ea typeface="Roboto"/>
                <a:cs typeface="Roboto"/>
                <a:hlinkClick r:id="rId3"/>
              </a:rPr>
              <a:t>eosc.cz</a:t>
            </a:r>
            <a:endParaRPr lang="cs-CZ" sz="1900">
              <a:cs typeface="Roboto"/>
            </a:endParaRPr>
          </a:p>
        </p:txBody>
      </p:sp>
      <p:sp>
        <p:nvSpPr>
          <p:cNvPr id="7" name="TextovéPole 6">
            <a:extLst>
              <a:ext uri="{FF2B5EF4-FFF2-40B4-BE49-F238E27FC236}">
                <a16:creationId xmlns:a16="http://schemas.microsoft.com/office/drawing/2014/main" id="{46463D3D-5DA6-EF58-60C6-D9FC63F9CED0}"/>
              </a:ext>
            </a:extLst>
          </p:cNvPr>
          <p:cNvSpPr txBox="1"/>
          <p:nvPr/>
        </p:nvSpPr>
        <p:spPr>
          <a:xfrm>
            <a:off x="1072906" y="2406112"/>
            <a:ext cx="10841062" cy="28430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850"/>
              </a:lnSpc>
            </a:pPr>
            <a:r>
              <a:rPr lang="cs-CZ" sz="1900" dirty="0">
                <a:cs typeface="Segoe UI"/>
              </a:rPr>
              <a:t>Podpora práce s </a:t>
            </a:r>
            <a:r>
              <a:rPr lang="cs-CZ" sz="1900" b="1" dirty="0">
                <a:cs typeface="Segoe UI"/>
              </a:rPr>
              <a:t>persistentními identifikátory</a:t>
            </a:r>
            <a:r>
              <a:rPr lang="cs-CZ" sz="1900" dirty="0">
                <a:cs typeface="Segoe UI"/>
              </a:rPr>
              <a:t> – </a:t>
            </a:r>
            <a:r>
              <a:rPr lang="cs-CZ" sz="1900" u="sng" dirty="0">
                <a:solidFill>
                  <a:srgbClr val="EB5D81"/>
                </a:solidFill>
                <a:cs typeface="Segoe UI"/>
                <a:hlinkClick r:id="rId4"/>
              </a:rPr>
              <a:t>identifikátory.cz</a:t>
            </a:r>
            <a:r>
              <a:rPr lang="cs-CZ" sz="1900" dirty="0">
                <a:cs typeface="Segoe UI"/>
              </a:rPr>
              <a:t>​ </a:t>
            </a:r>
            <a:endParaRPr lang="en-US" sz="1900" dirty="0">
              <a:cs typeface="Segoe UI"/>
            </a:endParaRPr>
          </a:p>
          <a:p>
            <a:pPr>
              <a:lnSpc>
                <a:spcPts val="2850"/>
              </a:lnSpc>
            </a:pPr>
            <a:r>
              <a:rPr lang="cs-CZ" sz="1900" dirty="0">
                <a:cs typeface="Segoe UI"/>
              </a:rPr>
              <a:t>Podpora pro </a:t>
            </a:r>
            <a:r>
              <a:rPr lang="cs-CZ" sz="1900" b="1" dirty="0">
                <a:cs typeface="Segoe UI"/>
              </a:rPr>
              <a:t>data management plánování</a:t>
            </a:r>
            <a:r>
              <a:rPr lang="cs-CZ" sz="1900" dirty="0">
                <a:cs typeface="Segoe UI"/>
              </a:rPr>
              <a:t> </a:t>
            </a:r>
            <a:r>
              <a:rPr lang="en-US" sz="1900" dirty="0">
                <a:cs typeface="Segoe UI"/>
              </a:rPr>
              <a:t>​</a:t>
            </a:r>
            <a:endParaRPr lang="en-US" sz="1900" dirty="0">
              <a:ea typeface="Roboto"/>
              <a:cs typeface="Segoe UI"/>
            </a:endParaRPr>
          </a:p>
          <a:p>
            <a:pPr marL="857250" lvl="1" indent="-342900">
              <a:lnSpc>
                <a:spcPts val="2550"/>
              </a:lnSpc>
              <a:buFont typeface="Wingdings,Sans-Serif"/>
              <a:buChar char="§"/>
            </a:pPr>
            <a:r>
              <a:rPr lang="cs-CZ" sz="1700" dirty="0">
                <a:cs typeface="Arial"/>
              </a:rPr>
              <a:t>Integrace </a:t>
            </a:r>
            <a:r>
              <a:rPr lang="cs-CZ" sz="1700" u="sng" dirty="0">
                <a:solidFill>
                  <a:srgbClr val="EB5D81"/>
                </a:solidFill>
                <a:cs typeface="Arial"/>
                <a:hlinkClick r:id="rId5"/>
              </a:rPr>
              <a:t>Data </a:t>
            </a:r>
            <a:r>
              <a:rPr lang="cs-CZ" sz="1700" u="sng" dirty="0" err="1">
                <a:solidFill>
                  <a:srgbClr val="EB5D81"/>
                </a:solidFill>
                <a:cs typeface="Arial"/>
                <a:hlinkClick r:id="rId5"/>
              </a:rPr>
              <a:t>Stewardship</a:t>
            </a:r>
            <a:r>
              <a:rPr lang="cs-CZ" sz="1700" u="sng" dirty="0">
                <a:solidFill>
                  <a:srgbClr val="EB5D81"/>
                </a:solidFill>
                <a:cs typeface="Arial"/>
                <a:hlinkClick r:id="rId5"/>
              </a:rPr>
              <a:t> </a:t>
            </a:r>
            <a:r>
              <a:rPr lang="cs-CZ" sz="1700" u="sng" dirty="0" err="1">
                <a:solidFill>
                  <a:srgbClr val="EB5D81"/>
                </a:solidFill>
                <a:cs typeface="Arial"/>
                <a:hlinkClick r:id="rId5"/>
              </a:rPr>
              <a:t>Wizard</a:t>
            </a:r>
            <a:r>
              <a:rPr lang="cs-CZ" sz="1700" u="sng" dirty="0">
                <a:solidFill>
                  <a:srgbClr val="EB5D81"/>
                </a:solidFill>
                <a:cs typeface="Arial"/>
                <a:hlinkClick r:id="rId5"/>
              </a:rPr>
              <a:t> (DSW)</a:t>
            </a:r>
            <a:r>
              <a:rPr lang="cs-CZ" sz="1700" dirty="0">
                <a:cs typeface="Arial"/>
              </a:rPr>
              <a:t> do prostředí NRP</a:t>
            </a:r>
            <a:r>
              <a:rPr lang="en-US" sz="1700" dirty="0">
                <a:cs typeface="Arial"/>
              </a:rPr>
              <a:t>​</a:t>
            </a:r>
            <a:r>
              <a:rPr lang="cs-CZ" sz="1700" dirty="0">
                <a:cs typeface="Arial"/>
              </a:rPr>
              <a:t> (pilot)</a:t>
            </a:r>
            <a:endParaRPr lang="en-US" sz="1700" dirty="0">
              <a:ea typeface="Roboto"/>
              <a:cs typeface="Arial"/>
            </a:endParaRPr>
          </a:p>
          <a:p>
            <a:pPr marL="857250" lvl="1" indent="-342900">
              <a:lnSpc>
                <a:spcPts val="2550"/>
              </a:lnSpc>
              <a:buFont typeface="Wingdings,Sans-Serif"/>
              <a:buChar char="§"/>
            </a:pPr>
            <a:r>
              <a:rPr lang="cs-CZ" sz="1700" dirty="0">
                <a:cs typeface="Arial"/>
              </a:rPr>
              <a:t>Hotová DSW šablona data management plánů (DMP) pro projektové výzvy MŠMT (OP JAK apod.)</a:t>
            </a:r>
            <a:r>
              <a:rPr lang="en-US" sz="1700" dirty="0">
                <a:cs typeface="Arial"/>
              </a:rPr>
              <a:t>​</a:t>
            </a:r>
          </a:p>
          <a:p>
            <a:pPr>
              <a:lnSpc>
                <a:spcPts val="2850"/>
              </a:lnSpc>
            </a:pPr>
            <a:r>
              <a:rPr lang="cs-CZ" sz="1900" dirty="0">
                <a:cs typeface="Segoe UI"/>
              </a:rPr>
              <a:t>Prostředí pro </a:t>
            </a:r>
            <a:r>
              <a:rPr lang="cs-CZ" sz="1900" b="1" dirty="0">
                <a:cs typeface="Segoe UI"/>
              </a:rPr>
              <a:t>zpracování citlivých dat</a:t>
            </a:r>
            <a:r>
              <a:rPr lang="cs-CZ" sz="1900" dirty="0">
                <a:cs typeface="Segoe UI"/>
              </a:rPr>
              <a:t> – </a:t>
            </a:r>
            <a:r>
              <a:rPr lang="cs-CZ" sz="1900" u="sng" dirty="0" err="1">
                <a:solidFill>
                  <a:srgbClr val="EB5D81"/>
                </a:solidFill>
                <a:cs typeface="Segoe UI"/>
                <a:hlinkClick r:id="rId6"/>
              </a:rPr>
              <a:t>SensitiveCloud</a:t>
            </a:r>
            <a:r>
              <a:rPr lang="cs-CZ" sz="1900" dirty="0">
                <a:cs typeface="Segoe UI"/>
              </a:rPr>
              <a:t>​</a:t>
            </a:r>
            <a:endParaRPr lang="cs-CZ" sz="1900" dirty="0">
              <a:ea typeface="Roboto"/>
              <a:cs typeface="Segoe UI"/>
            </a:endParaRPr>
          </a:p>
          <a:p>
            <a:pPr marL="628650" indent="-400050">
              <a:lnSpc>
                <a:spcPts val="2550"/>
              </a:lnSpc>
              <a:buFont typeface="Wingdings,Sans-Serif"/>
              <a:buChar char="§"/>
            </a:pPr>
            <a:r>
              <a:rPr lang="cs-CZ" sz="1700" dirty="0">
                <a:cs typeface="Arial"/>
              </a:rPr>
              <a:t>Zabezpečené prostředí pro uložení i zpracování citlivých dat.</a:t>
            </a:r>
            <a:r>
              <a:rPr lang="en-US" sz="1700" dirty="0">
                <a:cs typeface="Arial"/>
              </a:rPr>
              <a:t>​</a:t>
            </a:r>
            <a:endParaRPr lang="en-US" sz="1700" dirty="0">
              <a:ea typeface="Roboto"/>
              <a:cs typeface="Arial"/>
            </a:endParaRPr>
          </a:p>
          <a:p>
            <a:pPr>
              <a:lnSpc>
                <a:spcPts val="2250"/>
              </a:lnSpc>
            </a:pPr>
            <a:r>
              <a:rPr lang="en-US" sz="1500" dirty="0">
                <a:cs typeface="Segoe UI"/>
              </a:rPr>
              <a:t>​</a:t>
            </a:r>
            <a:endParaRPr lang="en-US" sz="1500" dirty="0">
              <a:ea typeface="Roboto"/>
              <a:cs typeface="Segoe UI"/>
            </a:endParaRPr>
          </a:p>
          <a:p>
            <a:pPr>
              <a:lnSpc>
                <a:spcPts val="2850"/>
              </a:lnSpc>
            </a:pPr>
            <a:endParaRPr lang="cs-CZ" sz="1900" dirty="0">
              <a:ea typeface="Roboto"/>
              <a:cs typeface="Segoe UI"/>
            </a:endParaRPr>
          </a:p>
        </p:txBody>
      </p:sp>
      <p:pic>
        <p:nvPicPr>
          <p:cNvPr id="8" name="Obrázek 7" descr="Obsah obrázku text, kruh, Písmo, diagram&#10;&#10;Obsah vygenerovaný umělou inteligencí může být nesprávný.">
            <a:extLst>
              <a:ext uri="{FF2B5EF4-FFF2-40B4-BE49-F238E27FC236}">
                <a16:creationId xmlns:a16="http://schemas.microsoft.com/office/drawing/2014/main" id="{E2223250-B79E-77B3-BFB8-9A7AFA2980FA}"/>
              </a:ext>
            </a:extLst>
          </p:cNvPr>
          <p:cNvPicPr>
            <a:picLocks noChangeAspect="1"/>
          </p:cNvPicPr>
          <p:nvPr/>
        </p:nvPicPr>
        <p:blipFill>
          <a:blip r:embed="rId7"/>
          <a:srcRect l="1330" t="3313" r="-52" b="4969"/>
          <a:stretch/>
        </p:blipFill>
        <p:spPr>
          <a:xfrm>
            <a:off x="9311586" y="625769"/>
            <a:ext cx="2443227" cy="2428445"/>
          </a:xfrm>
          <a:prstGeom prst="rect">
            <a:avLst/>
          </a:prstGeom>
          <a:ln>
            <a:noFill/>
          </a:ln>
        </p:spPr>
      </p:pic>
      <p:sp>
        <p:nvSpPr>
          <p:cNvPr id="11" name="TextovéPole 10">
            <a:extLst>
              <a:ext uri="{FF2B5EF4-FFF2-40B4-BE49-F238E27FC236}">
                <a16:creationId xmlns:a16="http://schemas.microsoft.com/office/drawing/2014/main" id="{F990AF12-8FA1-CB68-F2C6-33C94C32B873}"/>
              </a:ext>
            </a:extLst>
          </p:cNvPr>
          <p:cNvSpPr txBox="1"/>
          <p:nvPr/>
        </p:nvSpPr>
        <p:spPr>
          <a:xfrm>
            <a:off x="353291" y="4696692"/>
            <a:ext cx="10065327" cy="11156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919"/>
              </a:lnSpc>
            </a:pPr>
            <a:r>
              <a:rPr lang="cs-CZ" sz="1900" u="sng">
                <a:solidFill>
                  <a:srgbClr val="EB5D81"/>
                </a:solidFill>
                <a:cs typeface="Segoe UI"/>
                <a:hlinkClick r:id="rId8"/>
              </a:rPr>
              <a:t>Roadmapa služeb Národní repozitářové platformy (NRP) pro rok 2025</a:t>
            </a:r>
            <a:r>
              <a:rPr lang="cs-CZ" sz="1900">
                <a:cs typeface="Segoe UI"/>
              </a:rPr>
              <a:t>​​</a:t>
            </a:r>
          </a:p>
          <a:p>
            <a:pPr marL="628650" indent="-342900">
              <a:buFont typeface="Wingdings,Sans-Serif"/>
              <a:buChar char="§"/>
            </a:pPr>
            <a:r>
              <a:rPr lang="cs-CZ" sz="1700">
                <a:cs typeface="Arial"/>
              </a:rPr>
              <a:t>Technické služby (</a:t>
            </a:r>
            <a:r>
              <a:rPr lang="cs-CZ" sz="1700" err="1">
                <a:cs typeface="Arial"/>
              </a:rPr>
              <a:t>repozitáře</a:t>
            </a:r>
            <a:r>
              <a:rPr lang="cs-CZ" sz="1700">
                <a:cs typeface="Arial"/>
              </a:rPr>
              <a:t>, nástroj pro DMP, napojení na výpočetní prostředí, …)</a:t>
            </a:r>
            <a:r>
              <a:rPr lang="en-US" sz="1700">
                <a:cs typeface="Arial"/>
              </a:rPr>
              <a:t>​</a:t>
            </a:r>
            <a:endParaRPr lang="cs-CZ">
              <a:ea typeface="Roboto"/>
              <a:cs typeface="Roboto"/>
            </a:endParaRPr>
          </a:p>
          <a:p>
            <a:pPr marL="628650" indent="-342900">
              <a:buFont typeface="Wingdings,Sans-Serif"/>
              <a:buChar char="§"/>
            </a:pPr>
            <a:r>
              <a:rPr lang="cs-CZ" sz="1700">
                <a:cs typeface="Arial"/>
              </a:rPr>
              <a:t>Informační materiály (vzorová depoziční licence, implementace FAIR principů s využitím NRP, …)</a:t>
            </a:r>
            <a:endParaRPr lang="cs-CZ">
              <a:ea typeface="Roboto"/>
              <a:cs typeface="Roboto"/>
            </a:endParaRPr>
          </a:p>
        </p:txBody>
      </p:sp>
      <p:sp>
        <p:nvSpPr>
          <p:cNvPr id="12" name="Šipka: doprava se zářezem 11">
            <a:extLst>
              <a:ext uri="{FF2B5EF4-FFF2-40B4-BE49-F238E27FC236}">
                <a16:creationId xmlns:a16="http://schemas.microsoft.com/office/drawing/2014/main" id="{61DD2BB6-F9EC-01A3-1137-E93A11C6A425}"/>
              </a:ext>
            </a:extLst>
          </p:cNvPr>
          <p:cNvSpPr/>
          <p:nvPr/>
        </p:nvSpPr>
        <p:spPr>
          <a:xfrm>
            <a:off x="651164" y="2507672"/>
            <a:ext cx="290945" cy="235527"/>
          </a:xfrm>
          <a:prstGeom prst="notchedRightArrow">
            <a:avLst/>
          </a:prstGeom>
          <a:solidFill>
            <a:srgbClr val="008691"/>
          </a:solidFill>
          <a:ln>
            <a:solidFill>
              <a:srgbClr val="0086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se zářezem 12">
            <a:extLst>
              <a:ext uri="{FF2B5EF4-FFF2-40B4-BE49-F238E27FC236}">
                <a16:creationId xmlns:a16="http://schemas.microsoft.com/office/drawing/2014/main" id="{B35A41A3-D078-5494-6A6B-5CF16025DEC3}"/>
              </a:ext>
            </a:extLst>
          </p:cNvPr>
          <p:cNvSpPr/>
          <p:nvPr/>
        </p:nvSpPr>
        <p:spPr>
          <a:xfrm>
            <a:off x="651163" y="2874816"/>
            <a:ext cx="290945" cy="235527"/>
          </a:xfrm>
          <a:prstGeom prst="notchedRightArrow">
            <a:avLst/>
          </a:prstGeom>
          <a:solidFill>
            <a:srgbClr val="008691"/>
          </a:solidFill>
          <a:ln>
            <a:solidFill>
              <a:srgbClr val="0086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prava se zářezem 13">
            <a:extLst>
              <a:ext uri="{FF2B5EF4-FFF2-40B4-BE49-F238E27FC236}">
                <a16:creationId xmlns:a16="http://schemas.microsoft.com/office/drawing/2014/main" id="{1C3B030D-DD40-42AD-88A5-3DBAE7EF1239}"/>
              </a:ext>
            </a:extLst>
          </p:cNvPr>
          <p:cNvSpPr/>
          <p:nvPr/>
        </p:nvSpPr>
        <p:spPr>
          <a:xfrm>
            <a:off x="651162" y="3879270"/>
            <a:ext cx="290945" cy="235527"/>
          </a:xfrm>
          <a:prstGeom prst="notchedRightArrow">
            <a:avLst/>
          </a:prstGeom>
          <a:solidFill>
            <a:srgbClr val="008691"/>
          </a:solidFill>
          <a:ln>
            <a:solidFill>
              <a:srgbClr val="0086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8960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DBF3AEB-CE4D-3FE2-5D15-464617C710E0}"/>
              </a:ext>
            </a:extLst>
          </p:cNvPr>
          <p:cNvSpPr>
            <a:spLocks noGrp="1"/>
          </p:cNvSpPr>
          <p:nvPr>
            <p:ph type="dt" sz="half" idx="10"/>
          </p:nvPr>
        </p:nvSpPr>
        <p:spPr/>
        <p:txBody>
          <a:bodyPr/>
          <a:lstStyle/>
          <a:p>
            <a:r>
              <a:rPr lang="cs-CZ" dirty="0"/>
              <a:t>12. května 2025</a:t>
            </a:r>
          </a:p>
        </p:txBody>
      </p:sp>
      <p:sp>
        <p:nvSpPr>
          <p:cNvPr id="3" name="Zástupný symbol pro zápatí 2">
            <a:extLst>
              <a:ext uri="{FF2B5EF4-FFF2-40B4-BE49-F238E27FC236}">
                <a16:creationId xmlns:a16="http://schemas.microsoft.com/office/drawing/2014/main" id="{D58260BB-FF62-52D7-F720-489FAC1A6D9E}"/>
              </a:ext>
            </a:extLst>
          </p:cNvPr>
          <p:cNvSpPr>
            <a:spLocks noGrp="1"/>
          </p:cNvSpPr>
          <p:nvPr>
            <p:ph type="ftr" sz="quarter" idx="11"/>
          </p:nvPr>
        </p:nvSpPr>
        <p:spPr/>
        <p:txBody>
          <a:bodyPr/>
          <a:lstStyle/>
          <a:p>
            <a:r>
              <a:rPr lang="cs-CZ"/>
              <a:t>EOSC CZ, e-INFRA CZ | Nástroje a služby pro vědeckou komunitu</a:t>
            </a:r>
          </a:p>
        </p:txBody>
      </p:sp>
      <p:sp>
        <p:nvSpPr>
          <p:cNvPr id="4" name="Zástupný symbol pro číslo snímku 3">
            <a:extLst>
              <a:ext uri="{FF2B5EF4-FFF2-40B4-BE49-F238E27FC236}">
                <a16:creationId xmlns:a16="http://schemas.microsoft.com/office/drawing/2014/main" id="{89E7086B-B829-63DE-5AB4-5015533EFEF7}"/>
              </a:ext>
            </a:extLst>
          </p:cNvPr>
          <p:cNvSpPr>
            <a:spLocks noGrp="1"/>
          </p:cNvSpPr>
          <p:nvPr>
            <p:ph type="sldNum" sz="quarter" idx="12"/>
          </p:nvPr>
        </p:nvSpPr>
        <p:spPr/>
        <p:txBody>
          <a:bodyPr/>
          <a:lstStyle/>
          <a:p>
            <a:fld id="{81BEB06B-36ED-4173-BB9C-0A7D5536228E}" type="slidenum">
              <a:rPr lang="cs-CZ" smtClean="0"/>
              <a:t>4</a:t>
            </a:fld>
            <a:endParaRPr lang="cs-CZ"/>
          </a:p>
        </p:txBody>
      </p:sp>
      <p:sp>
        <p:nvSpPr>
          <p:cNvPr id="5" name="Nadpis 4">
            <a:extLst>
              <a:ext uri="{FF2B5EF4-FFF2-40B4-BE49-F238E27FC236}">
                <a16:creationId xmlns:a16="http://schemas.microsoft.com/office/drawing/2014/main" id="{FFBFD9D5-361B-3693-4099-41B1E2569029}"/>
              </a:ext>
            </a:extLst>
          </p:cNvPr>
          <p:cNvSpPr>
            <a:spLocks noGrp="1"/>
          </p:cNvSpPr>
          <p:nvPr>
            <p:ph type="title"/>
          </p:nvPr>
        </p:nvSpPr>
        <p:spPr/>
        <p:txBody>
          <a:bodyPr/>
          <a:lstStyle/>
          <a:p>
            <a:r>
              <a:rPr lang="cs-CZ">
                <a:latin typeface="Quicksand"/>
                <a:ea typeface="Roboto"/>
                <a:cs typeface="Roboto"/>
              </a:rPr>
              <a:t>Školicí centrum EOSC CZ </a:t>
            </a:r>
            <a:endParaRPr lang="cs-CZ"/>
          </a:p>
        </p:txBody>
      </p:sp>
      <p:sp>
        <p:nvSpPr>
          <p:cNvPr id="6" name="Zástupný obsah 5">
            <a:extLst>
              <a:ext uri="{FF2B5EF4-FFF2-40B4-BE49-F238E27FC236}">
                <a16:creationId xmlns:a16="http://schemas.microsoft.com/office/drawing/2014/main" id="{558C30D5-644A-DB62-A148-C92F2C763F94}"/>
              </a:ext>
            </a:extLst>
          </p:cNvPr>
          <p:cNvSpPr>
            <a:spLocks noGrp="1"/>
          </p:cNvSpPr>
          <p:nvPr>
            <p:ph idx="1"/>
          </p:nvPr>
        </p:nvSpPr>
        <p:spPr>
          <a:xfrm>
            <a:off x="350520" y="1943868"/>
            <a:ext cx="11144391" cy="4233094"/>
          </a:xfrm>
        </p:spPr>
        <p:txBody>
          <a:bodyPr vert="horz" lIns="91440" tIns="45720" rIns="91440" bIns="45720" rtlCol="0" anchor="t">
            <a:normAutofit/>
          </a:bodyPr>
          <a:lstStyle/>
          <a:p>
            <a:pPr marL="342900" indent="-342900">
              <a:lnSpc>
                <a:spcPct val="110000"/>
              </a:lnSpc>
              <a:spcBef>
                <a:spcPts val="0"/>
              </a:spcBef>
              <a:buFont typeface="Wingdings" panose="020B0604020202020204" pitchFamily="34" charset="0"/>
              <a:buChar char="§"/>
            </a:pPr>
            <a:r>
              <a:rPr lang="cs-CZ" sz="1900" dirty="0">
                <a:latin typeface="Roboto"/>
                <a:ea typeface="Roboto"/>
                <a:cs typeface="Roboto"/>
              </a:rPr>
              <a:t>Poskytuje ucelený přehled školení, vzdělávacích materiálů a nástrojů, které vás provedou celým procesem životního cyklu výzkumných dat – od plánování až po dlouhodobé uložení. </a:t>
            </a:r>
            <a:endParaRPr lang="en-US" sz="1900" dirty="0">
              <a:latin typeface="Roboto"/>
              <a:ea typeface="Roboto"/>
              <a:cs typeface="Roboto"/>
            </a:endParaRPr>
          </a:p>
          <a:p>
            <a:pPr marL="342900" indent="-342900">
              <a:lnSpc>
                <a:spcPct val="110000"/>
              </a:lnSpc>
              <a:spcBef>
                <a:spcPts val="0"/>
              </a:spcBef>
              <a:buFont typeface="Wingdings" panose="020B0604020202020204" pitchFamily="34" charset="0"/>
              <a:buChar char="§"/>
            </a:pPr>
            <a:r>
              <a:rPr lang="cs-CZ" sz="1900" dirty="0">
                <a:latin typeface="Roboto"/>
                <a:ea typeface="Roboto"/>
                <a:cs typeface="Roboto"/>
              </a:rPr>
              <a:t>Nabízí také školení a workshopy přizpůsobené specifickým potřebám dané organizace nebo projektu.</a:t>
            </a:r>
            <a:endParaRPr lang="en-US" sz="1900" dirty="0">
              <a:latin typeface="Roboto"/>
              <a:ea typeface="Roboto"/>
              <a:cs typeface="Roboto"/>
            </a:endParaRPr>
          </a:p>
          <a:p>
            <a:pPr marL="342900" indent="-342900">
              <a:lnSpc>
                <a:spcPct val="110000"/>
              </a:lnSpc>
              <a:spcBef>
                <a:spcPts val="0"/>
              </a:spcBef>
              <a:buFont typeface="Wingdings" panose="020B0604020202020204" pitchFamily="34" charset="0"/>
              <a:buChar char="§"/>
            </a:pPr>
            <a:r>
              <a:rPr lang="cs-CZ" sz="1900" dirty="0">
                <a:latin typeface="Roboto"/>
                <a:ea typeface="Roboto"/>
                <a:cs typeface="Roboto"/>
              </a:rPr>
              <a:t>Materiály a záznamy ze školení na </a:t>
            </a:r>
            <a:r>
              <a:rPr lang="cs-CZ" sz="1900" dirty="0">
                <a:latin typeface="Roboto"/>
                <a:ea typeface="Roboto"/>
                <a:cs typeface="Roboto"/>
                <a:hlinkClick r:id="rId3"/>
              </a:rPr>
              <a:t>YouTube kanálu EOSC CZ </a:t>
            </a:r>
            <a:r>
              <a:rPr lang="cs-CZ" sz="1900" dirty="0">
                <a:latin typeface="Roboto"/>
                <a:ea typeface="Roboto"/>
                <a:cs typeface="Roboto"/>
              </a:rPr>
              <a:t>a </a:t>
            </a:r>
            <a:r>
              <a:rPr lang="cs-CZ" sz="1900" dirty="0">
                <a:latin typeface="Roboto"/>
                <a:ea typeface="Roboto"/>
                <a:cs typeface="Roboto"/>
                <a:hlinkClick r:id="rId4"/>
              </a:rPr>
              <a:t>webu EOSC CZ</a:t>
            </a:r>
            <a:r>
              <a:rPr lang="cs-CZ" sz="1900" dirty="0">
                <a:latin typeface="Roboto"/>
                <a:ea typeface="Roboto"/>
                <a:cs typeface="Roboto"/>
              </a:rPr>
              <a:t>.</a:t>
            </a:r>
          </a:p>
          <a:p>
            <a:pPr marL="342900" indent="-342900">
              <a:lnSpc>
                <a:spcPct val="110000"/>
              </a:lnSpc>
              <a:spcBef>
                <a:spcPts val="0"/>
              </a:spcBef>
              <a:buFont typeface="Wingdings" panose="020B0604020202020204" pitchFamily="34" charset="0"/>
              <a:buChar char="§"/>
            </a:pPr>
            <a:endParaRPr lang="cs-CZ" sz="1900" dirty="0">
              <a:latin typeface="Roboto"/>
              <a:ea typeface="Roboto"/>
              <a:cs typeface="Roboto"/>
            </a:endParaRPr>
          </a:p>
          <a:p>
            <a:pPr marL="0" indent="0">
              <a:lnSpc>
                <a:spcPct val="110000"/>
              </a:lnSpc>
              <a:spcBef>
                <a:spcPts val="0"/>
              </a:spcBef>
              <a:buNone/>
            </a:pPr>
            <a:r>
              <a:rPr lang="cs-CZ" sz="1900" dirty="0">
                <a:latin typeface="Roboto"/>
                <a:ea typeface="Roboto"/>
                <a:cs typeface="Roboto"/>
              </a:rPr>
              <a:t>Vybrané nejbližší akce:</a:t>
            </a:r>
            <a:r>
              <a:rPr lang="en-US" sz="1900" dirty="0">
                <a:latin typeface="Roboto"/>
                <a:ea typeface="Roboto"/>
                <a:cs typeface="Roboto"/>
              </a:rPr>
              <a:t> </a:t>
            </a:r>
            <a:endParaRPr lang="cs-CZ" sz="1900" dirty="0">
              <a:latin typeface="Roboto"/>
              <a:ea typeface="Roboto"/>
              <a:cs typeface="Roboto"/>
            </a:endParaRPr>
          </a:p>
          <a:p>
            <a:pPr marL="0" indent="0">
              <a:lnSpc>
                <a:spcPct val="110000"/>
              </a:lnSpc>
              <a:spcBef>
                <a:spcPts val="0"/>
              </a:spcBef>
              <a:buNone/>
            </a:pPr>
            <a:endParaRPr lang="cs-CZ" sz="1800" dirty="0">
              <a:latin typeface="Roboto"/>
              <a:ea typeface="Roboto"/>
              <a:cs typeface="Roboto"/>
            </a:endParaRPr>
          </a:p>
          <a:p>
            <a:pPr indent="0">
              <a:lnSpc>
                <a:spcPct val="110000"/>
              </a:lnSpc>
              <a:spcBef>
                <a:spcPts val="0"/>
              </a:spcBef>
              <a:buFont typeface="Wingdings" panose="020B0604020202020204" pitchFamily="34" charset="0"/>
              <a:buChar char="§"/>
            </a:pPr>
            <a:endParaRPr lang="cs-CZ" dirty="0">
              <a:latin typeface="Roboto"/>
              <a:ea typeface="Roboto"/>
              <a:cs typeface="Roboto"/>
            </a:endParaRPr>
          </a:p>
        </p:txBody>
      </p:sp>
      <p:sp>
        <p:nvSpPr>
          <p:cNvPr id="8" name="TextovéPole 7">
            <a:extLst>
              <a:ext uri="{FF2B5EF4-FFF2-40B4-BE49-F238E27FC236}">
                <a16:creationId xmlns:a16="http://schemas.microsoft.com/office/drawing/2014/main" id="{8B6C4F01-F186-3728-8394-8763D1C4095A}"/>
              </a:ext>
            </a:extLst>
          </p:cNvPr>
          <p:cNvSpPr txBox="1"/>
          <p:nvPr/>
        </p:nvSpPr>
        <p:spPr>
          <a:xfrm>
            <a:off x="1397000" y="4264499"/>
            <a:ext cx="8519683" cy="856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800" dirty="0">
                <a:effectLst/>
                <a:latin typeface="Calibri" panose="020F0502020204030204" pitchFamily="34" charset="0"/>
              </a:rPr>
              <a:t>21. – 22. 5. 2025</a:t>
            </a:r>
            <a:r>
              <a:rPr lang="cs-CZ" sz="1800" dirty="0">
                <a:effectLst/>
                <a:latin typeface="Calibri" panose="020F0502020204030204" pitchFamily="34" charset="0"/>
              </a:rPr>
              <a:t>	</a:t>
            </a:r>
            <a:r>
              <a:rPr lang="en-US" sz="1800" b="1" dirty="0">
                <a:effectLst/>
                <a:latin typeface="Calibri" panose="020F0502020204030204" pitchFamily="34" charset="0"/>
                <a:hlinkClick r:id="rId5"/>
              </a:rPr>
              <a:t>Research Data Day &amp; EOSC National Tripartite Event</a:t>
            </a:r>
            <a:r>
              <a:rPr lang="cs-CZ" sz="1800" b="1" dirty="0">
                <a:effectLst/>
                <a:latin typeface="Calibri" panose="020F0502020204030204" pitchFamily="34" charset="0"/>
              </a:rPr>
              <a:t> </a:t>
            </a:r>
            <a:r>
              <a:rPr lang="cs-CZ" sz="1800" dirty="0">
                <a:effectLst/>
                <a:latin typeface="Calibri" panose="020F0502020204030204" pitchFamily="34" charset="0"/>
              </a:rPr>
              <a:t>(Brno)</a:t>
            </a:r>
            <a:endParaRPr lang="cs-CZ" sz="1600" dirty="0"/>
          </a:p>
          <a:p>
            <a:pPr>
              <a:lnSpc>
                <a:spcPct val="150000"/>
              </a:lnSpc>
            </a:pPr>
            <a:r>
              <a:rPr lang="cs-CZ" sz="1600" dirty="0"/>
              <a:t>3. – 5. 6. </a:t>
            </a:r>
            <a:r>
              <a:rPr lang="cs-CZ" sz="1700" dirty="0">
                <a:cs typeface="Segoe UI"/>
              </a:rPr>
              <a:t>2025	</a:t>
            </a:r>
            <a:r>
              <a:rPr lang="cs-CZ" sz="1700" b="1" dirty="0">
                <a:cs typeface="Segoe UI"/>
                <a:hlinkClick r:id="rId6"/>
              </a:rPr>
              <a:t>Letní škola pro data </a:t>
            </a:r>
            <a:r>
              <a:rPr lang="cs-CZ" sz="1700" b="1" dirty="0" err="1">
                <a:cs typeface="Segoe UI"/>
                <a:hlinkClick r:id="rId6"/>
              </a:rPr>
              <a:t>stewardy</a:t>
            </a:r>
            <a:r>
              <a:rPr lang="cs-CZ" sz="1700" b="1" dirty="0">
                <a:cs typeface="Segoe UI"/>
                <a:hlinkClick r:id="rId6"/>
              </a:rPr>
              <a:t> </a:t>
            </a:r>
            <a:r>
              <a:rPr lang="cs-CZ" sz="1700" dirty="0">
                <a:cs typeface="Segoe UI"/>
              </a:rPr>
              <a:t>(Ostrava) </a:t>
            </a:r>
            <a:r>
              <a:rPr lang="en-US" sz="1700" dirty="0">
                <a:cs typeface="Segoe UI"/>
              </a:rPr>
              <a:t>​</a:t>
            </a:r>
            <a:endParaRPr lang="en-US" sz="1700" dirty="0">
              <a:ea typeface="Roboto"/>
              <a:cs typeface="Segoe UI"/>
            </a:endParaRPr>
          </a:p>
        </p:txBody>
      </p:sp>
      <p:pic>
        <p:nvPicPr>
          <p:cNvPr id="9" name="Obrázek 8" descr="Obsah obrázku snímek obrazovky, design&#10;&#10;Obsah vygenerovaný umělou inteligencí může být nesprávný.">
            <a:extLst>
              <a:ext uri="{FF2B5EF4-FFF2-40B4-BE49-F238E27FC236}">
                <a16:creationId xmlns:a16="http://schemas.microsoft.com/office/drawing/2014/main" id="{9DC7C9ED-4235-2E2A-C818-903AF888E3C9}"/>
              </a:ext>
            </a:extLst>
          </p:cNvPr>
          <p:cNvPicPr>
            <a:picLocks noChangeAspect="1"/>
          </p:cNvPicPr>
          <p:nvPr/>
        </p:nvPicPr>
        <p:blipFill>
          <a:blip r:embed="rId7"/>
          <a:stretch>
            <a:fillRect/>
          </a:stretch>
        </p:blipFill>
        <p:spPr>
          <a:xfrm>
            <a:off x="459548" y="4328437"/>
            <a:ext cx="730183" cy="632013"/>
          </a:xfrm>
          <a:prstGeom prst="rect">
            <a:avLst/>
          </a:prstGeom>
          <a:ln>
            <a:noFill/>
          </a:ln>
        </p:spPr>
      </p:pic>
    </p:spTree>
    <p:extLst>
      <p:ext uri="{BB962C8B-B14F-4D97-AF65-F5344CB8AC3E}">
        <p14:creationId xmlns:p14="http://schemas.microsoft.com/office/powerpoint/2010/main" val="1749565617"/>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594BD-76D9-35DA-52C0-B5DCD9A2D28F}"/>
            </a:ext>
          </a:extLst>
        </p:cNvPr>
        <p:cNvGrpSpPr/>
        <p:nvPr/>
      </p:nvGrpSpPr>
      <p:grpSpPr>
        <a:xfrm>
          <a:off x="0" y="0"/>
          <a:ext cx="0" cy="0"/>
          <a:chOff x="0" y="0"/>
          <a:chExt cx="0" cy="0"/>
        </a:xfrm>
      </p:grpSpPr>
      <p:pic>
        <p:nvPicPr>
          <p:cNvPr id="7" name="Obrázek 6" descr="Obsah obrázku klipart, kresba, Grafika, ilustrace&#10;&#10;Obsah vygenerovaný umělou inteligencí může být nesprávný.">
            <a:extLst>
              <a:ext uri="{FF2B5EF4-FFF2-40B4-BE49-F238E27FC236}">
                <a16:creationId xmlns:a16="http://schemas.microsoft.com/office/drawing/2014/main" id="{0963F901-75CE-A43E-02B7-61E6BF4DFCE2}"/>
              </a:ext>
            </a:extLst>
          </p:cNvPr>
          <p:cNvPicPr>
            <a:picLocks noChangeAspect="1"/>
          </p:cNvPicPr>
          <p:nvPr/>
        </p:nvPicPr>
        <p:blipFill>
          <a:blip r:embed="rId3"/>
          <a:stretch>
            <a:fillRect/>
          </a:stretch>
        </p:blipFill>
        <p:spPr>
          <a:xfrm rot="180000">
            <a:off x="6273875" y="2666870"/>
            <a:ext cx="275649" cy="424475"/>
          </a:xfrm>
          <a:prstGeom prst="rect">
            <a:avLst/>
          </a:prstGeom>
          <a:ln>
            <a:noFill/>
          </a:ln>
        </p:spPr>
      </p:pic>
      <p:sp>
        <p:nvSpPr>
          <p:cNvPr id="2" name="Zástupný symbol pro datum 1">
            <a:extLst>
              <a:ext uri="{FF2B5EF4-FFF2-40B4-BE49-F238E27FC236}">
                <a16:creationId xmlns:a16="http://schemas.microsoft.com/office/drawing/2014/main" id="{DBBE6580-115C-295D-18B9-444D722B95CC}"/>
              </a:ext>
            </a:extLst>
          </p:cNvPr>
          <p:cNvSpPr>
            <a:spLocks noGrp="1"/>
          </p:cNvSpPr>
          <p:nvPr>
            <p:ph type="dt" sz="half" idx="10"/>
          </p:nvPr>
        </p:nvSpPr>
        <p:spPr/>
        <p:txBody>
          <a:bodyPr/>
          <a:lstStyle/>
          <a:p>
            <a:r>
              <a:rPr lang="cs-CZ" dirty="0"/>
              <a:t>12. května 2025</a:t>
            </a:r>
          </a:p>
        </p:txBody>
      </p:sp>
      <p:sp>
        <p:nvSpPr>
          <p:cNvPr id="3" name="Zástupný symbol pro zápatí 2">
            <a:extLst>
              <a:ext uri="{FF2B5EF4-FFF2-40B4-BE49-F238E27FC236}">
                <a16:creationId xmlns:a16="http://schemas.microsoft.com/office/drawing/2014/main" id="{2461983D-B6F0-9862-E76A-1DAC7026E7B1}"/>
              </a:ext>
            </a:extLst>
          </p:cNvPr>
          <p:cNvSpPr>
            <a:spLocks noGrp="1"/>
          </p:cNvSpPr>
          <p:nvPr>
            <p:ph type="ftr" sz="quarter" idx="11"/>
          </p:nvPr>
        </p:nvSpPr>
        <p:spPr/>
        <p:txBody>
          <a:bodyPr/>
          <a:lstStyle/>
          <a:p>
            <a:r>
              <a:rPr lang="cs-CZ"/>
              <a:t>EOSC CZ, e-INFRA CZ | Nástroje a služby pro vědeckou komunitu</a:t>
            </a:r>
          </a:p>
        </p:txBody>
      </p:sp>
      <p:sp>
        <p:nvSpPr>
          <p:cNvPr id="4" name="Zástupný symbol pro číslo snímku 3">
            <a:extLst>
              <a:ext uri="{FF2B5EF4-FFF2-40B4-BE49-F238E27FC236}">
                <a16:creationId xmlns:a16="http://schemas.microsoft.com/office/drawing/2014/main" id="{8862D693-2D5B-0CA1-B0E2-FD53FBD36F86}"/>
              </a:ext>
            </a:extLst>
          </p:cNvPr>
          <p:cNvSpPr>
            <a:spLocks noGrp="1"/>
          </p:cNvSpPr>
          <p:nvPr>
            <p:ph type="sldNum" sz="quarter" idx="12"/>
          </p:nvPr>
        </p:nvSpPr>
        <p:spPr/>
        <p:txBody>
          <a:bodyPr/>
          <a:lstStyle/>
          <a:p>
            <a:fld id="{81BEB06B-36ED-4173-BB9C-0A7D5536228E}" type="slidenum">
              <a:rPr lang="cs-CZ" smtClean="0"/>
              <a:t>5</a:t>
            </a:fld>
            <a:endParaRPr lang="cs-CZ"/>
          </a:p>
        </p:txBody>
      </p:sp>
      <p:sp>
        <p:nvSpPr>
          <p:cNvPr id="5" name="Nadpis 4">
            <a:extLst>
              <a:ext uri="{FF2B5EF4-FFF2-40B4-BE49-F238E27FC236}">
                <a16:creationId xmlns:a16="http://schemas.microsoft.com/office/drawing/2014/main" id="{49C56259-DFE9-2C97-B310-005D7F2E7CEE}"/>
              </a:ext>
            </a:extLst>
          </p:cNvPr>
          <p:cNvSpPr>
            <a:spLocks noGrp="1"/>
          </p:cNvSpPr>
          <p:nvPr>
            <p:ph type="title"/>
          </p:nvPr>
        </p:nvSpPr>
        <p:spPr/>
        <p:txBody>
          <a:bodyPr/>
          <a:lstStyle/>
          <a:p>
            <a:r>
              <a:rPr lang="cs-CZ">
                <a:latin typeface="+mj-lt"/>
                <a:ea typeface="Roboto"/>
                <a:cs typeface="Roboto"/>
              </a:rPr>
              <a:t>Data </a:t>
            </a:r>
            <a:r>
              <a:rPr lang="cs-CZ" err="1">
                <a:latin typeface="+mj-lt"/>
                <a:ea typeface="Roboto"/>
                <a:cs typeface="Roboto"/>
              </a:rPr>
              <a:t>stewardi</a:t>
            </a:r>
            <a:r>
              <a:rPr lang="cs-CZ">
                <a:latin typeface="+mj-lt"/>
                <a:ea typeface="Roboto"/>
                <a:cs typeface="Roboto"/>
              </a:rPr>
              <a:t> </a:t>
            </a:r>
          </a:p>
        </p:txBody>
      </p:sp>
      <p:sp>
        <p:nvSpPr>
          <p:cNvPr id="6" name="Zástupný obsah 5">
            <a:extLst>
              <a:ext uri="{FF2B5EF4-FFF2-40B4-BE49-F238E27FC236}">
                <a16:creationId xmlns:a16="http://schemas.microsoft.com/office/drawing/2014/main" id="{021B04D8-34D1-F40D-99ED-65E18FA47355}"/>
              </a:ext>
            </a:extLst>
          </p:cNvPr>
          <p:cNvSpPr>
            <a:spLocks noGrp="1"/>
          </p:cNvSpPr>
          <p:nvPr>
            <p:ph idx="1"/>
          </p:nvPr>
        </p:nvSpPr>
        <p:spPr>
          <a:xfrm>
            <a:off x="350520" y="1877926"/>
            <a:ext cx="11003280" cy="4233094"/>
          </a:xfrm>
        </p:spPr>
        <p:txBody>
          <a:bodyPr vert="horz" lIns="91440" tIns="45720" rIns="91440" bIns="45720" rtlCol="0" anchor="t">
            <a:normAutofit lnSpcReduction="10000"/>
          </a:bodyPr>
          <a:lstStyle/>
          <a:p>
            <a:pPr>
              <a:spcBef>
                <a:spcPts val="0"/>
              </a:spcBef>
              <a:buFont typeface="Wingdings" panose="05000000000000000000" pitchFamily="2" charset="2"/>
              <a:buChar char="§"/>
            </a:pPr>
            <a:r>
              <a:rPr lang="cs-CZ" sz="1900" b="1" dirty="0">
                <a:latin typeface="Roboto"/>
                <a:ea typeface="Roboto"/>
                <a:cs typeface="Roboto"/>
              </a:rPr>
              <a:t>Nová odbornost </a:t>
            </a:r>
            <a:r>
              <a:rPr lang="cs-CZ" sz="1900" dirty="0">
                <a:latin typeface="Roboto"/>
                <a:ea typeface="Roboto"/>
                <a:cs typeface="Roboto"/>
              </a:rPr>
              <a:t>ve výzkumném týmu, která </a:t>
            </a:r>
            <a:r>
              <a:rPr lang="cs-CZ" sz="1900" b="1" dirty="0">
                <a:latin typeface="Roboto"/>
                <a:ea typeface="Roboto"/>
                <a:cs typeface="Roboto"/>
              </a:rPr>
              <a:t>podporuje správu výzkumných dat</a:t>
            </a:r>
            <a:r>
              <a:rPr lang="cs-CZ" sz="1900" dirty="0">
                <a:latin typeface="Roboto"/>
                <a:ea typeface="Roboto"/>
                <a:cs typeface="Roboto"/>
              </a:rPr>
              <a:t>. </a:t>
            </a:r>
            <a:endParaRPr lang="cs-CZ" dirty="0">
              <a:cs typeface="Roboto" panose="02000000000000000000" pitchFamily="2" charset="0"/>
            </a:endParaRPr>
          </a:p>
          <a:p>
            <a:pPr>
              <a:spcBef>
                <a:spcPts val="0"/>
              </a:spcBef>
              <a:buFont typeface="Wingdings" panose="05000000000000000000" pitchFamily="2" charset="2"/>
              <a:buChar char="§"/>
            </a:pPr>
            <a:r>
              <a:rPr lang="cs-CZ" sz="1900" dirty="0">
                <a:latin typeface="Roboto"/>
                <a:ea typeface="Roboto"/>
                <a:cs typeface="Roboto"/>
              </a:rPr>
              <a:t>Zodpovědnost za zajištění </a:t>
            </a:r>
            <a:r>
              <a:rPr lang="cs-CZ" sz="1900" b="1" dirty="0">
                <a:latin typeface="Roboto"/>
                <a:ea typeface="Roboto"/>
                <a:cs typeface="Roboto"/>
              </a:rPr>
              <a:t>kvality, integrity, dostupnosti a bezpečnosti dat </a:t>
            </a:r>
            <a:r>
              <a:rPr lang="cs-CZ" sz="1900" dirty="0">
                <a:latin typeface="Roboto"/>
                <a:ea typeface="Roboto"/>
                <a:cs typeface="Roboto"/>
              </a:rPr>
              <a:t>v rámci celého výzkumného cyklu.</a:t>
            </a:r>
          </a:p>
          <a:p>
            <a:pPr marL="0" indent="0">
              <a:spcBef>
                <a:spcPts val="0"/>
              </a:spcBef>
              <a:buNone/>
            </a:pPr>
            <a:endParaRPr lang="cs-CZ" sz="1900" dirty="0">
              <a:latin typeface="Roboto"/>
              <a:ea typeface="Roboto"/>
              <a:cs typeface="Roboto"/>
            </a:endParaRPr>
          </a:p>
          <a:p>
            <a:pPr marL="0" indent="0">
              <a:spcBef>
                <a:spcPts val="0"/>
              </a:spcBef>
              <a:buNone/>
            </a:pPr>
            <a:r>
              <a:rPr lang="cs-CZ" sz="1900" b="1" dirty="0">
                <a:latin typeface="Roboto"/>
                <a:ea typeface="Roboto"/>
                <a:cs typeface="Roboto"/>
              </a:rPr>
              <a:t>Komunita data </a:t>
            </a:r>
            <a:r>
              <a:rPr lang="cs-CZ" sz="1900" b="1" dirty="0" err="1">
                <a:latin typeface="Roboto"/>
                <a:ea typeface="Roboto"/>
                <a:cs typeface="Roboto"/>
              </a:rPr>
              <a:t>stewardů</a:t>
            </a:r>
            <a:r>
              <a:rPr lang="cs-CZ" sz="1900" b="1" dirty="0">
                <a:latin typeface="Roboto"/>
                <a:ea typeface="Roboto"/>
                <a:cs typeface="Roboto"/>
              </a:rPr>
              <a:t> </a:t>
            </a:r>
            <a:r>
              <a:rPr lang="cs-CZ" sz="1900" dirty="0">
                <a:latin typeface="Roboto"/>
                <a:ea typeface="Roboto"/>
                <a:cs typeface="Roboto"/>
              </a:rPr>
              <a:t>na </a:t>
            </a:r>
            <a:r>
              <a:rPr lang="cs-CZ" sz="1900" dirty="0">
                <a:latin typeface="Roboto"/>
                <a:ea typeface="Roboto"/>
                <a:cs typeface="Roboto"/>
                <a:hlinkClick r:id="rId4"/>
              </a:rPr>
              <a:t>webu EOSC CZ</a:t>
            </a:r>
            <a:r>
              <a:rPr lang="cs-CZ" sz="1900" dirty="0">
                <a:latin typeface="Roboto"/>
                <a:ea typeface="Roboto"/>
                <a:cs typeface="Roboto"/>
              </a:rPr>
              <a:t>:</a:t>
            </a:r>
            <a:endParaRPr lang="cs-CZ" dirty="0"/>
          </a:p>
          <a:p>
            <a:pPr marL="571500" indent="-342900">
              <a:spcBef>
                <a:spcPts val="0"/>
              </a:spcBef>
              <a:buFont typeface="Wingdings" panose="05000000000000000000" pitchFamily="2" charset="2"/>
              <a:buChar char="§"/>
            </a:pPr>
            <a:r>
              <a:rPr lang="cs-CZ" sz="1700" dirty="0">
                <a:latin typeface="Roboto"/>
                <a:ea typeface="Roboto"/>
                <a:cs typeface="Roboto"/>
              </a:rPr>
              <a:t>Agenda data </a:t>
            </a:r>
            <a:r>
              <a:rPr lang="cs-CZ" sz="1700" dirty="0" err="1">
                <a:latin typeface="Roboto"/>
                <a:ea typeface="Roboto"/>
                <a:cs typeface="Roboto"/>
              </a:rPr>
              <a:t>stewarda</a:t>
            </a:r>
            <a:endParaRPr lang="cs-CZ" sz="1700" dirty="0">
              <a:latin typeface="Roboto"/>
              <a:ea typeface="Roboto"/>
              <a:cs typeface="Roboto"/>
            </a:endParaRPr>
          </a:p>
          <a:p>
            <a:pPr marL="571500" indent="-342900">
              <a:spcBef>
                <a:spcPts val="0"/>
              </a:spcBef>
              <a:buFont typeface="Wingdings" panose="05000000000000000000" pitchFamily="2" charset="2"/>
              <a:buChar char="§"/>
            </a:pPr>
            <a:r>
              <a:rPr lang="cs-CZ" sz="1700" dirty="0">
                <a:latin typeface="Roboto"/>
                <a:ea typeface="Roboto"/>
                <a:cs typeface="Roboto"/>
              </a:rPr>
              <a:t>Klíčové kompetence</a:t>
            </a:r>
          </a:p>
          <a:p>
            <a:pPr marL="571500" indent="-342900">
              <a:spcBef>
                <a:spcPts val="0"/>
              </a:spcBef>
              <a:buFont typeface="Wingdings" panose="05000000000000000000" pitchFamily="2" charset="2"/>
              <a:buChar char="§"/>
            </a:pPr>
            <a:r>
              <a:rPr lang="cs-CZ" sz="1700" dirty="0">
                <a:latin typeface="Roboto"/>
                <a:ea typeface="Roboto"/>
                <a:cs typeface="Roboto"/>
              </a:rPr>
              <a:t>Role v instituci</a:t>
            </a:r>
          </a:p>
          <a:p>
            <a:pPr marL="571500" indent="-342900">
              <a:spcBef>
                <a:spcPts val="0"/>
              </a:spcBef>
              <a:buFont typeface="Wingdings" panose="05000000000000000000" pitchFamily="2" charset="2"/>
              <a:buChar char="§"/>
            </a:pPr>
            <a:r>
              <a:rPr lang="cs-CZ" sz="1700" dirty="0">
                <a:latin typeface="Roboto"/>
                <a:ea typeface="Roboto"/>
                <a:cs typeface="Roboto"/>
              </a:rPr>
              <a:t>Pracovní nabídky</a:t>
            </a:r>
          </a:p>
          <a:p>
            <a:pPr indent="0">
              <a:spcBef>
                <a:spcPts val="0"/>
              </a:spcBef>
              <a:buNone/>
            </a:pPr>
            <a:endParaRPr lang="cs-CZ" sz="1900" dirty="0">
              <a:latin typeface="Roboto"/>
              <a:ea typeface="Roboto"/>
              <a:cs typeface="Roboto"/>
            </a:endParaRPr>
          </a:p>
          <a:p>
            <a:pPr marL="571500" indent="-342900">
              <a:spcBef>
                <a:spcPts val="0"/>
              </a:spcBef>
              <a:buFont typeface="Wingdings" panose="05000000000000000000" pitchFamily="2" charset="2"/>
              <a:buChar char="q"/>
            </a:pPr>
            <a:r>
              <a:rPr lang="cs-CZ" sz="1900" b="1" dirty="0">
                <a:latin typeface="Roboto"/>
                <a:ea typeface="Roboto"/>
                <a:cs typeface="Roboto"/>
                <a:hlinkClick r:id="rId5"/>
              </a:rPr>
              <a:t>Mapa data </a:t>
            </a:r>
            <a:r>
              <a:rPr lang="cs-CZ" sz="1900" b="1" dirty="0" err="1">
                <a:latin typeface="Roboto"/>
                <a:ea typeface="Roboto"/>
                <a:cs typeface="Roboto"/>
                <a:hlinkClick r:id="rId5"/>
              </a:rPr>
              <a:t>stewardů</a:t>
            </a:r>
            <a:r>
              <a:rPr lang="cs-CZ" sz="1900" b="1" dirty="0">
                <a:latin typeface="Roboto"/>
                <a:ea typeface="Roboto"/>
                <a:cs typeface="Roboto"/>
                <a:hlinkClick r:id="rId5"/>
              </a:rPr>
              <a:t> </a:t>
            </a:r>
            <a:r>
              <a:rPr lang="cs-CZ" sz="1900" dirty="0">
                <a:latin typeface="Roboto"/>
                <a:ea typeface="Roboto"/>
                <a:cs typeface="Roboto"/>
                <a:hlinkClick r:id="rId5"/>
              </a:rPr>
              <a:t>v České republice</a:t>
            </a:r>
            <a:endParaRPr lang="cs-CZ" sz="1900" dirty="0">
              <a:cs typeface="Roboto" panose="02000000000000000000" pitchFamily="2" charset="0"/>
            </a:endParaRPr>
          </a:p>
          <a:p>
            <a:pPr marL="571500" indent="-342900">
              <a:spcBef>
                <a:spcPts val="0"/>
              </a:spcBef>
              <a:buFont typeface="Wingdings" panose="05000000000000000000" pitchFamily="2" charset="2"/>
              <a:buChar char="q"/>
            </a:pPr>
            <a:endParaRPr lang="cs-CZ" sz="1900" dirty="0">
              <a:latin typeface="Roboto"/>
              <a:ea typeface="Roboto"/>
              <a:cs typeface="Roboto"/>
            </a:endParaRPr>
          </a:p>
          <a:p>
            <a:pPr marL="571500" indent="-342900">
              <a:spcBef>
                <a:spcPts val="0"/>
              </a:spcBef>
              <a:buFont typeface="Wingdings" panose="05000000000000000000" pitchFamily="2" charset="2"/>
              <a:buChar char="q"/>
            </a:pPr>
            <a:r>
              <a:rPr lang="cs-CZ" sz="1900" dirty="0">
                <a:latin typeface="Roboto"/>
                <a:ea typeface="Roboto"/>
                <a:cs typeface="Roboto"/>
                <a:hlinkClick r:id="rId6"/>
              </a:rPr>
              <a:t>Seriál </a:t>
            </a:r>
            <a:r>
              <a:rPr lang="cs-CZ" sz="1900" b="1" dirty="0">
                <a:latin typeface="Roboto"/>
                <a:ea typeface="Roboto"/>
                <a:cs typeface="Roboto"/>
                <a:hlinkClick r:id="rId6"/>
              </a:rPr>
              <a:t>Strážci dat: Mise FAIR</a:t>
            </a:r>
            <a:endParaRPr lang="cs-CZ" sz="1900" b="1" dirty="0">
              <a:latin typeface="Roboto"/>
              <a:ea typeface="Roboto"/>
              <a:cs typeface="Roboto"/>
            </a:endParaRPr>
          </a:p>
          <a:p>
            <a:pPr marL="571500" indent="-342900">
              <a:spcBef>
                <a:spcPts val="0"/>
              </a:spcBef>
              <a:buFont typeface="Wingdings" panose="05000000000000000000" pitchFamily="2" charset="2"/>
              <a:buChar char="q"/>
            </a:pPr>
            <a:endParaRPr lang="cs-CZ" sz="1900" b="1" dirty="0">
              <a:latin typeface="Roboto"/>
              <a:ea typeface="Roboto"/>
              <a:cs typeface="Roboto"/>
            </a:endParaRPr>
          </a:p>
          <a:p>
            <a:pPr marL="571500" indent="-342900">
              <a:spcBef>
                <a:spcPts val="0"/>
              </a:spcBef>
              <a:buFont typeface="Wingdings" panose="05000000000000000000" pitchFamily="2" charset="2"/>
              <a:buChar char="q"/>
            </a:pPr>
            <a:r>
              <a:rPr lang="cs-CZ" sz="1900" b="1" dirty="0">
                <a:latin typeface="Roboto"/>
                <a:ea typeface="Roboto"/>
                <a:cs typeface="Roboto"/>
                <a:hlinkClick r:id="rId7"/>
              </a:rPr>
              <a:t>FAIR příručka </a:t>
            </a:r>
            <a:r>
              <a:rPr lang="cs-CZ" sz="1900" dirty="0">
                <a:latin typeface="Roboto"/>
                <a:ea typeface="Roboto"/>
                <a:cs typeface="Roboto"/>
                <a:hlinkClick r:id="rId7"/>
              </a:rPr>
              <a:t>pro Data Steward komunitu v ČR</a:t>
            </a:r>
            <a:endParaRPr lang="cs-CZ" sz="1900" dirty="0">
              <a:solidFill>
                <a:srgbClr val="EB5D81"/>
              </a:solidFill>
              <a:latin typeface="Roboto"/>
              <a:ea typeface="Roboto"/>
              <a:cs typeface="Roboto"/>
            </a:endParaRPr>
          </a:p>
          <a:p>
            <a:pPr marL="0" indent="0">
              <a:spcBef>
                <a:spcPts val="0"/>
              </a:spcBef>
              <a:buNone/>
            </a:pPr>
            <a:endParaRPr lang="cs-CZ" sz="1900" dirty="0">
              <a:latin typeface="Roboto"/>
              <a:ea typeface="Roboto"/>
              <a:cs typeface="Roboto"/>
            </a:endParaRPr>
          </a:p>
          <a:p>
            <a:pPr marL="0" indent="0">
              <a:spcBef>
                <a:spcPts val="0"/>
              </a:spcBef>
              <a:buNone/>
            </a:pPr>
            <a:endParaRPr lang="cs-CZ" sz="1900" dirty="0">
              <a:latin typeface="Roboto"/>
              <a:ea typeface="Roboto"/>
              <a:cs typeface="Roboto"/>
            </a:endParaRPr>
          </a:p>
          <a:p>
            <a:pPr indent="0">
              <a:spcBef>
                <a:spcPts val="0"/>
              </a:spcBef>
              <a:buFont typeface="Wingdings" panose="020B0604020202020204" pitchFamily="34" charset="0"/>
              <a:buChar char="Ø"/>
            </a:pPr>
            <a:endParaRPr lang="cs-CZ" dirty="0">
              <a:latin typeface="Roboto"/>
              <a:ea typeface="Roboto"/>
              <a:cs typeface="Roboto"/>
            </a:endParaRPr>
          </a:p>
          <a:p>
            <a:pPr indent="0">
              <a:spcBef>
                <a:spcPts val="0"/>
              </a:spcBef>
              <a:buFont typeface="Wingdings" panose="020B0604020202020204" pitchFamily="34" charset="0"/>
              <a:buChar char="Ø"/>
            </a:pPr>
            <a:endParaRPr lang="cs-CZ" dirty="0">
              <a:latin typeface="Roboto"/>
              <a:ea typeface="Roboto"/>
              <a:cs typeface="Roboto"/>
            </a:endParaRPr>
          </a:p>
        </p:txBody>
      </p:sp>
      <p:pic>
        <p:nvPicPr>
          <p:cNvPr id="9" name="Obrázek 8" descr="Obsah obrázku klipart, ilustrace, Grafika, kreslené&#10;&#10;Obsah vygenerovaný umělou inteligencí může být nesprávný.">
            <a:extLst>
              <a:ext uri="{FF2B5EF4-FFF2-40B4-BE49-F238E27FC236}">
                <a16:creationId xmlns:a16="http://schemas.microsoft.com/office/drawing/2014/main" id="{83020A99-BC85-03FC-4008-5766F507288D}"/>
              </a:ext>
            </a:extLst>
          </p:cNvPr>
          <p:cNvPicPr>
            <a:picLocks noChangeAspect="1"/>
          </p:cNvPicPr>
          <p:nvPr/>
        </p:nvPicPr>
        <p:blipFill>
          <a:blip r:embed="rId8"/>
          <a:stretch>
            <a:fillRect/>
          </a:stretch>
        </p:blipFill>
        <p:spPr>
          <a:xfrm>
            <a:off x="10082585" y="1260232"/>
            <a:ext cx="1830253" cy="2557097"/>
          </a:xfrm>
          <a:prstGeom prst="rect">
            <a:avLst/>
          </a:prstGeom>
          <a:ln>
            <a:noFill/>
          </a:ln>
        </p:spPr>
      </p:pic>
      <p:pic>
        <p:nvPicPr>
          <p:cNvPr id="8" name="Obrázek 7">
            <a:extLst>
              <a:ext uri="{FF2B5EF4-FFF2-40B4-BE49-F238E27FC236}">
                <a16:creationId xmlns:a16="http://schemas.microsoft.com/office/drawing/2014/main" id="{87B209CA-E126-EF33-616E-4595AB7D71C4}"/>
              </a:ext>
            </a:extLst>
          </p:cNvPr>
          <p:cNvPicPr>
            <a:picLocks noChangeAspect="1"/>
          </p:cNvPicPr>
          <p:nvPr/>
        </p:nvPicPr>
        <p:blipFill>
          <a:blip r:embed="rId9"/>
          <a:stretch>
            <a:fillRect/>
          </a:stretch>
        </p:blipFill>
        <p:spPr>
          <a:xfrm>
            <a:off x="6183967" y="3046114"/>
            <a:ext cx="5340406" cy="28723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5180153"/>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délník 14">
            <a:extLst>
              <a:ext uri="{FF2B5EF4-FFF2-40B4-BE49-F238E27FC236}">
                <a16:creationId xmlns:a16="http://schemas.microsoft.com/office/drawing/2014/main" id="{AE405A00-6FDB-55D3-1578-3ED3DD44320B}"/>
              </a:ext>
            </a:extLst>
          </p:cNvPr>
          <p:cNvSpPr/>
          <p:nvPr/>
        </p:nvSpPr>
        <p:spPr>
          <a:xfrm>
            <a:off x="6557596" y="2916114"/>
            <a:ext cx="5634403" cy="2505807"/>
          </a:xfrm>
          <a:prstGeom prst="rect">
            <a:avLst/>
          </a:prstGeom>
          <a:solidFill>
            <a:srgbClr val="008691"/>
          </a:solidFill>
          <a:ln>
            <a:solidFill>
              <a:srgbClr val="0086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Nadpis 4">
            <a:extLst>
              <a:ext uri="{FF2B5EF4-FFF2-40B4-BE49-F238E27FC236}">
                <a16:creationId xmlns:a16="http://schemas.microsoft.com/office/drawing/2014/main" id="{A39D22CC-42DE-7888-EEF5-0F889E19AAB4}"/>
              </a:ext>
            </a:extLst>
          </p:cNvPr>
          <p:cNvSpPr>
            <a:spLocks noGrp="1"/>
          </p:cNvSpPr>
          <p:nvPr>
            <p:ph type="title"/>
          </p:nvPr>
        </p:nvSpPr>
        <p:spPr/>
        <p:txBody>
          <a:bodyPr/>
          <a:lstStyle/>
          <a:p>
            <a:r>
              <a:rPr lang="cs-CZ">
                <a:latin typeface="Quicksand"/>
              </a:rPr>
              <a:t>Důležité odkazy a kontakty </a:t>
            </a:r>
          </a:p>
        </p:txBody>
      </p:sp>
      <p:sp>
        <p:nvSpPr>
          <p:cNvPr id="6" name="TextovéPole 5">
            <a:extLst>
              <a:ext uri="{FF2B5EF4-FFF2-40B4-BE49-F238E27FC236}">
                <a16:creationId xmlns:a16="http://schemas.microsoft.com/office/drawing/2014/main" id="{3F7B2CDE-8197-104E-162D-3E08C5E4F3BB}"/>
              </a:ext>
            </a:extLst>
          </p:cNvPr>
          <p:cNvSpPr txBox="1"/>
          <p:nvPr/>
        </p:nvSpPr>
        <p:spPr>
          <a:xfrm>
            <a:off x="350520" y="2114560"/>
            <a:ext cx="2851057" cy="646331"/>
          </a:xfrm>
          <a:prstGeom prst="rect">
            <a:avLst/>
          </a:prstGeom>
          <a:noFill/>
        </p:spPr>
        <p:txBody>
          <a:bodyPr wrap="square" lIns="91440" tIns="45720" rIns="91440" bIns="45720" rtlCol="0" anchor="t">
            <a:spAutoFit/>
          </a:bodyPr>
          <a:lstStyle/>
          <a:p>
            <a:r>
              <a:rPr lang="cs-CZ" b="1">
                <a:ea typeface="Roboto"/>
                <a:cs typeface="Roboto"/>
              </a:rPr>
              <a:t>Webové stránky </a:t>
            </a:r>
            <a:r>
              <a:rPr lang="cs-CZ">
                <a:ea typeface="Roboto"/>
                <a:cs typeface="Roboto"/>
              </a:rPr>
              <a:t>EOSC CZ </a:t>
            </a:r>
            <a:r>
              <a:rPr lang="cs-CZ" sz="1700">
                <a:solidFill>
                  <a:srgbClr val="EB5D81"/>
                </a:solidFill>
                <a:ea typeface="Roboto"/>
                <a:cs typeface="Roboto"/>
                <a:hlinkClick r:id="rId3"/>
              </a:rPr>
              <a:t>https://www.eosc.cz/</a:t>
            </a:r>
          </a:p>
        </p:txBody>
      </p:sp>
      <p:sp>
        <p:nvSpPr>
          <p:cNvPr id="7" name="TextovéPole 6">
            <a:extLst>
              <a:ext uri="{FF2B5EF4-FFF2-40B4-BE49-F238E27FC236}">
                <a16:creationId xmlns:a16="http://schemas.microsoft.com/office/drawing/2014/main" id="{0E1A3737-A968-0512-6180-595B6D8404EC}"/>
              </a:ext>
            </a:extLst>
          </p:cNvPr>
          <p:cNvSpPr txBox="1"/>
          <p:nvPr/>
        </p:nvSpPr>
        <p:spPr>
          <a:xfrm>
            <a:off x="3479633" y="2108038"/>
            <a:ext cx="4300788" cy="646331"/>
          </a:xfrm>
          <a:prstGeom prst="rect">
            <a:avLst/>
          </a:prstGeom>
          <a:noFill/>
        </p:spPr>
        <p:txBody>
          <a:bodyPr wrap="square" lIns="91440" tIns="45720" rIns="91440" bIns="45720" rtlCol="0" anchor="t">
            <a:spAutoFit/>
          </a:bodyPr>
          <a:lstStyle/>
          <a:p>
            <a:r>
              <a:rPr lang="cs-CZ" b="1">
                <a:ea typeface="Roboto"/>
                <a:cs typeface="Roboto"/>
              </a:rPr>
              <a:t>Newsletter</a:t>
            </a:r>
            <a:r>
              <a:rPr lang="cs-CZ">
                <a:ea typeface="Roboto"/>
                <a:cs typeface="Roboto"/>
              </a:rPr>
              <a:t> EOSC CZ</a:t>
            </a:r>
          </a:p>
          <a:p>
            <a:r>
              <a:rPr lang="cs-CZ" sz="1700">
                <a:ea typeface="+mn-lt"/>
                <a:cs typeface="+mn-lt"/>
                <a:hlinkClick r:id="rId4"/>
              </a:rPr>
              <a:t>https://www.eosc.cz/o-nas/newsletter</a:t>
            </a:r>
            <a:r>
              <a:rPr lang="cs-CZ" sz="1700">
                <a:ea typeface="+mn-lt"/>
                <a:cs typeface="+mn-lt"/>
              </a:rPr>
              <a:t> </a:t>
            </a:r>
            <a:endParaRPr lang="cs-CZ" sz="1700">
              <a:ea typeface="Roboto"/>
              <a:cs typeface="Roboto"/>
            </a:endParaRPr>
          </a:p>
        </p:txBody>
      </p:sp>
      <p:sp>
        <p:nvSpPr>
          <p:cNvPr id="9" name="TextovéPole 8">
            <a:extLst>
              <a:ext uri="{FF2B5EF4-FFF2-40B4-BE49-F238E27FC236}">
                <a16:creationId xmlns:a16="http://schemas.microsoft.com/office/drawing/2014/main" id="{F1F1B7F7-5AED-D981-D6D6-79554607B684}"/>
              </a:ext>
            </a:extLst>
          </p:cNvPr>
          <p:cNvSpPr txBox="1"/>
          <p:nvPr/>
        </p:nvSpPr>
        <p:spPr>
          <a:xfrm>
            <a:off x="7220002" y="3266538"/>
            <a:ext cx="4684734" cy="2031325"/>
          </a:xfrm>
          <a:prstGeom prst="rect">
            <a:avLst/>
          </a:prstGeom>
          <a:noFill/>
        </p:spPr>
        <p:txBody>
          <a:bodyPr wrap="square" lIns="91440" tIns="45720" rIns="91440" bIns="45720" rtlCol="0" anchor="t">
            <a:spAutoFit/>
          </a:bodyPr>
          <a:lstStyle/>
          <a:p>
            <a:pPr marL="285750" indent="-285750">
              <a:buFont typeface="Arial,Sans-Serif"/>
              <a:buChar char="•"/>
            </a:pPr>
            <a:r>
              <a:rPr lang="cs-CZ">
                <a:solidFill>
                  <a:schemeClr val="bg1"/>
                </a:solidFill>
                <a:ea typeface="Roboto"/>
                <a:cs typeface="Roboto"/>
              </a:rPr>
              <a:t>Máte nějaké </a:t>
            </a:r>
            <a:r>
              <a:rPr lang="cs-CZ" b="1">
                <a:solidFill>
                  <a:schemeClr val="bg1"/>
                </a:solidFill>
                <a:ea typeface="Roboto"/>
                <a:cs typeface="Roboto"/>
              </a:rPr>
              <a:t>otázky?</a:t>
            </a:r>
            <a:endParaRPr lang="sk-SK">
              <a:solidFill>
                <a:srgbClr val="000000"/>
              </a:solidFill>
              <a:ea typeface="Roboto"/>
              <a:cs typeface="Roboto"/>
            </a:endParaRPr>
          </a:p>
          <a:p>
            <a:pPr marL="742950" lvl="1" indent="-285750">
              <a:buFont typeface="Courier New,monospace"/>
              <a:buChar char="o"/>
            </a:pPr>
            <a:r>
              <a:rPr lang="cs-CZ">
                <a:solidFill>
                  <a:schemeClr val="bg1"/>
                </a:solidFill>
                <a:ea typeface="Roboto"/>
                <a:cs typeface="Roboto"/>
                <a:hlinkClick r:id="rId5">
                  <a:extLst>
                    <a:ext uri="{A12FA001-AC4F-418D-AE19-62706E023703}">
                      <ahyp:hlinkClr xmlns:ahyp="http://schemas.microsoft.com/office/drawing/2018/hyperlinkcolor" val="tx"/>
                    </a:ext>
                  </a:extLst>
                </a:hlinkClick>
              </a:rPr>
              <a:t>info@eosc.cz</a:t>
            </a:r>
            <a:endParaRPr lang="cs-CZ">
              <a:solidFill>
                <a:schemeClr val="bg1"/>
              </a:solidFill>
              <a:ea typeface="Roboto"/>
              <a:cs typeface="Roboto"/>
              <a:hlinkClick r:id="" action="ppaction://noaction">
                <a:extLst>
                  <a:ext uri="{A12FA001-AC4F-418D-AE19-62706E023703}">
                    <ahyp:hlinkClr xmlns:ahyp="http://schemas.microsoft.com/office/drawing/2018/hyperlinkcolor" val="tx"/>
                  </a:ext>
                </a:extLst>
              </a:hlinkClick>
            </a:endParaRPr>
          </a:p>
          <a:p>
            <a:pPr marL="285750" indent="-285750">
              <a:buFont typeface="Arial"/>
              <a:buChar char="•"/>
            </a:pPr>
            <a:r>
              <a:rPr lang="cs-CZ">
                <a:solidFill>
                  <a:schemeClr val="bg1"/>
                </a:solidFill>
                <a:ea typeface="Roboto"/>
                <a:cs typeface="Roboto"/>
              </a:rPr>
              <a:t>Máte nápad na </a:t>
            </a:r>
            <a:r>
              <a:rPr lang="cs-CZ" b="1">
                <a:solidFill>
                  <a:schemeClr val="bg1"/>
                </a:solidFill>
                <a:ea typeface="Roboto"/>
                <a:cs typeface="Roboto"/>
              </a:rPr>
              <a:t>přednášku nebo školení?</a:t>
            </a:r>
            <a:endParaRPr lang="cs-CZ">
              <a:ea typeface="Roboto"/>
              <a:cs typeface="Roboto"/>
            </a:endParaRPr>
          </a:p>
          <a:p>
            <a:pPr marL="742950" lvl="1" indent="-285750">
              <a:buFont typeface="Courier New"/>
              <a:buChar char="o"/>
            </a:pPr>
            <a:r>
              <a:rPr lang="cs-CZ">
                <a:solidFill>
                  <a:schemeClr val="bg1"/>
                </a:solidFill>
                <a:ea typeface="Roboto"/>
                <a:cs typeface="Roboto"/>
                <a:hlinkClick r:id="rId6">
                  <a:extLst>
                    <a:ext uri="{A12FA001-AC4F-418D-AE19-62706E023703}">
                      <ahyp:hlinkClr xmlns:ahyp="http://schemas.microsoft.com/office/drawing/2018/hyperlinkcolor" val="tx"/>
                    </a:ext>
                  </a:extLst>
                </a:hlinkClick>
              </a:rPr>
              <a:t>events@eosc.cz</a:t>
            </a:r>
            <a:r>
              <a:rPr lang="cs-CZ">
                <a:solidFill>
                  <a:srgbClr val="000000"/>
                </a:solidFill>
                <a:ea typeface="Roboto"/>
                <a:cs typeface="Roboto"/>
              </a:rPr>
              <a:t> </a:t>
            </a:r>
            <a:endParaRPr lang="cs-CZ">
              <a:ea typeface="Roboto"/>
              <a:cs typeface="Roboto"/>
            </a:endParaRPr>
          </a:p>
          <a:p>
            <a:pPr marL="285750" indent="-285750">
              <a:buFont typeface="Arial" panose="020B0604020202020204" pitchFamily="34" charset="0"/>
              <a:buChar char="•"/>
            </a:pPr>
            <a:r>
              <a:rPr lang="cs-CZ">
                <a:solidFill>
                  <a:schemeClr val="bg1"/>
                </a:solidFill>
                <a:ea typeface="Roboto"/>
                <a:cs typeface="Roboto"/>
              </a:rPr>
              <a:t>Chcete kontaktovat naše </a:t>
            </a:r>
            <a:r>
              <a:rPr lang="cs-CZ" b="1">
                <a:solidFill>
                  <a:schemeClr val="bg1"/>
                </a:solidFill>
                <a:ea typeface="Roboto"/>
                <a:cs typeface="Roboto"/>
              </a:rPr>
              <a:t>komunikátory?</a:t>
            </a:r>
            <a:endParaRPr lang="cs-CZ">
              <a:ea typeface="Roboto"/>
              <a:cs typeface="Roboto"/>
            </a:endParaRPr>
          </a:p>
          <a:p>
            <a:pPr marL="742950" lvl="1" indent="-285750">
              <a:buFont typeface="Courier New" panose="02070309020205020404" pitchFamily="49" charset="0"/>
              <a:buChar char="o"/>
            </a:pPr>
            <a:r>
              <a:rPr lang="cs-CZ">
                <a:solidFill>
                  <a:schemeClr val="bg1"/>
                </a:solidFill>
                <a:ea typeface="Roboto"/>
                <a:cs typeface="Roboto"/>
                <a:hlinkClick r:id="rId7">
                  <a:extLst>
                    <a:ext uri="{A12FA001-AC4F-418D-AE19-62706E023703}">
                      <ahyp:hlinkClr xmlns:ahyp="http://schemas.microsoft.com/office/drawing/2018/hyperlinkcolor" val="tx"/>
                    </a:ext>
                  </a:extLst>
                </a:hlinkClick>
              </a:rPr>
              <a:t>pr@eosc.cz</a:t>
            </a:r>
            <a:r>
              <a:rPr lang="cs-CZ">
                <a:solidFill>
                  <a:schemeClr val="bg1"/>
                </a:solidFill>
                <a:ea typeface="Roboto"/>
                <a:cs typeface="Roboto"/>
              </a:rPr>
              <a:t> </a:t>
            </a:r>
            <a:endParaRPr lang="sk-SK">
              <a:ea typeface="Roboto"/>
              <a:cs typeface="Roboto"/>
            </a:endParaRPr>
          </a:p>
          <a:p>
            <a:pPr marL="285750" indent="-285750">
              <a:buFont typeface="Arial"/>
              <a:buChar char="•"/>
            </a:pPr>
            <a:endParaRPr lang="cs-CZ">
              <a:ea typeface="Roboto"/>
              <a:cs typeface="Roboto"/>
            </a:endParaRPr>
          </a:p>
        </p:txBody>
      </p:sp>
      <p:pic>
        <p:nvPicPr>
          <p:cNvPr id="8" name="Obrázek 7" descr="Obsah obrázku černá, tma&#10;&#10;Popis se vygeneroval automaticky.">
            <a:extLst>
              <a:ext uri="{FF2B5EF4-FFF2-40B4-BE49-F238E27FC236}">
                <a16:creationId xmlns:a16="http://schemas.microsoft.com/office/drawing/2014/main" id="{35DB0B86-FF0D-0475-BAA5-FA25E72F888A}"/>
              </a:ext>
            </a:extLst>
          </p:cNvPr>
          <p:cNvPicPr>
            <a:picLocks noChangeAspect="1"/>
          </p:cNvPicPr>
          <p:nvPr/>
        </p:nvPicPr>
        <p:blipFill>
          <a:blip r:embed="rId8"/>
          <a:stretch>
            <a:fillRect/>
          </a:stretch>
        </p:blipFill>
        <p:spPr>
          <a:xfrm>
            <a:off x="3565614" y="3372295"/>
            <a:ext cx="1815869" cy="1803479"/>
          </a:xfrm>
          <a:prstGeom prst="rect">
            <a:avLst/>
          </a:prstGeom>
        </p:spPr>
      </p:pic>
      <p:pic>
        <p:nvPicPr>
          <p:cNvPr id="2" name="Obrázok 1" descr="Obrázok, na ktorom je vzor, štvorec, symetria, dizajn&#10;&#10;Automaticky generovaný popis">
            <a:extLst>
              <a:ext uri="{FF2B5EF4-FFF2-40B4-BE49-F238E27FC236}">
                <a16:creationId xmlns:a16="http://schemas.microsoft.com/office/drawing/2014/main" id="{D78D967D-8D34-F1A8-36D6-155EB5750562}"/>
              </a:ext>
            </a:extLst>
          </p:cNvPr>
          <p:cNvPicPr>
            <a:picLocks noChangeAspect="1"/>
          </p:cNvPicPr>
          <p:nvPr/>
        </p:nvPicPr>
        <p:blipFill>
          <a:blip r:embed="rId9"/>
          <a:stretch>
            <a:fillRect/>
          </a:stretch>
        </p:blipFill>
        <p:spPr>
          <a:xfrm>
            <a:off x="519849" y="3377369"/>
            <a:ext cx="1809337" cy="1810580"/>
          </a:xfrm>
          <a:prstGeom prst="rect">
            <a:avLst/>
          </a:prstGeom>
        </p:spPr>
      </p:pic>
      <p:pic>
        <p:nvPicPr>
          <p:cNvPr id="3" name="Grafický objekt 2">
            <a:extLst>
              <a:ext uri="{FF2B5EF4-FFF2-40B4-BE49-F238E27FC236}">
                <a16:creationId xmlns:a16="http://schemas.microsoft.com/office/drawing/2014/main" id="{5D033EE1-97C9-A42F-0EAB-220EBFFCF9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41160" y="5542084"/>
            <a:ext cx="356089" cy="356089"/>
          </a:xfrm>
          <a:prstGeom prst="rect">
            <a:avLst/>
          </a:prstGeom>
        </p:spPr>
      </p:pic>
      <p:pic>
        <p:nvPicPr>
          <p:cNvPr id="12" name="Obrázok 11" descr="Obrázok, na ktorom je grafika, logo, kruh, písmo&#10;&#10;Automaticky generovaný popis">
            <a:extLst>
              <a:ext uri="{FF2B5EF4-FFF2-40B4-BE49-F238E27FC236}">
                <a16:creationId xmlns:a16="http://schemas.microsoft.com/office/drawing/2014/main" id="{3F80E020-44D3-00BE-92E3-5AA0C3C3D6F8}"/>
              </a:ext>
            </a:extLst>
          </p:cNvPr>
          <p:cNvPicPr>
            <a:picLocks noChangeAspect="1"/>
          </p:cNvPicPr>
          <p:nvPr/>
        </p:nvPicPr>
        <p:blipFill>
          <a:blip r:embed="rId12"/>
          <a:stretch>
            <a:fillRect/>
          </a:stretch>
        </p:blipFill>
        <p:spPr>
          <a:xfrm>
            <a:off x="6571141" y="5534920"/>
            <a:ext cx="357230" cy="356935"/>
          </a:xfrm>
          <a:prstGeom prst="rect">
            <a:avLst/>
          </a:prstGeom>
        </p:spPr>
      </p:pic>
      <p:sp>
        <p:nvSpPr>
          <p:cNvPr id="13" name="BlokTextu 12">
            <a:extLst>
              <a:ext uri="{FF2B5EF4-FFF2-40B4-BE49-F238E27FC236}">
                <a16:creationId xmlns:a16="http://schemas.microsoft.com/office/drawing/2014/main" id="{DF53E384-7023-A35E-9235-5C7B2D06AF02}"/>
              </a:ext>
            </a:extLst>
          </p:cNvPr>
          <p:cNvSpPr txBox="1"/>
          <p:nvPr/>
        </p:nvSpPr>
        <p:spPr>
          <a:xfrm>
            <a:off x="6927557" y="5531077"/>
            <a:ext cx="27249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13"/>
              </a:rPr>
              <a:t>@EOSC Czech Republic</a:t>
            </a:r>
            <a:endParaRPr lang="en-US"/>
          </a:p>
        </p:txBody>
      </p:sp>
      <p:sp>
        <p:nvSpPr>
          <p:cNvPr id="14" name="BlokTextu 13">
            <a:extLst>
              <a:ext uri="{FF2B5EF4-FFF2-40B4-BE49-F238E27FC236}">
                <a16:creationId xmlns:a16="http://schemas.microsoft.com/office/drawing/2014/main" id="{CB07440C-8503-F898-8D27-4BAAE259A523}"/>
              </a:ext>
            </a:extLst>
          </p:cNvPr>
          <p:cNvSpPr txBox="1"/>
          <p:nvPr/>
        </p:nvSpPr>
        <p:spPr>
          <a:xfrm>
            <a:off x="10129422" y="5526682"/>
            <a:ext cx="13286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14"/>
              </a:rPr>
              <a:t>@eosc_cz</a:t>
            </a:r>
            <a:endParaRPr lang="en-US"/>
          </a:p>
        </p:txBody>
      </p:sp>
      <p:sp>
        <p:nvSpPr>
          <p:cNvPr id="4" name="Zástupný symbol pro datum 3">
            <a:extLst>
              <a:ext uri="{FF2B5EF4-FFF2-40B4-BE49-F238E27FC236}">
                <a16:creationId xmlns:a16="http://schemas.microsoft.com/office/drawing/2014/main" id="{9AB77BEE-6A47-E6BC-B272-5C2B365DD682}"/>
              </a:ext>
            </a:extLst>
          </p:cNvPr>
          <p:cNvSpPr>
            <a:spLocks noGrp="1"/>
          </p:cNvSpPr>
          <p:nvPr>
            <p:ph type="dt" sz="half" idx="10"/>
          </p:nvPr>
        </p:nvSpPr>
        <p:spPr/>
        <p:txBody>
          <a:bodyPr/>
          <a:lstStyle/>
          <a:p>
            <a:r>
              <a:rPr lang="cs-CZ" dirty="0"/>
              <a:t>12. května 2025</a:t>
            </a:r>
          </a:p>
        </p:txBody>
      </p:sp>
      <p:sp>
        <p:nvSpPr>
          <p:cNvPr id="10" name="Zástupný symbol pro zápatí 9">
            <a:extLst>
              <a:ext uri="{FF2B5EF4-FFF2-40B4-BE49-F238E27FC236}">
                <a16:creationId xmlns:a16="http://schemas.microsoft.com/office/drawing/2014/main" id="{E4E41C64-6F36-3132-358E-6D14B2E71EBF}"/>
              </a:ext>
            </a:extLst>
          </p:cNvPr>
          <p:cNvSpPr>
            <a:spLocks noGrp="1"/>
          </p:cNvSpPr>
          <p:nvPr>
            <p:ph type="ftr" sz="quarter" idx="3"/>
          </p:nvPr>
        </p:nvSpPr>
        <p:spPr/>
        <p:txBody>
          <a:bodyPr/>
          <a:lstStyle/>
          <a:p>
            <a:r>
              <a:rPr lang="cs-CZ"/>
              <a:t>EOSC CZ, e-INFRA CZ | Nástroje a služby pro vědeckou komunitu</a:t>
            </a:r>
            <a:endParaRPr lang="cs-CZ">
              <a:ea typeface="Roboto"/>
              <a:cs typeface="Roboto"/>
            </a:endParaRPr>
          </a:p>
        </p:txBody>
      </p:sp>
      <p:sp>
        <p:nvSpPr>
          <p:cNvPr id="11" name="Zástupný symbol pro číslo snímku 10">
            <a:extLst>
              <a:ext uri="{FF2B5EF4-FFF2-40B4-BE49-F238E27FC236}">
                <a16:creationId xmlns:a16="http://schemas.microsoft.com/office/drawing/2014/main" id="{1F1B7099-630A-9D84-AB65-338613E977D6}"/>
              </a:ext>
            </a:extLst>
          </p:cNvPr>
          <p:cNvSpPr>
            <a:spLocks noGrp="1"/>
          </p:cNvSpPr>
          <p:nvPr>
            <p:ph type="sldNum" sz="quarter" idx="4"/>
          </p:nvPr>
        </p:nvSpPr>
        <p:spPr/>
        <p:txBody>
          <a:bodyPr/>
          <a:lstStyle/>
          <a:p>
            <a:fld id="{81BEB06B-36ED-4173-BB9C-0A7D5536228E}" type="slidenum">
              <a:rPr lang="cs-CZ" smtClean="0"/>
              <a:pPr/>
              <a:t>6</a:t>
            </a:fld>
            <a:endParaRPr lang="cs-CZ"/>
          </a:p>
        </p:txBody>
      </p:sp>
    </p:spTree>
    <p:extLst>
      <p:ext uri="{BB962C8B-B14F-4D97-AF65-F5344CB8AC3E}">
        <p14:creationId xmlns:p14="http://schemas.microsoft.com/office/powerpoint/2010/main" val="64893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AC426F-86EF-A1D4-F839-3508EB679B10}"/>
              </a:ext>
            </a:extLst>
          </p:cNvPr>
          <p:cNvSpPr>
            <a:spLocks noGrp="1"/>
          </p:cNvSpPr>
          <p:nvPr>
            <p:ph type="ctrTitle"/>
          </p:nvPr>
        </p:nvSpPr>
        <p:spPr/>
        <p:txBody>
          <a:bodyPr/>
          <a:lstStyle/>
          <a:p>
            <a:endParaRPr lang="cs-CZ"/>
          </a:p>
        </p:txBody>
      </p:sp>
      <p:sp>
        <p:nvSpPr>
          <p:cNvPr id="3" name="Podnadpis 2">
            <a:extLst>
              <a:ext uri="{FF2B5EF4-FFF2-40B4-BE49-F238E27FC236}">
                <a16:creationId xmlns:a16="http://schemas.microsoft.com/office/drawing/2014/main" id="{2D571688-0737-B7E1-FBA6-E0AA0B8294A6}"/>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4270796205"/>
      </p:ext>
    </p:extLst>
  </p:cSld>
  <p:clrMapOvr>
    <a:masterClrMapping/>
  </p:clrMapOvr>
</p:sld>
</file>

<file path=ppt/theme/theme1.xml><?xml version="1.0" encoding="utf-8"?>
<a:theme xmlns:a="http://schemas.openxmlformats.org/drawingml/2006/main" name="Motiv Office">
  <a:themeElements>
    <a:clrScheme name="Vlastní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B5D81"/>
      </a:hlink>
      <a:folHlink>
        <a:srgbClr val="EB5D81"/>
      </a:folHlink>
    </a:clrScheme>
    <a:fontScheme name="Vlastní 1">
      <a:majorFont>
        <a:latin typeface="Quicksan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a5a631a-9523-4ddb-aeaa-1630ff816cb5">
      <Terms xmlns="http://schemas.microsoft.com/office/infopath/2007/PartnerControls"/>
    </lcf76f155ced4ddcb4097134ff3c332f>
    <TaxCatchAll xmlns="13556fe8-3232-413b-9336-036b48b41d7e" xsi:nil="true"/>
    <hotovo_x003f_ xmlns="0a5a631a-9523-4ddb-aeaa-1630ff816cb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70828419A42BD479A40D9DF94C19A03" ma:contentTypeVersion="17" ma:contentTypeDescription="Umožňuje vytvoriť nový dokument." ma:contentTypeScope="" ma:versionID="aba4dced04d5322908beb5079bea5ab1">
  <xsd:schema xmlns:xsd="http://www.w3.org/2001/XMLSchema" xmlns:xs="http://www.w3.org/2001/XMLSchema" xmlns:p="http://schemas.microsoft.com/office/2006/metadata/properties" xmlns:ns2="0a5a631a-9523-4ddb-aeaa-1630ff816cb5" xmlns:ns3="13556fe8-3232-413b-9336-036b48b41d7e" targetNamespace="http://schemas.microsoft.com/office/2006/metadata/properties" ma:root="true" ma:fieldsID="76046a0bcc0743739870bc1a8891389d" ns2:_="" ns3:_="">
    <xsd:import namespace="0a5a631a-9523-4ddb-aeaa-1630ff816cb5"/>
    <xsd:import namespace="13556fe8-3232-413b-9336-036b48b41d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hotovo_x003f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5a631a-9523-4ddb-aeaa-1630ff81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Značky obrázka" ma:readOnly="false" ma:fieldId="{5cf76f15-5ced-4ddc-b409-7134ff3c332f}" ma:taxonomyMulti="true" ma:sspId="05144c32-5194-445f-8fa8-b47f4d440b8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hotovo_x003f_" ma:index="23" nillable="true" ma:displayName="hotovo?" ma:format="Dropdown" ma:internalName="hotovo_x003f_">
      <xsd:simpleType>
        <xsd:restriction base="dms:Choice">
          <xsd:enumeration value="Volba 1"/>
          <xsd:enumeration value="Volba 2"/>
          <xsd:enumeration value="Volba 3"/>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556fe8-3232-413b-9336-036b48b41d7e" elementFormDefault="qualified">
    <xsd:import namespace="http://schemas.microsoft.com/office/2006/documentManagement/types"/>
    <xsd:import namespace="http://schemas.microsoft.com/office/infopath/2007/PartnerControls"/>
    <xsd:element name="SharedWithUsers" ma:index="10"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Zdieľané s podrobnosťami" ma:internalName="SharedWithDetails" ma:readOnly="true">
      <xsd:simpleType>
        <xsd:restriction base="dms:Note">
          <xsd:maxLength value="255"/>
        </xsd:restriction>
      </xsd:simpleType>
    </xsd:element>
    <xsd:element name="TaxCatchAll" ma:index="14" nillable="true" ma:displayName="Taxonomy Catch All Column" ma:hidden="true" ma:list="{8bfd21b4-195d-4a50-9279-5da02a667bb6}" ma:internalName="TaxCatchAll" ma:showField="CatchAllData" ma:web="13556fe8-3232-413b-9336-036b48b41d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0C7F6D-654C-468D-B790-7F5AF53DAE1A}">
  <ds:schemaRef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terms/"/>
    <ds:schemaRef ds:uri="http://schemas.microsoft.com/office/infopath/2007/PartnerControls"/>
    <ds:schemaRef ds:uri="13556fe8-3232-413b-9336-036b48b41d7e"/>
    <ds:schemaRef ds:uri="0a5a631a-9523-4ddb-aeaa-1630ff816cb5"/>
  </ds:schemaRefs>
</ds:datastoreItem>
</file>

<file path=customXml/itemProps2.xml><?xml version="1.0" encoding="utf-8"?>
<ds:datastoreItem xmlns:ds="http://schemas.openxmlformats.org/officeDocument/2006/customXml" ds:itemID="{1C13D168-7788-47A8-9181-A1FFB8C173A9}">
  <ds:schemaRefs>
    <ds:schemaRef ds:uri="http://schemas.microsoft.com/sharepoint/v3/contenttype/forms"/>
  </ds:schemaRefs>
</ds:datastoreItem>
</file>

<file path=customXml/itemProps3.xml><?xml version="1.0" encoding="utf-8"?>
<ds:datastoreItem xmlns:ds="http://schemas.openxmlformats.org/officeDocument/2006/customXml" ds:itemID="{9CDBBCD9-00AF-43DB-81DB-1C3FD8226757}">
  <ds:schemaRefs>
    <ds:schemaRef ds:uri="0a5a631a-9523-4ddb-aeaa-1630ff816cb5"/>
    <ds:schemaRef ds:uri="13556fe8-3232-413b-9336-036b48b41d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otalTime>9</TotalTime>
  <Words>575</Words>
  <Application>Microsoft Office PowerPoint</Application>
  <PresentationFormat>Širokoúhlá obrazovka</PresentationFormat>
  <Paragraphs>101</Paragraphs>
  <Slides>7</Slides>
  <Notes>2</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7</vt:i4>
      </vt:variant>
    </vt:vector>
  </HeadingPairs>
  <TitlesOfParts>
    <vt:vector size="18" baseType="lpstr">
      <vt:lpstr>Arial</vt:lpstr>
      <vt:lpstr>Arial,Sans-Serif</vt:lpstr>
      <vt:lpstr>Calibri</vt:lpstr>
      <vt:lpstr>Courier New</vt:lpstr>
      <vt:lpstr>Courier New,monospace</vt:lpstr>
      <vt:lpstr>Quicksand</vt:lpstr>
      <vt:lpstr>Roboto</vt:lpstr>
      <vt:lpstr>Segoe UI</vt:lpstr>
      <vt:lpstr>Wingdings</vt:lpstr>
      <vt:lpstr>Wingdings,Sans-Serif</vt:lpstr>
      <vt:lpstr>Motiv Office</vt:lpstr>
      <vt:lpstr>Dostupné nástroje a služby pro vědeckou komunitu</vt:lpstr>
      <vt:lpstr>Datové repozitáře a úložná prostředí</vt:lpstr>
      <vt:lpstr>Služby</vt:lpstr>
      <vt:lpstr>Školicí centrum EOSC CZ </vt:lpstr>
      <vt:lpstr>Data stewardi </vt:lpstr>
      <vt:lpstr>Důležité odkazy a kontakty </vt:lpstr>
      <vt:lpstr>Prezentace aplikace PowerPoint</vt:lpstr>
    </vt:vector>
  </TitlesOfParts>
  <Company>EOSC CZ, e-INFRA CZ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Dostupné nástroje a služby pro vědeckou komunitu</dc:title>
  <dc:creator>Dominika Králiková</dc:creator>
  <cp:lastModifiedBy>Eva Špillingová</cp:lastModifiedBy>
  <cp:revision>2</cp:revision>
  <dcterms:created xsi:type="dcterms:W3CDTF">2023-12-05T11:59:42Z</dcterms:created>
  <dcterms:modified xsi:type="dcterms:W3CDTF">2025-05-12T10:56:59Z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0x010100970828419A42BD479A40D9DF94C19A03</vt:lpwstr>
  </property>
  <property fmtid="{D5CDD505-2E9C-101B-9397-08002B2CF9AE}" pid="3" name="MediaServiceImageTags">
    <vt:lpwstr/>
  </property>
</Properties>
</file>