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2"/>
  </p:notesMasterIdLst>
  <p:sldIdLst>
    <p:sldId id="264" r:id="rId6"/>
    <p:sldId id="475" r:id="rId7"/>
    <p:sldId id="259" r:id="rId8"/>
    <p:sldId id="469" r:id="rId9"/>
    <p:sldId id="448" r:id="rId10"/>
    <p:sldId id="686" r:id="rId11"/>
    <p:sldId id="683" r:id="rId12"/>
    <p:sldId id="456" r:id="rId13"/>
    <p:sldId id="412" r:id="rId14"/>
    <p:sldId id="413" r:id="rId15"/>
    <p:sldId id="457" r:id="rId16"/>
    <p:sldId id="468" r:id="rId17"/>
    <p:sldId id="689" r:id="rId18"/>
    <p:sldId id="459" r:id="rId19"/>
    <p:sldId id="687" r:id="rId20"/>
    <p:sldId id="460" r:id="rId21"/>
    <p:sldId id="471" r:id="rId22"/>
    <p:sldId id="472" r:id="rId23"/>
    <p:sldId id="473" r:id="rId24"/>
    <p:sldId id="698" r:id="rId25"/>
    <p:sldId id="688" r:id="rId26"/>
    <p:sldId id="447" r:id="rId27"/>
    <p:sldId id="262" r:id="rId28"/>
    <p:sldId id="478" r:id="rId29"/>
    <p:sldId id="415" r:id="rId30"/>
    <p:sldId id="458" r:id="rId31"/>
    <p:sldId id="450" r:id="rId32"/>
    <p:sldId id="451" r:id="rId33"/>
    <p:sldId id="452" r:id="rId34"/>
    <p:sldId id="453" r:id="rId35"/>
    <p:sldId id="682" r:id="rId36"/>
    <p:sldId id="464" r:id="rId37"/>
    <p:sldId id="466" r:id="rId38"/>
    <p:sldId id="693" r:id="rId39"/>
    <p:sldId id="694" r:id="rId40"/>
    <p:sldId id="454" r:id="rId41"/>
    <p:sldId id="420" r:id="rId42"/>
    <p:sldId id="461" r:id="rId43"/>
    <p:sldId id="690" r:id="rId44"/>
    <p:sldId id="691" r:id="rId45"/>
    <p:sldId id="692" r:id="rId46"/>
    <p:sldId id="477" r:id="rId47"/>
    <p:sldId id="467" r:id="rId48"/>
    <p:sldId id="685" r:id="rId49"/>
    <p:sldId id="290" r:id="rId50"/>
    <p:sldId id="263" r:id="rId5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78562" autoAdjust="0"/>
  </p:normalViewPr>
  <p:slideViewPr>
    <p:cSldViewPr snapToGrid="0">
      <p:cViewPr varScale="1">
        <p:scale>
          <a:sx n="68" d="100"/>
          <a:sy n="68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C4C74-38E9-4C43-9697-E4A4D56ECD05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DCA28821-E2EA-4705-96BF-9663A6833E98}">
      <dgm:prSet/>
      <dgm:spPr/>
      <dgm:t>
        <a:bodyPr/>
        <a:lstStyle/>
        <a:p>
          <a:r>
            <a:rPr lang="cs-CZ" b="1" dirty="0">
              <a:solidFill>
                <a:schemeClr val="accent5">
                  <a:lumMod val="50000"/>
                </a:schemeClr>
              </a:solidFill>
            </a:rPr>
            <a:t>Inovativní vzdělávání dětí a mládeže </a:t>
          </a:r>
        </a:p>
      </dgm:t>
    </dgm:pt>
    <dgm:pt modelId="{171E504E-3F5F-445F-9C5D-6EAC99316846}" type="parTrans" cxnId="{F5A0013F-6410-47B5-8B5A-B94230BBD278}">
      <dgm:prSet/>
      <dgm:spPr/>
      <dgm:t>
        <a:bodyPr/>
        <a:lstStyle/>
        <a:p>
          <a:endParaRPr lang="cs-CZ"/>
        </a:p>
      </dgm:t>
    </dgm:pt>
    <dgm:pt modelId="{8B93E6A9-221A-4156-AB02-94A2C21DB413}" type="sibTrans" cxnId="{F5A0013F-6410-47B5-8B5A-B94230BBD278}">
      <dgm:prSet/>
      <dgm:spPr/>
      <dgm:t>
        <a:bodyPr/>
        <a:lstStyle/>
        <a:p>
          <a:endParaRPr lang="cs-CZ"/>
        </a:p>
      </dgm:t>
    </dgm:pt>
    <dgm:pt modelId="{C78279DF-7D45-46A0-8317-6C035E1837F9}">
      <dgm:prSet/>
      <dgm:spPr/>
      <dgm:t>
        <a:bodyPr/>
        <a:lstStyle/>
        <a:p>
          <a:r>
            <a:rPr lang="cs-CZ" dirty="0"/>
            <a:t>- téma: počet hodin a počet dětí/mládeže </a:t>
          </a:r>
        </a:p>
      </dgm:t>
    </dgm:pt>
    <dgm:pt modelId="{C78FAA28-B407-47D3-A7D6-15E7ED007DEE}" type="parTrans" cxnId="{0C5F6F61-EC05-4754-A5E2-09AA6D4E9CB1}">
      <dgm:prSet/>
      <dgm:spPr/>
      <dgm:t>
        <a:bodyPr/>
        <a:lstStyle/>
        <a:p>
          <a:endParaRPr lang="cs-CZ"/>
        </a:p>
      </dgm:t>
    </dgm:pt>
    <dgm:pt modelId="{E2634BB9-1B9B-4E18-BE7A-53EFEBF26A15}" type="sibTrans" cxnId="{0C5F6F61-EC05-4754-A5E2-09AA6D4E9CB1}">
      <dgm:prSet/>
      <dgm:spPr/>
      <dgm:t>
        <a:bodyPr/>
        <a:lstStyle/>
        <a:p>
          <a:endParaRPr lang="cs-CZ"/>
        </a:p>
      </dgm:t>
    </dgm:pt>
    <dgm:pt modelId="{9E8FBD7D-D1DC-4EC8-A7AA-38CB72A26265}">
      <dgm:prSet/>
      <dgm:spPr/>
      <dgm:t>
        <a:bodyPr/>
        <a:lstStyle/>
        <a:p>
          <a:r>
            <a:rPr lang="cs-CZ" dirty="0"/>
            <a:t>- forma: počet hodin a počet dětí/mládeže </a:t>
          </a:r>
        </a:p>
      </dgm:t>
    </dgm:pt>
    <dgm:pt modelId="{47F24B59-89E0-4FC5-9F62-943240428351}" type="parTrans" cxnId="{EEE9B1E7-239D-4623-AA65-2261EF3D3C70}">
      <dgm:prSet/>
      <dgm:spPr/>
      <dgm:t>
        <a:bodyPr/>
        <a:lstStyle/>
        <a:p>
          <a:endParaRPr lang="cs-CZ"/>
        </a:p>
      </dgm:t>
    </dgm:pt>
    <dgm:pt modelId="{E3C749F3-E75E-46E4-9C0B-AAED3AACE371}" type="sibTrans" cxnId="{EEE9B1E7-239D-4623-AA65-2261EF3D3C70}">
      <dgm:prSet/>
      <dgm:spPr/>
      <dgm:t>
        <a:bodyPr/>
        <a:lstStyle/>
        <a:p>
          <a:endParaRPr lang="cs-CZ"/>
        </a:p>
      </dgm:t>
    </dgm:pt>
    <dgm:pt modelId="{40F20093-DAB0-4985-BF50-0260CF3AFFE7}">
      <dgm:prSet/>
      <dgm:spPr/>
      <dgm:t>
        <a:bodyPr/>
        <a:lstStyle/>
        <a:p>
          <a:r>
            <a:rPr lang="cs-CZ" b="1" dirty="0">
              <a:solidFill>
                <a:schemeClr val="accent5">
                  <a:lumMod val="50000"/>
                </a:schemeClr>
              </a:solidFill>
            </a:rPr>
            <a:t>Vzdělávání a Spolupráce pracovníků/dobrovolníků </a:t>
          </a:r>
        </a:p>
      </dgm:t>
    </dgm:pt>
    <dgm:pt modelId="{A7472658-754A-4A05-B6CA-7DF680368FF0}" type="parTrans" cxnId="{3619FBF5-0302-498F-9E22-43E2D358E2EE}">
      <dgm:prSet/>
      <dgm:spPr/>
      <dgm:t>
        <a:bodyPr/>
        <a:lstStyle/>
        <a:p>
          <a:endParaRPr lang="cs-CZ"/>
        </a:p>
      </dgm:t>
    </dgm:pt>
    <dgm:pt modelId="{75FB3CFD-D659-415E-BDA2-46582B8E2CBE}" type="sibTrans" cxnId="{3619FBF5-0302-498F-9E22-43E2D358E2EE}">
      <dgm:prSet/>
      <dgm:spPr/>
      <dgm:t>
        <a:bodyPr/>
        <a:lstStyle/>
        <a:p>
          <a:endParaRPr lang="cs-CZ"/>
        </a:p>
      </dgm:t>
    </dgm:pt>
    <dgm:pt modelId="{53440D24-26FC-43FE-BF32-C44C438BC231}">
      <dgm:prSet/>
      <dgm:spPr/>
      <dgm:t>
        <a:bodyPr/>
        <a:lstStyle/>
        <a:p>
          <a:r>
            <a:rPr lang="cs-CZ" dirty="0"/>
            <a:t>-  téma: počet hodin a počet pracovníků/dobrovolníků</a:t>
          </a:r>
        </a:p>
      </dgm:t>
    </dgm:pt>
    <dgm:pt modelId="{5E0A3A03-4983-4956-B158-D5087D8C3636}" type="parTrans" cxnId="{02B9FE4F-98A1-40FA-903D-2F7974A2FA6D}">
      <dgm:prSet/>
      <dgm:spPr/>
      <dgm:t>
        <a:bodyPr/>
        <a:lstStyle/>
        <a:p>
          <a:endParaRPr lang="cs-CZ"/>
        </a:p>
      </dgm:t>
    </dgm:pt>
    <dgm:pt modelId="{0991A816-E206-4B16-8713-0D13D55FD1C9}" type="sibTrans" cxnId="{02B9FE4F-98A1-40FA-903D-2F7974A2FA6D}">
      <dgm:prSet/>
      <dgm:spPr/>
      <dgm:t>
        <a:bodyPr/>
        <a:lstStyle/>
        <a:p>
          <a:endParaRPr lang="cs-CZ"/>
        </a:p>
      </dgm:t>
    </dgm:pt>
    <dgm:pt modelId="{866418C7-7954-4A78-AA43-F2D4FF339A61}">
      <dgm:prSet/>
      <dgm:spPr/>
      <dgm:t>
        <a:bodyPr/>
        <a:lstStyle/>
        <a:p>
          <a:r>
            <a:rPr lang="cs-CZ" b="1" dirty="0">
              <a:solidFill>
                <a:schemeClr val="accent5">
                  <a:lumMod val="50000"/>
                </a:schemeClr>
              </a:solidFill>
            </a:rPr>
            <a:t>Odborně zaměřená tematická a komunitní setkávání </a:t>
          </a:r>
        </a:p>
      </dgm:t>
    </dgm:pt>
    <dgm:pt modelId="{21AB3383-B2FD-4192-B898-1008FD590042}" type="parTrans" cxnId="{C991E1EA-A8DE-4FE7-A892-9D1AC60EE919}">
      <dgm:prSet/>
      <dgm:spPr/>
      <dgm:t>
        <a:bodyPr/>
        <a:lstStyle/>
        <a:p>
          <a:endParaRPr lang="cs-CZ"/>
        </a:p>
      </dgm:t>
    </dgm:pt>
    <dgm:pt modelId="{3F5DC9B7-EB2A-473D-9F81-6EBCA0A5B748}" type="sibTrans" cxnId="{C991E1EA-A8DE-4FE7-A892-9D1AC60EE919}">
      <dgm:prSet/>
      <dgm:spPr/>
      <dgm:t>
        <a:bodyPr/>
        <a:lstStyle/>
        <a:p>
          <a:endParaRPr lang="cs-CZ"/>
        </a:p>
      </dgm:t>
    </dgm:pt>
    <dgm:pt modelId="{12B45557-2492-4E46-B305-4E75166960B6}">
      <dgm:prSet/>
      <dgm:spPr/>
      <dgm:t>
        <a:bodyPr/>
        <a:lstStyle/>
        <a:p>
          <a:r>
            <a:rPr lang="cs-CZ" dirty="0"/>
            <a:t>- varianta setkání počet hodin a počet účastníků setkání (bez lektora a bez dětí/mládeže)</a:t>
          </a:r>
        </a:p>
      </dgm:t>
    </dgm:pt>
    <dgm:pt modelId="{CE32596F-2A79-4FB3-8EE7-3CF3A7DD90ED}" type="parTrans" cxnId="{E248C7B9-EE6E-4816-B596-2694ECACC0B3}">
      <dgm:prSet/>
      <dgm:spPr/>
      <dgm:t>
        <a:bodyPr/>
        <a:lstStyle/>
        <a:p>
          <a:endParaRPr lang="cs-CZ"/>
        </a:p>
      </dgm:t>
    </dgm:pt>
    <dgm:pt modelId="{A96E9A36-A4AA-4461-9C41-A98209718120}" type="sibTrans" cxnId="{E248C7B9-EE6E-4816-B596-2694ECACC0B3}">
      <dgm:prSet/>
      <dgm:spPr/>
      <dgm:t>
        <a:bodyPr/>
        <a:lstStyle/>
        <a:p>
          <a:endParaRPr lang="cs-CZ"/>
        </a:p>
      </dgm:t>
    </dgm:pt>
    <dgm:pt modelId="{3541A64F-6E2F-4ECD-8593-E4DFE49518B5}" type="pres">
      <dgm:prSet presAssocID="{ADFC4C74-38E9-4C43-9697-E4A4D56ECD05}" presName="linear" presStyleCnt="0">
        <dgm:presLayoutVars>
          <dgm:animLvl val="lvl"/>
          <dgm:resizeHandles val="exact"/>
        </dgm:presLayoutVars>
      </dgm:prSet>
      <dgm:spPr/>
    </dgm:pt>
    <dgm:pt modelId="{3EA7AA92-CCB8-4A44-9089-5E3D5CB6F853}" type="pres">
      <dgm:prSet presAssocID="{DCA28821-E2EA-4705-96BF-9663A6833E9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F0C0877-493C-4C29-A092-2BCFFDF38DCE}" type="pres">
      <dgm:prSet presAssocID="{8B93E6A9-221A-4156-AB02-94A2C21DB413}" presName="spacer" presStyleCnt="0"/>
      <dgm:spPr/>
    </dgm:pt>
    <dgm:pt modelId="{5D4B2FD6-D6B5-4DED-97F5-F0A4B5309778}" type="pres">
      <dgm:prSet presAssocID="{C78279DF-7D45-46A0-8317-6C035E1837F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19B350F-6B57-4BEF-A874-3AEF1CD71F10}" type="pres">
      <dgm:prSet presAssocID="{E2634BB9-1B9B-4E18-BE7A-53EFEBF26A15}" presName="spacer" presStyleCnt="0"/>
      <dgm:spPr/>
    </dgm:pt>
    <dgm:pt modelId="{FDA5D198-1DEE-465B-9471-CB5B07E1C6AC}" type="pres">
      <dgm:prSet presAssocID="{9E8FBD7D-D1DC-4EC8-A7AA-38CB72A262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E6C3DAC-6A4E-4017-91E9-813DD993E339}" type="pres">
      <dgm:prSet presAssocID="{E3C749F3-E75E-46E4-9C0B-AAED3AACE371}" presName="spacer" presStyleCnt="0"/>
      <dgm:spPr/>
    </dgm:pt>
    <dgm:pt modelId="{CD136863-676F-44E8-B2CC-A68F8C3AF8A7}" type="pres">
      <dgm:prSet presAssocID="{40F20093-DAB0-4985-BF50-0260CF3AFF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173AE23-D932-4518-9C87-C31B7288F448}" type="pres">
      <dgm:prSet presAssocID="{75FB3CFD-D659-415E-BDA2-46582B8E2CBE}" presName="spacer" presStyleCnt="0"/>
      <dgm:spPr/>
    </dgm:pt>
    <dgm:pt modelId="{35831CF2-2750-4CD8-831F-2AF3E2383BBD}" type="pres">
      <dgm:prSet presAssocID="{53440D24-26FC-43FE-BF32-C44C438BC23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55AAE04-B41C-42F7-9A4B-81CFB7AAE43F}" type="pres">
      <dgm:prSet presAssocID="{0991A816-E206-4B16-8713-0D13D55FD1C9}" presName="spacer" presStyleCnt="0"/>
      <dgm:spPr/>
    </dgm:pt>
    <dgm:pt modelId="{C5C8F03C-913B-4B5F-B9FC-FA0B9FFCBFC1}" type="pres">
      <dgm:prSet presAssocID="{866418C7-7954-4A78-AA43-F2D4FF339A6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3293D8F-6CCB-4282-890E-816B5DD54C8F}" type="pres">
      <dgm:prSet presAssocID="{3F5DC9B7-EB2A-473D-9F81-6EBCA0A5B748}" presName="spacer" presStyleCnt="0"/>
      <dgm:spPr/>
    </dgm:pt>
    <dgm:pt modelId="{79020202-9B31-4583-966F-B301FF9334B0}" type="pres">
      <dgm:prSet presAssocID="{12B45557-2492-4E46-B305-4E75166960B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C06BF15-2DCC-44E6-B774-43D0CD2C93EF}" type="presOf" srcId="{866418C7-7954-4A78-AA43-F2D4FF339A61}" destId="{C5C8F03C-913B-4B5F-B9FC-FA0B9FFCBFC1}" srcOrd="0" destOrd="0" presId="urn:microsoft.com/office/officeart/2005/8/layout/vList2"/>
    <dgm:cxn modelId="{1692ED39-32D7-4BCD-B87A-B19E3A888805}" type="presOf" srcId="{C78279DF-7D45-46A0-8317-6C035E1837F9}" destId="{5D4B2FD6-D6B5-4DED-97F5-F0A4B5309778}" srcOrd="0" destOrd="0" presId="urn:microsoft.com/office/officeart/2005/8/layout/vList2"/>
    <dgm:cxn modelId="{F5A0013F-6410-47B5-8B5A-B94230BBD278}" srcId="{ADFC4C74-38E9-4C43-9697-E4A4D56ECD05}" destId="{DCA28821-E2EA-4705-96BF-9663A6833E98}" srcOrd="0" destOrd="0" parTransId="{171E504E-3F5F-445F-9C5D-6EAC99316846}" sibTransId="{8B93E6A9-221A-4156-AB02-94A2C21DB413}"/>
    <dgm:cxn modelId="{2368DF60-A9A1-4123-98AD-7353FE2E1DA0}" type="presOf" srcId="{9E8FBD7D-D1DC-4EC8-A7AA-38CB72A26265}" destId="{FDA5D198-1DEE-465B-9471-CB5B07E1C6AC}" srcOrd="0" destOrd="0" presId="urn:microsoft.com/office/officeart/2005/8/layout/vList2"/>
    <dgm:cxn modelId="{0C5F6F61-EC05-4754-A5E2-09AA6D4E9CB1}" srcId="{ADFC4C74-38E9-4C43-9697-E4A4D56ECD05}" destId="{C78279DF-7D45-46A0-8317-6C035E1837F9}" srcOrd="1" destOrd="0" parTransId="{C78FAA28-B407-47D3-A7D6-15E7ED007DEE}" sibTransId="{E2634BB9-1B9B-4E18-BE7A-53EFEBF26A15}"/>
    <dgm:cxn modelId="{F957124B-748F-4FC0-834A-519C2CCAC6B0}" type="presOf" srcId="{53440D24-26FC-43FE-BF32-C44C438BC231}" destId="{35831CF2-2750-4CD8-831F-2AF3E2383BBD}" srcOrd="0" destOrd="0" presId="urn:microsoft.com/office/officeart/2005/8/layout/vList2"/>
    <dgm:cxn modelId="{02B9FE4F-98A1-40FA-903D-2F7974A2FA6D}" srcId="{ADFC4C74-38E9-4C43-9697-E4A4D56ECD05}" destId="{53440D24-26FC-43FE-BF32-C44C438BC231}" srcOrd="4" destOrd="0" parTransId="{5E0A3A03-4983-4956-B158-D5087D8C3636}" sibTransId="{0991A816-E206-4B16-8713-0D13D55FD1C9}"/>
    <dgm:cxn modelId="{E8CCDF7D-9BCB-440F-9382-7D95887A9D70}" type="presOf" srcId="{ADFC4C74-38E9-4C43-9697-E4A4D56ECD05}" destId="{3541A64F-6E2F-4ECD-8593-E4DFE49518B5}" srcOrd="0" destOrd="0" presId="urn:microsoft.com/office/officeart/2005/8/layout/vList2"/>
    <dgm:cxn modelId="{377582A7-6864-435B-B9B5-9A6D378F24B0}" type="presOf" srcId="{12B45557-2492-4E46-B305-4E75166960B6}" destId="{79020202-9B31-4583-966F-B301FF9334B0}" srcOrd="0" destOrd="0" presId="urn:microsoft.com/office/officeart/2005/8/layout/vList2"/>
    <dgm:cxn modelId="{E248C7B9-EE6E-4816-B596-2694ECACC0B3}" srcId="{ADFC4C74-38E9-4C43-9697-E4A4D56ECD05}" destId="{12B45557-2492-4E46-B305-4E75166960B6}" srcOrd="6" destOrd="0" parTransId="{CE32596F-2A79-4FB3-8EE7-3CF3A7DD90ED}" sibTransId="{A96E9A36-A4AA-4461-9C41-A98209718120}"/>
    <dgm:cxn modelId="{2E67F0B9-4404-4264-96A4-95D7D7C2A240}" type="presOf" srcId="{40F20093-DAB0-4985-BF50-0260CF3AFFE7}" destId="{CD136863-676F-44E8-B2CC-A68F8C3AF8A7}" srcOrd="0" destOrd="0" presId="urn:microsoft.com/office/officeart/2005/8/layout/vList2"/>
    <dgm:cxn modelId="{3621BBE6-5C21-4A3E-994A-8F1513FAAA17}" type="presOf" srcId="{DCA28821-E2EA-4705-96BF-9663A6833E98}" destId="{3EA7AA92-CCB8-4A44-9089-5E3D5CB6F853}" srcOrd="0" destOrd="0" presId="urn:microsoft.com/office/officeart/2005/8/layout/vList2"/>
    <dgm:cxn modelId="{EEE9B1E7-239D-4623-AA65-2261EF3D3C70}" srcId="{ADFC4C74-38E9-4C43-9697-E4A4D56ECD05}" destId="{9E8FBD7D-D1DC-4EC8-A7AA-38CB72A26265}" srcOrd="2" destOrd="0" parTransId="{47F24B59-89E0-4FC5-9F62-943240428351}" sibTransId="{E3C749F3-E75E-46E4-9C0B-AAED3AACE371}"/>
    <dgm:cxn modelId="{C991E1EA-A8DE-4FE7-A892-9D1AC60EE919}" srcId="{ADFC4C74-38E9-4C43-9697-E4A4D56ECD05}" destId="{866418C7-7954-4A78-AA43-F2D4FF339A61}" srcOrd="5" destOrd="0" parTransId="{21AB3383-B2FD-4192-B898-1008FD590042}" sibTransId="{3F5DC9B7-EB2A-473D-9F81-6EBCA0A5B748}"/>
    <dgm:cxn modelId="{3619FBF5-0302-498F-9E22-43E2D358E2EE}" srcId="{ADFC4C74-38E9-4C43-9697-E4A4D56ECD05}" destId="{40F20093-DAB0-4985-BF50-0260CF3AFFE7}" srcOrd="3" destOrd="0" parTransId="{A7472658-754A-4A05-B6CA-7DF680368FF0}" sibTransId="{75FB3CFD-D659-415E-BDA2-46582B8E2CBE}"/>
    <dgm:cxn modelId="{7F8170E0-6441-437E-B129-CA2915E7719E}" type="presParOf" srcId="{3541A64F-6E2F-4ECD-8593-E4DFE49518B5}" destId="{3EA7AA92-CCB8-4A44-9089-5E3D5CB6F853}" srcOrd="0" destOrd="0" presId="urn:microsoft.com/office/officeart/2005/8/layout/vList2"/>
    <dgm:cxn modelId="{6FCB99B0-35C5-4D3F-9591-A3645E9B80A0}" type="presParOf" srcId="{3541A64F-6E2F-4ECD-8593-E4DFE49518B5}" destId="{3F0C0877-493C-4C29-A092-2BCFFDF38DCE}" srcOrd="1" destOrd="0" presId="urn:microsoft.com/office/officeart/2005/8/layout/vList2"/>
    <dgm:cxn modelId="{DC623A2F-B483-4D11-A347-9FD9C460661C}" type="presParOf" srcId="{3541A64F-6E2F-4ECD-8593-E4DFE49518B5}" destId="{5D4B2FD6-D6B5-4DED-97F5-F0A4B5309778}" srcOrd="2" destOrd="0" presId="urn:microsoft.com/office/officeart/2005/8/layout/vList2"/>
    <dgm:cxn modelId="{2642CD28-BD07-4C62-9F1D-466BBA81D470}" type="presParOf" srcId="{3541A64F-6E2F-4ECD-8593-E4DFE49518B5}" destId="{219B350F-6B57-4BEF-A874-3AEF1CD71F10}" srcOrd="3" destOrd="0" presId="urn:microsoft.com/office/officeart/2005/8/layout/vList2"/>
    <dgm:cxn modelId="{20A2FBEF-7C29-4D52-B97C-F8F21DA8FE25}" type="presParOf" srcId="{3541A64F-6E2F-4ECD-8593-E4DFE49518B5}" destId="{FDA5D198-1DEE-465B-9471-CB5B07E1C6AC}" srcOrd="4" destOrd="0" presId="urn:microsoft.com/office/officeart/2005/8/layout/vList2"/>
    <dgm:cxn modelId="{608A9D5F-44DD-482B-B98F-5BBBB5352799}" type="presParOf" srcId="{3541A64F-6E2F-4ECD-8593-E4DFE49518B5}" destId="{1E6C3DAC-6A4E-4017-91E9-813DD993E339}" srcOrd="5" destOrd="0" presId="urn:microsoft.com/office/officeart/2005/8/layout/vList2"/>
    <dgm:cxn modelId="{2FEBD843-C81C-45F2-B30C-F888FE1BDBE6}" type="presParOf" srcId="{3541A64F-6E2F-4ECD-8593-E4DFE49518B5}" destId="{CD136863-676F-44E8-B2CC-A68F8C3AF8A7}" srcOrd="6" destOrd="0" presId="urn:microsoft.com/office/officeart/2005/8/layout/vList2"/>
    <dgm:cxn modelId="{A834D99C-1A4E-4B8B-858D-356D4A770B2E}" type="presParOf" srcId="{3541A64F-6E2F-4ECD-8593-E4DFE49518B5}" destId="{8173AE23-D932-4518-9C87-C31B7288F448}" srcOrd="7" destOrd="0" presId="urn:microsoft.com/office/officeart/2005/8/layout/vList2"/>
    <dgm:cxn modelId="{A8BA270F-D36A-42E3-BB1C-4D3BDA27888D}" type="presParOf" srcId="{3541A64F-6E2F-4ECD-8593-E4DFE49518B5}" destId="{35831CF2-2750-4CD8-831F-2AF3E2383BBD}" srcOrd="8" destOrd="0" presId="urn:microsoft.com/office/officeart/2005/8/layout/vList2"/>
    <dgm:cxn modelId="{BDE01AC8-4BC0-4A5D-95D2-5DB8379AE6C6}" type="presParOf" srcId="{3541A64F-6E2F-4ECD-8593-E4DFE49518B5}" destId="{C55AAE04-B41C-42F7-9A4B-81CFB7AAE43F}" srcOrd="9" destOrd="0" presId="urn:microsoft.com/office/officeart/2005/8/layout/vList2"/>
    <dgm:cxn modelId="{B7E04E4E-E9D9-4765-BBEC-C2FC741A6F10}" type="presParOf" srcId="{3541A64F-6E2F-4ECD-8593-E4DFE49518B5}" destId="{C5C8F03C-913B-4B5F-B9FC-FA0B9FFCBFC1}" srcOrd="10" destOrd="0" presId="urn:microsoft.com/office/officeart/2005/8/layout/vList2"/>
    <dgm:cxn modelId="{B8C29738-0B48-4323-AD9F-2EA083EF47E9}" type="presParOf" srcId="{3541A64F-6E2F-4ECD-8593-E4DFE49518B5}" destId="{93293D8F-6CCB-4282-890E-816B5DD54C8F}" srcOrd="11" destOrd="0" presId="urn:microsoft.com/office/officeart/2005/8/layout/vList2"/>
    <dgm:cxn modelId="{ED92B5CE-425F-43A0-9366-621621D965A4}" type="presParOf" srcId="{3541A64F-6E2F-4ECD-8593-E4DFE49518B5}" destId="{79020202-9B31-4583-966F-B301FF9334B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7AA92-CCB8-4A44-9089-5E3D5CB6F853}">
      <dsp:nvSpPr>
        <dsp:cNvPr id="0" name=""/>
        <dsp:cNvSpPr/>
      </dsp:nvSpPr>
      <dsp:spPr>
        <a:xfrm>
          <a:off x="0" y="69460"/>
          <a:ext cx="10564586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accent5">
                  <a:lumMod val="50000"/>
                </a:schemeClr>
              </a:solidFill>
            </a:rPr>
            <a:t>Inovativní vzdělávání dětí a mládeže </a:t>
          </a:r>
        </a:p>
      </dsp:txBody>
      <dsp:txXfrm>
        <a:off x="25759" y="95219"/>
        <a:ext cx="10513068" cy="476152"/>
      </dsp:txXfrm>
    </dsp:sp>
    <dsp:sp modelId="{5D4B2FD6-D6B5-4DED-97F5-F0A4B5309778}">
      <dsp:nvSpPr>
        <dsp:cNvPr id="0" name=""/>
        <dsp:cNvSpPr/>
      </dsp:nvSpPr>
      <dsp:spPr>
        <a:xfrm>
          <a:off x="0" y="660490"/>
          <a:ext cx="10564586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- téma: počet hodin a počet dětí/mládeže </a:t>
          </a:r>
        </a:p>
      </dsp:txBody>
      <dsp:txXfrm>
        <a:off x="25759" y="686249"/>
        <a:ext cx="10513068" cy="476152"/>
      </dsp:txXfrm>
    </dsp:sp>
    <dsp:sp modelId="{FDA5D198-1DEE-465B-9471-CB5B07E1C6AC}">
      <dsp:nvSpPr>
        <dsp:cNvPr id="0" name=""/>
        <dsp:cNvSpPr/>
      </dsp:nvSpPr>
      <dsp:spPr>
        <a:xfrm>
          <a:off x="0" y="1251520"/>
          <a:ext cx="10564586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- forma: počet hodin a počet dětí/mládeže </a:t>
          </a:r>
        </a:p>
      </dsp:txBody>
      <dsp:txXfrm>
        <a:off x="25759" y="1277279"/>
        <a:ext cx="10513068" cy="476152"/>
      </dsp:txXfrm>
    </dsp:sp>
    <dsp:sp modelId="{CD136863-676F-44E8-B2CC-A68F8C3AF8A7}">
      <dsp:nvSpPr>
        <dsp:cNvPr id="0" name=""/>
        <dsp:cNvSpPr/>
      </dsp:nvSpPr>
      <dsp:spPr>
        <a:xfrm>
          <a:off x="0" y="1842551"/>
          <a:ext cx="10564586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accent5">
                  <a:lumMod val="50000"/>
                </a:schemeClr>
              </a:solidFill>
            </a:rPr>
            <a:t>Vzdělávání a Spolupráce pracovníků/dobrovolníků </a:t>
          </a:r>
        </a:p>
      </dsp:txBody>
      <dsp:txXfrm>
        <a:off x="25759" y="1868310"/>
        <a:ext cx="10513068" cy="476152"/>
      </dsp:txXfrm>
    </dsp:sp>
    <dsp:sp modelId="{35831CF2-2750-4CD8-831F-2AF3E2383BBD}">
      <dsp:nvSpPr>
        <dsp:cNvPr id="0" name=""/>
        <dsp:cNvSpPr/>
      </dsp:nvSpPr>
      <dsp:spPr>
        <a:xfrm>
          <a:off x="0" y="2433581"/>
          <a:ext cx="10564586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-  téma: počet hodin a počet pracovníků/dobrovolníků</a:t>
          </a:r>
        </a:p>
      </dsp:txBody>
      <dsp:txXfrm>
        <a:off x="25759" y="2459340"/>
        <a:ext cx="10513068" cy="476152"/>
      </dsp:txXfrm>
    </dsp:sp>
    <dsp:sp modelId="{C5C8F03C-913B-4B5F-B9FC-FA0B9FFCBFC1}">
      <dsp:nvSpPr>
        <dsp:cNvPr id="0" name=""/>
        <dsp:cNvSpPr/>
      </dsp:nvSpPr>
      <dsp:spPr>
        <a:xfrm>
          <a:off x="0" y="3024611"/>
          <a:ext cx="10564586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accent5">
                  <a:lumMod val="50000"/>
                </a:schemeClr>
              </a:solidFill>
            </a:rPr>
            <a:t>Odborně zaměřená tematická a komunitní setkávání </a:t>
          </a:r>
        </a:p>
      </dsp:txBody>
      <dsp:txXfrm>
        <a:off x="25759" y="3050370"/>
        <a:ext cx="10513068" cy="476152"/>
      </dsp:txXfrm>
    </dsp:sp>
    <dsp:sp modelId="{79020202-9B31-4583-966F-B301FF9334B0}">
      <dsp:nvSpPr>
        <dsp:cNvPr id="0" name=""/>
        <dsp:cNvSpPr/>
      </dsp:nvSpPr>
      <dsp:spPr>
        <a:xfrm>
          <a:off x="0" y="3615641"/>
          <a:ext cx="10564586" cy="527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- varianta setkání počet hodin a počet účastníků setkání (bez lektora a bez dětí/mládeže)</a:t>
          </a:r>
        </a:p>
      </dsp:txBody>
      <dsp:txXfrm>
        <a:off x="25759" y="3641400"/>
        <a:ext cx="10513068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8481-CB8E-4C92-869C-88D5DAFCB43A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EF03-EFC5-4A70-A2B9-319C61BB9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4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16-134#f695037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Výpočet dotace: každý člen může být započítán pouze jednou v rámci jedné organizace. Pokud je jedna osoba členem více pobočných spolků, může být uvedena pro každý pobočný spolek, jehož je členem.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Pravidla pro žadatele a příjemce ZP, kap. 5.9.4</a:t>
            </a:r>
            <a:r>
              <a:rPr lang="cs-CZ" dirty="0">
                <a:highlight>
                  <a:srgbClr val="FFFF00"/>
                </a:highlight>
              </a:rPr>
              <a:t>. Pravidla spolufinancování</a:t>
            </a:r>
            <a:r>
              <a:rPr lang="cs-CZ" dirty="0"/>
              <a:t>: Povinnost spolufinancování je splněna tím, že příjemce splní cíl projektu (naplní účel dotace), přičemž pro projekt obdrží nevratnou přímou pomoc (dotaci) ve výši celkových způsobilých výdajů snížených o částku připadající na podíl vlastního spolufinancování. Příjemce neprokazuje vlastní spolufinancování v účetnictví.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33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Zaslání na účet uvedený v žádosti o podporu – a to po vydání právního aktu do cca 30 dní, automaticky.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Nastavení finančního plánu v žádosti o podporu</a:t>
            </a:r>
          </a:p>
          <a:p>
            <a:r>
              <a:rPr lang="cs-CZ" dirty="0"/>
              <a:t>- automatikou pro projekty do 5 mil. Kč (vč.), opravit datum podání </a:t>
            </a:r>
            <a:r>
              <a:rPr lang="cs-CZ" dirty="0" err="1"/>
              <a:t>ZZoR</a:t>
            </a:r>
            <a:endParaRPr lang="cs-CZ" dirty="0"/>
          </a:p>
          <a:p>
            <a:r>
              <a:rPr lang="cs-CZ" dirty="0"/>
              <a:t>- nutnost ruční úpravy pro projekty nad 5 mil. Kč – připraven excel, příloha uživatelské příručky ISKP21+ žádosti o podporu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4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E5CA-E85F-7B4B-B4D5-08E000572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4887ADB-EEFC-1D3B-4E66-A584405DD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136E92C-69B5-5294-B25A-DBFA3A247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A4A01A-8789-D18D-0A59-72157444C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67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0" dirty="0" err="1">
                <a:latin typeface="+mn-lt"/>
              </a:rPr>
              <a:t>PpŽP</a:t>
            </a:r>
            <a:r>
              <a:rPr lang="cs-CZ" b="0" dirty="0">
                <a:latin typeface="+mn-lt"/>
              </a:rPr>
              <a:t> ZP: Kap. 5.3 Oprávněnost žadatele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67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54D38-17EE-FCEA-407F-9EC722BB0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883F063-2EFF-D91B-8BED-FB70B8F06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DA6ACA-6E36-8A33-37F5-C74D21A7A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Veřejnou podporou se rozumí každá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podpora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 poskytnutá v jakékoli formě státem nebo ze státních prostředků, která narušuje nebo může narušit hospodářskou soutěž tím, že zvýhodňuje určité podniky nebo určitá odvětví výroby a pokud ovlivňuje obchod mezi členskými státy.</a:t>
            </a:r>
            <a:endParaRPr lang="cs-CZ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="0" dirty="0">
                <a:latin typeface="+mn-lt"/>
              </a:rPr>
              <a:t>Mimo veřejnou podporu: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="0" dirty="0">
                <a:latin typeface="+mn-lt"/>
              </a:rPr>
              <a:t>a) činnosti lokálního charakteru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="0" dirty="0">
                <a:latin typeface="+mn-lt"/>
              </a:rPr>
              <a:t>b) pokud činnosti nejsou lokálního charakteru, lze ještě uplatnit úzké tematické zaměření projektu (na které se nevztahuje veřejná podpora):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činnosti v 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oblasti kulturního a uměleckého vzdělávání či vzdělávání v ochraně přírody</a:t>
            </a:r>
            <a:endParaRPr lang="cs-CZ" b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0" dirty="0">
                <a:latin typeface="+mn-lt"/>
              </a:rPr>
              <a:t>Projekty v režimu de minimis jsou v okamžiku vydání právního aktu zapsány do registru de minimis: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0" dirty="0">
                <a:latin typeface="+mn-lt"/>
              </a:rPr>
              <a:t>https://eagri.cz/public/portal/mze/dotace/verejna-podpora-a-de-minimis/registr-de-minimis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91E6AD-A340-9100-E18E-85154F6AC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54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71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6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77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0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670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A0B9B-AE53-B6A8-CB71-74BD585D8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5D26C6F-44D0-E25E-888C-201CB3504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22BBBC-9377-AE06-9936-C4E6D89B3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0" dirty="0">
                <a:latin typeface="+mn-lt"/>
              </a:rPr>
              <a:t>Přílohu 10 a 11 nedokládat, nedokládat ani 13.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1E1736-73A5-E284-15F8-D747ACB16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53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6FB6A-1BFE-74AF-558B-523EBB5D2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8DDE2C2-BEC9-9CD7-124F-6C4F18746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B2AFD5-35D5-C954-4EF3-8037F65B6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Zákon č. 134/2016 Sb., o zadávání veřejných zakázek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+mn-lt"/>
            </a:endParaRPr>
          </a:p>
          <a:p>
            <a:pPr algn="just"/>
            <a:r>
              <a:rPr lang="cs-CZ" b="1" i="0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6</a:t>
            </a:r>
          </a:p>
          <a:p>
            <a:pPr algn="l"/>
            <a:r>
              <a:rPr lang="cs-CZ" sz="1800" b="1" i="0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Zásady zadávání veřejných zakázek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Zadavatel při postupu podle tohoto zákona musí dodržovat zásady transparentnosti a přiměřenosti.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Ve vztahu k dodavatelům musí zadavatel dodržovat zásadu rovného zacházení a zákazu diskriminace.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Zadavatel nesmí omezovat účast v zadávacím řízení těm dodavatelům, kteří mají sídlo v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členském státě Evropské unie, Evropského hospodářského prostoru nebo Švýcarské konfederaci (dále jen „členský stát“), nebo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jiném státě, který má s Českou republikou nebo s Evropskou unií uzavřenu mezinárodní smlouvu zaručující přístup dodavatelům z těchto států k zadávané veřejné zakázce.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Zadavatel je při postupu podle tohoto zákona, a to při vytváření zadávacích podmínek, hodnocení nabídek a výběru dodavatele, povinen za předpokladu, že to bude vzhledem k povaze a smyslu zakázky vhodné, dodržovat zásady sociálně odpovědného zadávání, environmentálně odpovědného zadávání a inovací ve smyslu tohoto zákona. Svůj postup je zadavatel povinen řádně odůvodnit</a:t>
            </a:r>
            <a:r>
              <a:rPr lang="cs-CZ" b="1" i="0" u="none" strike="noStrike" baseline="30000" dirty="0">
                <a:solidFill>
                  <a:srgbClr val="15679C"/>
                </a:solidFill>
                <a:effectLst/>
                <a:latin typeface="Arial" panose="020B0604020202020204" pitchFamily="34" charset="0"/>
                <a:hlinkClick r:id="rId3"/>
              </a:rPr>
              <a:t>52</a:t>
            </a:r>
            <a:r>
              <a:rPr lang="cs-CZ" b="1" i="0" u="none" strike="noStrike" dirty="0">
                <a:solidFill>
                  <a:srgbClr val="15679C"/>
                </a:solidFill>
                <a:effectLst/>
                <a:latin typeface="Arial" panose="020B0604020202020204" pitchFamily="34" charset="0"/>
                <a:hlinkClick r:id="rId3"/>
              </a:rPr>
              <a:t>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7D83FE-F223-9AE4-47DD-788AA75F5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63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913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A89F-0452-3687-DD4E-D94183E65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9A1D25-CC99-E7BA-DB32-C99BCE6EA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AAED959-6E96-CE82-4F1F-96C42AD0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072AF3-53BD-BE6E-15C0-8D3108F97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6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0154-EA05-4753-6E59-E67CDE9BB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91770F5-4BB1-AA21-04C0-7946C87F5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28DEFE-9C1C-5B72-0619-756AD2FC3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4E9030-F763-FA99-D5B5-6B0BBFF9F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957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566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01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+mn-lt"/>
              </a:rPr>
              <a:t>Při uvedení délky hodiny na osvědčení 45 min je nezbytné provést přepočet celkové délky vzdělávání na 60ti minutové hodiny. Např. na osvědčení bude uvedeno 8 hodin po 45 min = 6 hod po 60 min.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2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402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8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45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100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77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796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088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FA11-7514-8889-4E68-B3274C42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B3F3DB8-351C-55B8-E4EF-D2C215941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BC79465-A553-C93F-2EE2-79FB225AD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Kalkulačka bez pobočných spolků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693257-2603-BD38-E61A-63DFEC59B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55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00C7A-AAC7-4C15-C519-A910BA26C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509E8FD-EDA9-80A6-7F67-74AE1E488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590E31-14F4-FEA9-8C5E-9A95E42AE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Kalkulačka bez pobočných spolků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9E1E4F-74A0-E4D8-CEF8-7F1B1829A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583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7521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59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Přidání SDP v průběhu kontroly </a:t>
            </a:r>
            <a:r>
              <a:rPr lang="cs-CZ" dirty="0" err="1"/>
              <a:t>ZoR</a:t>
            </a:r>
            <a:r>
              <a:rPr lang="cs-CZ" dirty="0"/>
              <a:t> – nepodstatná změna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063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98D8-F907-B4FE-C564-8B9F7507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BE50DB4-9128-69DF-E0AB-C8A09F8AD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063CB22-B494-8D84-6DBE-5F08BCD32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1EADF2-B7BC-D0F2-3E56-9C746F3C6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51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6555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38CC2-A074-3AE0-9135-27915E050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E83ED1-8EE7-E9F2-4FDF-444C64D9B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95DFB2-DDA8-9FF7-54BB-54B0C1135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BFE1CE-9B7E-8E4E-DD03-939FB43E4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29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21D4-9FFF-E88F-6405-7104F69D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0818AC-9B6A-175B-BEFF-CEA2E431C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6D0EC6-B403-D057-723D-25D572E6D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žádosti o podporu: předpokládaná cílová hodnota </a:t>
            </a:r>
          </a:p>
          <a:p>
            <a:r>
              <a:rPr lang="cs-CZ" dirty="0"/>
              <a:t>515 102 – nejspíše ne vyšší než stávající počet dětí/mládeže, ale může být (širší cílová skupina než pro </a:t>
            </a:r>
            <a:r>
              <a:rPr lang="cs-CZ" dirty="0" err="1"/>
              <a:t>nápočet</a:t>
            </a:r>
            <a:r>
              <a:rPr lang="cs-CZ" dirty="0"/>
              <a:t> alokace: od narození do 26 let studentů  // dětí přicházejí)</a:t>
            </a:r>
          </a:p>
          <a:p>
            <a:r>
              <a:rPr lang="cs-CZ" dirty="0"/>
              <a:t>516 113 – z toho, povinnost vybrat indikátor, může být 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D3F4E0-1802-5D49-84F0-50E5CADCF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524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65CC8-5EEE-117A-A03E-AAED883CF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CA4E66F-D850-B62A-B039-992744056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0316CA-F339-DA8F-26B8-995F630CC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+mn-lt"/>
              </a:rPr>
              <a:t>Zákon č. 111/2009 Sb., o základních registrech</a:t>
            </a:r>
          </a:p>
          <a:p>
            <a:r>
              <a:rPr lang="cs-CZ" sz="1200" dirty="0">
                <a:latin typeface="+mn-lt"/>
              </a:rPr>
              <a:t>Zákon č. 37/2021 Sb., o evidenci skutečných majitelů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B636B8-4506-E052-F8F0-18E4B3031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504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814FF-55AE-DA59-A999-1FADA4D46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7C11716-2245-5772-4588-28F13C57F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D1850B7-FB61-564F-DF11-B9540C0F8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B8F73B-3CD1-AD95-B072-02B702648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24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D21E0-CF63-147A-F2F3-FB61E7A90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EF1ED7-C2ED-8288-F039-3BB38533D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8B8CE4-6A00-960A-FE49-4AC7E874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Výzva k odstranění vad žádostí = výzva k doplnění/dopracování </a:t>
            </a:r>
            <a:r>
              <a:rPr lang="cs-CZ" sz="1200" dirty="0" err="1">
                <a:latin typeface="+mn-lt"/>
              </a:rPr>
              <a:t>ZoR</a:t>
            </a:r>
            <a:r>
              <a:rPr lang="cs-CZ" sz="1200" dirty="0">
                <a:latin typeface="+mn-lt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Splnila formální kritéria a kritéria přijatelnosti  - pokud nesplní přijatelnost žadatele nenapravitelné kritérium – vyřazení žádosti z dalšího hodnocení (možnost tzv. připomínek – viz </a:t>
            </a:r>
            <a:r>
              <a:rPr lang="cs-CZ" sz="1200" dirty="0" err="1">
                <a:latin typeface="+mn-lt"/>
              </a:rPr>
              <a:t>PpŽP</a:t>
            </a:r>
            <a:r>
              <a:rPr lang="cs-CZ" sz="1200" dirty="0">
                <a:latin typeface="+mn-lt"/>
              </a:rPr>
              <a:t> ZP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dirty="0">
                <a:latin typeface="+mn-lt"/>
              </a:rPr>
              <a:t>Stavy PN22 </a:t>
            </a:r>
            <a:r>
              <a:rPr lang="cs-CZ" sz="1200" dirty="0">
                <a:latin typeface="+mn-lt"/>
              </a:rPr>
              <a:t>Žádost o podporu nesplnila formální náležitosti a podmínky přijatelnosti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dirty="0">
                <a:latin typeface="+mn-lt"/>
              </a:rPr>
              <a:t>PN26 Žádost o podporu nesplnila podmínky pro vydání právního aktu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D886D5-1F85-96DF-36EB-D519D8AF4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7694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95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22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0" dirty="0">
                <a:latin typeface="+mn-lt"/>
              </a:rPr>
              <a:t>Veškerá dokumentace bude po celou dobu výzvy a realizace projektů do 31. 12. 2027 vložena (a vkládána) do výzvy č. 31.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93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28551-6214-E0D9-6DA1-5DCF41693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30F1F2-2564-7DBC-ABF7-4AB84B5A2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EAD094-978B-5CE2-2A4D-BC5AC7C75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95293C-D9DF-EA9F-80D6-A697D6555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50FC0-B19A-6108-DB07-B2B5A0878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75A7293-9F07-22B3-BC73-31C05C1AE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96DE230-9A07-00BE-7987-20DADAB8C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0" dirty="0">
                <a:latin typeface="+mn-lt"/>
              </a:rPr>
              <a:t>Administrace vlastními silami, lze využít i firmy, avšak za celý projekt je odpovědný žadatel/příjemce.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00800C-9169-ED87-82C7-19FE2461D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5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0" dirty="0">
                <a:latin typeface="+mn-lt"/>
              </a:rPr>
              <a:t>Partnerství není povoleno - pobočné spolky nejsou partnery projektu.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0" dirty="0">
                <a:latin typeface="+mn-lt"/>
              </a:rPr>
              <a:t>ONFV: Organizace působící v oblasti neformálního vzdělávání dětí a mládeže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spolek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založený podle zákona č. 89/2012 Sb., občanský zákoník</a:t>
            </a:r>
            <a:r>
              <a:rPr lang="cs-CZ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ústav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založený podle zákona č. 89/2012 Sb., občanský zákoník</a:t>
            </a:r>
            <a:r>
              <a:rPr lang="cs-CZ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obecně prospěšná společnost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založená podle zákona č. 248/1995 Sb., o obecně prospěšných společnostech</a:t>
            </a:r>
            <a:r>
              <a:rPr lang="cs-CZ" dirty="0"/>
              <a:t> 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účelové zařízení registrovaných církví a náboženských společností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založené podle zákona č. 3/2002 Sb., o svobodě náboženského vyznání a postavení církví a náboženských společností, pokud vykonávají alespoň některou činnost vyjmenovanou v § 7 odst. 1 písm. f) zákona č. 218/2000 Sb.: </a:t>
            </a:r>
            <a:r>
              <a:rPr lang="cs-CZ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dotace právnickým osobám, které jsou založeny nebo zřízeny k poskytování zdravotních, kulturních, vzdělávacích a sociálních služeb a k poskytování sociálně-právní ochrany dětí,10) a fyzickým osobám, které takové služby nebo sociálně-právní ochranu dětí poskytují, a to výhradně na tyto účely</a:t>
            </a:r>
            <a:r>
              <a:rPr lang="cs-CZ" dirty="0"/>
              <a:t> </a:t>
            </a:r>
            <a:endParaRPr lang="cs-CZ" b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22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="0" dirty="0">
                <a:latin typeface="+mn-lt"/>
              </a:rPr>
              <a:t>Datum zahájení fyzické realizace projektu musí být nastaveno až po dni podání žádosti a to na první den v měsíci.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sm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54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none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64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9145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054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88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3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8055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49" r:id="rId5"/>
    <p:sldLayoutId id="2147483660" r:id="rId6"/>
    <p:sldLayoutId id="2147483661" r:id="rId7"/>
    <p:sldLayoutId id="2147483653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jstriksportu.cz/dashboar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smt.cz/mladez/nno-uznana-msmt-pro-praci-s-detmi-a-mladezi-na-leta-202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sm.justice.cz/ias/issm/rejstrik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skp21.mssf.cz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opjak.cz/vyzvy/vyzva-c-02_24_031-sablony-pro-neformalni-vzdelavani/#dokumenty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dotazyZP@msmt.cz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karesova@msmt.cz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opjak.cz/" TargetMode="External"/><Relationship Id="rId4" Type="http://schemas.openxmlformats.org/officeDocument/2006/relationships/hyperlink" Target="mailto:martina.capkova@msmt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4_031-sablony-pro-neformalni-vzdelavani/#dokumen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lkovyrejstrik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-cns.mkcr.cz/cns_internet/" TargetMode="External"/><Relationship Id="rId4" Type="http://schemas.openxmlformats.org/officeDocument/2006/relationships/hyperlink" Target="https://or.justice.cz/ias/ui/rejstri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4800" dirty="0"/>
            </a:br>
            <a:r>
              <a:rPr lang="cs-CZ" sz="4800" dirty="0"/>
              <a:t>šablony pro neformální vzdělávání 02_24_031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4421-1F25-49FA-863D-4CE035C0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sz="2400" dirty="0">
              <a:solidFill>
                <a:prstClr val="white"/>
              </a:solidFill>
            </a:endParaRP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16. 4. 2024</a:t>
            </a:r>
          </a:p>
          <a:p>
            <a:pPr lvl="0"/>
            <a:endParaRPr lang="cs-CZ" sz="2400" dirty="0">
              <a:solidFill>
                <a:prstClr val="white"/>
              </a:solidFill>
            </a:endParaRP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Programové období 2021 – 2027 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Ministerstvo školství, mládeže a tělovýchovy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údaje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355271"/>
            <a:ext cx="10945955" cy="42127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Alokace výzvy: 400 000 000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Minimální výše dotace: 250 000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Maximální výše dotace: 25 000 000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Výpočet dotace: základ </a:t>
            </a:r>
            <a:r>
              <a:rPr lang="cs-CZ" b="1" dirty="0"/>
              <a:t>250 000 Kč + (2 500 x počet členů/účastníků)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Spolufinancování 5 %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Pravidla pro žadatele a příjemce ZP, kap. 5.9.4 Pravidla spolufinancování</a:t>
            </a:r>
            <a:endParaRPr lang="cs-CZ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Zákaz vybírání účastnických poplatků = příjem projektu </a:t>
            </a:r>
          </a:p>
          <a:p>
            <a:endParaRPr lang="cs-CZ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666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Zálohové platby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187355"/>
            <a:ext cx="10945955" cy="4380688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cs-CZ" sz="2200" dirty="0"/>
              <a:t>podíl EU</a:t>
            </a:r>
          </a:p>
          <a:p>
            <a:pPr marL="457200" indent="-457200">
              <a:buAutoNum type="alphaLcParenR"/>
            </a:pPr>
            <a:r>
              <a:rPr lang="cs-CZ" sz="2200" dirty="0"/>
              <a:t>podíl státního rozpočtu</a:t>
            </a:r>
          </a:p>
          <a:p>
            <a:pPr marL="457200" indent="-457200">
              <a:buAutoNum type="alphaLcParenR"/>
            </a:pPr>
            <a:r>
              <a:rPr lang="cs-CZ" sz="2200" dirty="0"/>
              <a:t>soukromé spolufinancování 5 % </a:t>
            </a:r>
          </a:p>
          <a:p>
            <a:endParaRPr lang="cs-CZ" sz="2200" dirty="0"/>
          </a:p>
          <a:p>
            <a:r>
              <a:rPr lang="cs-CZ" b="1" dirty="0"/>
              <a:t>Projekty do 5 000 000 Kč (vč.)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jedna zálohová platba ve výši 100 % (EU + SR: 95 %)</a:t>
            </a:r>
          </a:p>
          <a:p>
            <a:endParaRPr lang="cs-CZ" b="1" dirty="0"/>
          </a:p>
          <a:p>
            <a:r>
              <a:rPr lang="cs-CZ" b="1" dirty="0"/>
              <a:t>Projekty nad 5 000 000 Kč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1. zálohová platba 30 % (EU + ST: 28,5 %)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další zálohové platby: ve výši vyúčtování (mínus soukromé spolufinancování)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0082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Zprávy o realizaci (zor)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355271"/>
            <a:ext cx="10945955" cy="4212772"/>
          </a:xfrm>
        </p:spPr>
        <p:txBody>
          <a:bodyPr/>
          <a:lstStyle/>
          <a:p>
            <a:r>
              <a:rPr lang="cs-CZ" b="1" dirty="0"/>
              <a:t>Projekty do 5 000 000 Kč (vč.)</a:t>
            </a:r>
          </a:p>
          <a:p>
            <a:r>
              <a:rPr lang="cs-CZ" dirty="0"/>
              <a:t>3 sledovaná období: 6 měsíců - 12 měsíců – 6 až 18 měsíců</a:t>
            </a:r>
          </a:p>
          <a:p>
            <a:endParaRPr lang="cs-CZ" b="1" dirty="0"/>
          </a:p>
          <a:p>
            <a:r>
              <a:rPr lang="cs-CZ" b="1" dirty="0"/>
              <a:t>Projekty nad 5 000 000 Kč </a:t>
            </a:r>
          </a:p>
          <a:p>
            <a:r>
              <a:rPr lang="cs-CZ" dirty="0"/>
              <a:t>4 sledovaná období: 6 měsíců – 6 měsíců – 9 měsíců – 3 až 15 měsíců</a:t>
            </a:r>
          </a:p>
          <a:p>
            <a:endParaRPr lang="cs-CZ" dirty="0"/>
          </a:p>
          <a:p>
            <a:r>
              <a:rPr lang="cs-CZ" b="1" dirty="0"/>
              <a:t>Vyúčtování (tzv. žádost o platbu)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vykázání realizovaných aktivit + doložení výstupů = vyúčtování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v ISKP21+: k aktivitám jsou automaticky generovány celkové náklady (rozpočet, vyúčtování)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8150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36DC-D164-E77B-E824-4280FBA9E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EDEA5-967F-F39F-1AC3-961140A3F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Oprávněnost žadatelů – dle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D49BF5-3FFC-FD5F-881C-844F5FE34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existuje ke dni podání žádosti déle než 3 roky a má v zakladatelských dokumentech zakotvenou práci s dětmi a/nebo mládeží min. po tuto dobu jako hlavní činnost,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má k 31. 12. 2023 min. 20 členů/registr. účastníků (ročníky 2006-2020),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členové/</a:t>
            </a:r>
            <a:r>
              <a:rPr lang="cs-CZ" dirty="0" err="1"/>
              <a:t>reg</a:t>
            </a:r>
            <a:r>
              <a:rPr lang="cs-CZ" dirty="0"/>
              <a:t>. účastníci platí čl. příspěvky/účastnické příspěvky,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projektu nad 5 mil. Kč má obrat min. 1 % částky CZV za poslední účetní období,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sportovní organizací zapsanou v rejstříku sport. organizací, s výjimkou organizací uznaných MŠMT pro práci s dětmi a mládeží.</a:t>
            </a:r>
          </a:p>
          <a:p>
            <a:r>
              <a:rPr lang="cs-CZ" b="0" dirty="0">
                <a:latin typeface="+mn-lt"/>
                <a:hlinkClick r:id="rId3"/>
              </a:rPr>
              <a:t>https://rejstriksportu.cz/dashboard</a:t>
            </a:r>
            <a:endParaRPr lang="cs-CZ" b="0" dirty="0">
              <a:latin typeface="+mn-lt"/>
            </a:endParaRPr>
          </a:p>
          <a:p>
            <a:r>
              <a:rPr lang="cs-CZ" b="0" dirty="0">
                <a:latin typeface="+mn-lt"/>
                <a:hlinkClick r:id="rId4"/>
              </a:rPr>
              <a:t>https://www.msmt.cz/mladez/nno-uznana-msmt-pro-praci-s-detmi-a-mladezi-na-leta-2024</a:t>
            </a:r>
            <a:endParaRPr lang="cs-CZ" b="0" dirty="0">
              <a:latin typeface="+mn-lt"/>
            </a:endParaRPr>
          </a:p>
          <a:p>
            <a:endParaRPr lang="cs-CZ" b="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29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Oprávněnost žadatelů – dle pravidel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685953" cy="40821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není v insolvenčním řízení podle insolvenčního zákona,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není v likvidaci ve smyslu příslušných ustanovení občanského zákoníku,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není vedeno exekuční řízení podle exekučního řádu, daňová exekuce podle daňového řádu,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splňuje podmínky bezdlužnosti vůči orgánům veřejné správy, finančnímu úřadu a zdravotním pojišťovnám,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trestně bezúhonný,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 zajištěny vlastní prostředky na spolufinancování realizace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2490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0CBB5-8524-B24C-12F8-D0AE8F9E3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8FF37-C62C-943B-4C74-CE51F3727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Veřejná podpora v oblasti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9AB5E8-3DC1-8E41-3A33-E5440FFCD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685953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subjekty oprávněných žadatelů nabízejí svoje služby na volném trhu = služby hospodářského charakteru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pokud jsou tyto služby poskytovány lokálně, neovlivňují obchod mezi členskými státy EU (nemají hospodářský dopad) </a:t>
            </a:r>
          </a:p>
          <a:p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vyplnit přílohu </a:t>
            </a:r>
            <a:r>
              <a:rPr lang="cs-CZ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Prohlášení o souladu projektu s pravidly veřejné podpory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/>
              <a:t>pokud je činnost organizace lokálního charakteru = OK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/>
              <a:t>pokud činnost organizace nemá lokální charakter = režim de minimis </a:t>
            </a:r>
          </a:p>
          <a:p>
            <a:r>
              <a:rPr lang="cs-CZ" u="sng" dirty="0"/>
              <a:t>Režim de minimis </a:t>
            </a:r>
            <a:r>
              <a:rPr lang="cs-CZ" dirty="0"/>
              <a:t>(výjimka z veřejné podpory):</a:t>
            </a:r>
          </a:p>
          <a:p>
            <a:r>
              <a:rPr lang="cs-CZ" dirty="0"/>
              <a:t>- limit 300.000 EUR z veřejných peněz (dotací) na dobu 3 let </a:t>
            </a:r>
          </a:p>
          <a:p>
            <a:r>
              <a:rPr lang="cs-CZ" dirty="0"/>
              <a:t>- realizace projektu probíhá stejně jako u ostatních projektů  </a:t>
            </a:r>
          </a:p>
        </p:txBody>
      </p:sp>
    </p:spTree>
    <p:extLst>
      <p:ext uri="{BB962C8B-B14F-4D97-AF65-F5344CB8AC3E}">
        <p14:creationId xmlns:p14="http://schemas.microsoft.com/office/powerpoint/2010/main" val="237842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Oprávněnost žadatelů – přílohy k žádosti o podporu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094B9A6-2506-1FA5-DF55-F7600BF25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40412"/>
              </p:ext>
            </p:extLst>
          </p:nvPr>
        </p:nvGraphicFramePr>
        <p:xfrm>
          <a:off x="777922" y="1355271"/>
          <a:ext cx="10720658" cy="4546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4308">
                  <a:extLst>
                    <a:ext uri="{9D8B030D-6E8A-4147-A177-3AD203B41FA5}">
                      <a16:colId xmlns:a16="http://schemas.microsoft.com/office/drawing/2014/main" val="2475453688"/>
                    </a:ext>
                  </a:extLst>
                </a:gridCol>
                <a:gridCol w="5086350">
                  <a:extLst>
                    <a:ext uri="{9D8B030D-6E8A-4147-A177-3AD203B41FA5}">
                      <a16:colId xmlns:a16="http://schemas.microsoft.com/office/drawing/2014/main" val="1125265076"/>
                    </a:ext>
                  </a:extLst>
                </a:gridCol>
              </a:tblGrid>
              <a:tr h="6804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Název </a:t>
                      </a:r>
                      <a:r>
                        <a:rPr lang="cs-CZ" sz="2000" b="1" u="sng" strike="noStrike" dirty="0">
                          <a:solidFill>
                            <a:schemeClr val="tx2"/>
                          </a:solidFill>
                          <a:effectLst/>
                        </a:rPr>
                        <a:t>povinné</a:t>
                      </a:r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přílohy žádosti o podporu</a:t>
                      </a:r>
                      <a:endParaRPr lang="cs-CZ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Forma a způsob doložení (originál/kopie)</a:t>
                      </a:r>
                      <a:endParaRPr lang="cs-CZ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560436"/>
                  </a:ext>
                </a:extLst>
              </a:tr>
              <a:tr h="3229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u="none" strike="noStrike" dirty="0">
                          <a:effectLst/>
                        </a:rPr>
                        <a:t>Čestné prohlášení: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i="1" u="none" strike="noStrike" dirty="0">
                          <a:effectLst/>
                        </a:rPr>
                        <a:t>K vyplnění v ISKP21+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581921"/>
                  </a:ext>
                </a:extLst>
              </a:tr>
              <a:tr h="3229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- úvodní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i="1" u="none" strike="noStrike" dirty="0">
                          <a:effectLst/>
                        </a:rPr>
                        <a:t>Originál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491357"/>
                  </a:ext>
                </a:extLst>
              </a:tr>
              <a:tr h="3229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- závěrečné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i="1" u="none" strike="noStrike" dirty="0">
                          <a:effectLst/>
                        </a:rPr>
                        <a:t> 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37440974"/>
                  </a:ext>
                </a:extLst>
              </a:tr>
              <a:tr h="3229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u="none" strike="noStrike" dirty="0">
                          <a:effectLst/>
                        </a:rPr>
                        <a:t>Prohlášení o přijatelnosti žadatele: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i="1" u="none" strike="noStrike" dirty="0">
                          <a:effectLst/>
                        </a:rPr>
                        <a:t>Vzor k dispozici.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0119808"/>
                  </a:ext>
                </a:extLst>
              </a:tr>
              <a:tr h="3229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- vlastní prostředky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i="1" u="none" strike="noStrike" dirty="0">
                          <a:effectLst/>
                        </a:rPr>
                        <a:t>Prostá kopie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5579865"/>
                  </a:ext>
                </a:extLst>
              </a:tr>
              <a:tr h="3229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- exekuce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i="1" u="none" strike="noStrike" dirty="0">
                          <a:effectLst/>
                        </a:rPr>
                        <a:t> 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45310341"/>
                  </a:ext>
                </a:extLst>
              </a:tr>
              <a:tr h="3229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- bezdlužnost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i="1" u="none" strike="noStrike" dirty="0">
                          <a:effectLst/>
                        </a:rPr>
                        <a:t> 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153942"/>
                  </a:ext>
                </a:extLst>
              </a:tr>
              <a:tr h="32298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>
                          <a:effectLst/>
                        </a:rPr>
                        <a:t>- bezúhonnost (fyzických a právnických osob)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i="1" u="none" strike="noStrike" dirty="0">
                          <a:effectLst/>
                        </a:rPr>
                        <a:t> 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27431152"/>
                  </a:ext>
                </a:extLst>
              </a:tr>
              <a:tr h="63619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- nesplacený inkasní příkaz (protiprávní veřejná podpora)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000" i="1" u="none" strike="noStrike" dirty="0">
                          <a:effectLst/>
                        </a:rPr>
                        <a:t> 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71828809"/>
                  </a:ext>
                </a:extLst>
              </a:tr>
              <a:tr h="3229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2000" b="1" u="none" strike="noStrike" dirty="0">
                          <a:effectLst/>
                        </a:rPr>
                        <a:t>Prohlášení o souladu projektu s pravidly VP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i="1" u="none" strike="noStrike" dirty="0">
                          <a:effectLst/>
                        </a:rPr>
                        <a:t>Vzor k dispozici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77855"/>
                  </a:ext>
                </a:extLst>
              </a:tr>
              <a:tr h="3229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i="1" u="none" strike="noStrike" dirty="0">
                          <a:effectLst/>
                        </a:rPr>
                        <a:t>Prostá kopie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205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73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Oprávněnost žadatelů – přílohy k žádosti o podporu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094B9A6-2506-1FA5-DF55-F7600BF25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27696"/>
              </p:ext>
            </p:extLst>
          </p:nvPr>
        </p:nvGraphicFramePr>
        <p:xfrm>
          <a:off x="832757" y="1485899"/>
          <a:ext cx="10526486" cy="4403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3773">
                  <a:extLst>
                    <a:ext uri="{9D8B030D-6E8A-4147-A177-3AD203B41FA5}">
                      <a16:colId xmlns:a16="http://schemas.microsoft.com/office/drawing/2014/main" val="2475453688"/>
                    </a:ext>
                  </a:extLst>
                </a:gridCol>
                <a:gridCol w="4832713">
                  <a:extLst>
                    <a:ext uri="{9D8B030D-6E8A-4147-A177-3AD203B41FA5}">
                      <a16:colId xmlns:a16="http://schemas.microsoft.com/office/drawing/2014/main" val="1125265076"/>
                    </a:ext>
                  </a:extLst>
                </a:gridCol>
              </a:tblGrid>
              <a:tr h="919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Název </a:t>
                      </a:r>
                      <a:r>
                        <a:rPr lang="cs-CZ" sz="2000" b="1" u="sng" strike="noStrike" dirty="0">
                          <a:solidFill>
                            <a:schemeClr val="tx2"/>
                          </a:solidFill>
                          <a:effectLst/>
                        </a:rPr>
                        <a:t>povinné</a:t>
                      </a:r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přílohy žádosti o podporu</a:t>
                      </a:r>
                      <a:endParaRPr lang="cs-CZ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Forma a způsob doložení (originál/kopie)</a:t>
                      </a:r>
                      <a:endParaRPr lang="cs-CZ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560436"/>
                  </a:ext>
                </a:extLst>
              </a:tr>
              <a:tr h="4360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Doklad o bezdlužnosti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581921"/>
                  </a:ext>
                </a:extLst>
              </a:tr>
              <a:tr h="3338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Doklad o bankovním účtu, podúčtu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 – nejlépe </a:t>
                      </a:r>
                      <a:r>
                        <a:rPr lang="cs-CZ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Smlouvu o vedení účtu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440974"/>
                  </a:ext>
                </a:extLst>
              </a:tr>
              <a:tr h="33382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Kalkulačka šablon pro NFV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Vzor k dispozici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0119808"/>
                  </a:ext>
                </a:extLst>
              </a:tr>
              <a:tr h="3338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5579865"/>
                  </a:ext>
                </a:extLst>
              </a:tr>
              <a:tr h="3338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Doložit v MS Excel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631953"/>
                  </a:ext>
                </a:extLst>
              </a:tr>
              <a:tr h="4360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Výroční zpráva 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(poslední zveřejněná)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5310341"/>
                  </a:ext>
                </a:extLst>
              </a:tr>
              <a:tr h="6575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Interní dokument 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(způsob vybírání členských nebo účastnických příspěvků)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7431152"/>
                  </a:ext>
                </a:extLst>
              </a:tr>
              <a:tr h="4893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Seznam členů/registrovaných účastníků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Vzor k dispozici, prostá kopie, doložit v MS Excel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7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58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Oprávněnost žadatelů – přílohy k žádosti o podporu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094B9A6-2506-1FA5-DF55-F7600BF25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90183"/>
              </p:ext>
            </p:extLst>
          </p:nvPr>
        </p:nvGraphicFramePr>
        <p:xfrm>
          <a:off x="812800" y="1485899"/>
          <a:ext cx="10609943" cy="4416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8030">
                  <a:extLst>
                    <a:ext uri="{9D8B030D-6E8A-4147-A177-3AD203B41FA5}">
                      <a16:colId xmlns:a16="http://schemas.microsoft.com/office/drawing/2014/main" val="2475453688"/>
                    </a:ext>
                  </a:extLst>
                </a:gridCol>
                <a:gridCol w="4781913">
                  <a:extLst>
                    <a:ext uri="{9D8B030D-6E8A-4147-A177-3AD203B41FA5}">
                      <a16:colId xmlns:a16="http://schemas.microsoft.com/office/drawing/2014/main" val="1125265076"/>
                    </a:ext>
                  </a:extLst>
                </a:gridCol>
              </a:tblGrid>
              <a:tr h="9478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Název </a:t>
                      </a:r>
                      <a:r>
                        <a:rPr lang="cs-CZ" sz="2000" b="1" u="sng" strike="noStrike" dirty="0">
                          <a:solidFill>
                            <a:schemeClr val="tx2"/>
                          </a:solidFill>
                          <a:effectLst/>
                        </a:rPr>
                        <a:t>povinně volitelné</a:t>
                      </a:r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přílohy žádosti o podporu</a:t>
                      </a:r>
                      <a:endParaRPr lang="cs-CZ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Forma doložení (originál/kopie)</a:t>
                      </a:r>
                      <a:endParaRPr lang="cs-CZ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560436"/>
                  </a:ext>
                </a:extLst>
              </a:tr>
              <a:tr h="4496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Plná moc/pověření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vyplnění v IS KP21+ nebo vlastní dokument.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581921"/>
                  </a:ext>
                </a:extLst>
              </a:tr>
              <a:tr h="344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Originál nebo úředně ověřená kopie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440974"/>
                  </a:ext>
                </a:extLst>
              </a:tr>
              <a:tr h="34425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Prokázání vlastnické struktury žadatele/příjemce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Vzor k dispozici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0119808"/>
                  </a:ext>
                </a:extLst>
              </a:tr>
              <a:tr h="344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5579865"/>
                  </a:ext>
                </a:extLst>
              </a:tr>
              <a:tr h="3442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3631953"/>
                  </a:ext>
                </a:extLst>
              </a:tr>
              <a:tr h="4496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Čestné prohlášení o oslovení všech pobočných spolků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Vzor k dispozici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5310341"/>
                  </a:ext>
                </a:extLst>
              </a:tr>
              <a:tr h="5731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7431152"/>
                  </a:ext>
                </a:extLst>
              </a:tr>
              <a:tr h="5046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Zakladatelské/zřizovací dokumenty organizace (doklady k oprávněnosti)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7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29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Oprávněnost žadatelů – přílohy k žádosti o podporu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094B9A6-2506-1FA5-DF55-F7600BF25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18109"/>
              </p:ext>
            </p:extLst>
          </p:nvPr>
        </p:nvGraphicFramePr>
        <p:xfrm>
          <a:off x="812800" y="1485899"/>
          <a:ext cx="10609943" cy="4194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8040">
                  <a:extLst>
                    <a:ext uri="{9D8B030D-6E8A-4147-A177-3AD203B41FA5}">
                      <a16:colId xmlns:a16="http://schemas.microsoft.com/office/drawing/2014/main" val="2475453688"/>
                    </a:ext>
                  </a:extLst>
                </a:gridCol>
                <a:gridCol w="4701903">
                  <a:extLst>
                    <a:ext uri="{9D8B030D-6E8A-4147-A177-3AD203B41FA5}">
                      <a16:colId xmlns:a16="http://schemas.microsoft.com/office/drawing/2014/main" val="1125265076"/>
                    </a:ext>
                  </a:extLst>
                </a:gridCol>
              </a:tblGrid>
              <a:tr h="6593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Název </a:t>
                      </a:r>
                      <a:r>
                        <a:rPr lang="cs-CZ" sz="2000" b="1" u="sng" strike="noStrike" dirty="0">
                          <a:solidFill>
                            <a:schemeClr val="tx2"/>
                          </a:solidFill>
                          <a:effectLst/>
                        </a:rPr>
                        <a:t>povinně volitelné</a:t>
                      </a:r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přílohy žádosti o podporu</a:t>
                      </a:r>
                      <a:endParaRPr lang="cs-CZ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Forma doložení (originál/kopie)</a:t>
                      </a:r>
                      <a:endParaRPr lang="cs-CZ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560436"/>
                  </a:ext>
                </a:extLst>
              </a:tr>
              <a:tr h="79181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Doklad o obratu – nad 5 mil. Kč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581921"/>
                  </a:ext>
                </a:extLst>
              </a:tr>
              <a:tr h="62693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Výpisy z Rejstříku trestů za fyzické osoby – členy statutárního orgánu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Prostá kopie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5579865"/>
                  </a:ext>
                </a:extLst>
              </a:tr>
              <a:tr h="2116705">
                <a:tc>
                  <a:txBody>
                    <a:bodyPr/>
                    <a:lstStyle/>
                    <a:p>
                      <a:pPr algn="l" fontAlgn="ctr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531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SEMINÁŘ PRO ŽADATELE: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PŘÍPRAVA ŽÁDOSTI O PODPORU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96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98181-A948-C9F5-32DA-33F58A4E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2C68B-C705-0975-8954-CCFA525C7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Oprávněnost žadatelů – přílohy k žádosti o podporu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FBA373-1374-722A-7002-E5D9F744D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368636"/>
          </a:xfrm>
        </p:spPr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C799FE-38FA-7DED-6643-43EDC12B6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04082"/>
            <a:ext cx="9115974" cy="48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5AF04-2903-E3CB-A4E1-359D8015C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7F28E-530D-AE96-2360-89EE0F636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Veřejné zakázky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4E4DB8-E8A0-C469-AB52-2A6B7DF1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309111"/>
          </a:xfrm>
        </p:spPr>
        <p:txBody>
          <a:bodyPr/>
          <a:lstStyle/>
          <a:p>
            <a:r>
              <a:rPr lang="cs-CZ" dirty="0"/>
              <a:t>Využívání veřejných finančních prostředků v šablonách = </a:t>
            </a:r>
            <a:r>
              <a:rPr lang="cs-CZ" b="1" dirty="0"/>
              <a:t>Zákon č. 134/2016 Sb., o zadávání veřejných zakázek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VZ na dodávky a služby od předpokládané hodnoty </a:t>
            </a:r>
            <a:r>
              <a:rPr lang="cs-CZ" b="1" dirty="0"/>
              <a:t>2 mil. Kč bez DPH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Výpočet předpokládané hodnoty:</a:t>
            </a:r>
          </a:p>
          <a:p>
            <a:r>
              <a:rPr lang="cs-CZ" i="1" dirty="0">
                <a:latin typeface="+mn-lt"/>
              </a:rPr>
              <a:t>- zahrnuje předpokládanou hodnotu všech plnění, která tvoří jeden funkční celek a jsou zadávána v časové souvislosti </a:t>
            </a:r>
          </a:p>
          <a:p>
            <a:r>
              <a:rPr lang="cs-CZ" i="1" dirty="0">
                <a:latin typeface="+mn-lt"/>
              </a:rPr>
              <a:t>- zahrnuje plnění za IČ a za všechna plnění (sčítat projekty, běžnou činnost)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Vždy dodržovat § 6: </a:t>
            </a:r>
            <a:r>
              <a:rPr lang="cs-CZ" dirty="0"/>
              <a:t>zásada transparentnosti a přiměřenosti, vůči dodavateli: zásada rovného zacházení a základ diskriminace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V ISKP21+</a:t>
            </a:r>
            <a:r>
              <a:rPr lang="cs-CZ" dirty="0"/>
              <a:t>: nevyplňovat žádnou plánovanou VZ (v šablonách oznámit až nadlimitní VZ)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96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Aktivity (šablony)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1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5FFB1-5C45-C8BF-6C08-6AFE2178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F685C-F040-611D-0E08-36D98A8EC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Principy zjednodušených projektů (tzv. šablon)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C46DD2-CD8E-5E02-9746-12F5C045F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 se skládá z předem definovaných šablon (šablona = 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svůj jednotkový náklad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Rozpočet projektu = seznam navolených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Žádost o podporu a zprávy o realizaci mají zjednodušenou formu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093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23968-62E9-9A94-3BD4-AC84DF4B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A094A-A5CD-680F-E6A4-F1C451487F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Způsobilost nákladů a jejich vykazování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DB78D1-4F13-4E61-4F86-CE43D209D7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Časová způsobilost – náklady na jednotky aktivit se považují za způsobilé, pokud v době realizace byly aktivity zahájeny a ukončeny a výstupy dosaženy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Výstup doložený do </a:t>
            </a:r>
            <a:r>
              <a:rPr lang="cs-CZ" dirty="0" err="1"/>
              <a:t>ZoR</a:t>
            </a:r>
            <a:r>
              <a:rPr lang="cs-CZ" dirty="0"/>
              <a:t> a schválený ŘO = způsobilý náklad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předkládáno a kontrolováno účetnictví – jednotlivé účetní položky se nemusí přiřazovat k projektu a nedokládají se daňové a účetní doklady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Způsob využití finančních prostředků – v kompetenci příjemce dotace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4123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Šablony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b="1" dirty="0"/>
              <a:t>Příloha č. 2 výzvy Přehled šablon a jejich věcný výklad:</a:t>
            </a:r>
          </a:p>
          <a:p>
            <a:endParaRPr lang="cs-CZ" sz="2400" b="1" dirty="0"/>
          </a:p>
          <a:p>
            <a:r>
              <a:rPr lang="cs-CZ" sz="2400" dirty="0"/>
              <a:t>1. Vzdělávání pracovníků v neformálním vzdělávání</a:t>
            </a:r>
          </a:p>
          <a:p>
            <a:r>
              <a:rPr lang="cs-CZ" sz="2400" dirty="0"/>
              <a:t>2. Vzdělávání dobrovolníků v neformálním vzdělávání</a:t>
            </a:r>
          </a:p>
          <a:p>
            <a:r>
              <a:rPr lang="cs-CZ" dirty="0"/>
              <a:t>3. Spolupráce pracovníků v neformálním vzdělávání</a:t>
            </a:r>
          </a:p>
          <a:p>
            <a:r>
              <a:rPr lang="cs-CZ" dirty="0"/>
              <a:t>4. Spolupráce dobrovolníků v neformálním vzdělávání</a:t>
            </a:r>
          </a:p>
          <a:p>
            <a:r>
              <a:rPr lang="cs-CZ" dirty="0"/>
              <a:t>5. Inovativní vzdělávání dětí a mládeže v neformálním vzdělávání</a:t>
            </a:r>
          </a:p>
          <a:p>
            <a:r>
              <a:rPr lang="cs-CZ" dirty="0"/>
              <a:t>6. Odborně zaměřená tematická a komunitní setkávání v organizacích neformálního vzdělávání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3178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Cílové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/>
              <a:t>Děti a mládež </a:t>
            </a:r>
          </a:p>
          <a:p>
            <a:r>
              <a:rPr lang="cs-CZ" dirty="0"/>
              <a:t>- organizované děti a mládež</a:t>
            </a:r>
          </a:p>
          <a:p>
            <a:r>
              <a:rPr lang="cs-CZ" sz="2400" dirty="0"/>
              <a:t>- neorganizované děti a mládež</a:t>
            </a:r>
          </a:p>
          <a:p>
            <a:r>
              <a:rPr lang="cs-CZ" sz="2400" dirty="0"/>
              <a:t>- děti a mládež s omezenými příležitostmi</a:t>
            </a:r>
          </a:p>
          <a:p>
            <a:r>
              <a:rPr lang="cs-CZ" sz="2400" dirty="0"/>
              <a:t>Pracovníci a dobrovolníci  v neformálním vzdělávání</a:t>
            </a:r>
          </a:p>
          <a:p>
            <a:r>
              <a:rPr lang="cs-CZ" dirty="0"/>
              <a:t>R</a:t>
            </a:r>
            <a:r>
              <a:rPr lang="cs-CZ" sz="2400" dirty="0"/>
              <a:t>odiče  dětí a mládeže</a:t>
            </a:r>
          </a:p>
          <a:p>
            <a:r>
              <a:rPr lang="cs-CZ" dirty="0"/>
              <a:t>P</a:t>
            </a:r>
            <a:r>
              <a:rPr lang="cs-CZ" sz="2400" dirty="0"/>
              <a:t>edagogičtí pracovníci škol a školských zařízení</a:t>
            </a:r>
          </a:p>
          <a:p>
            <a:r>
              <a:rPr lang="cs-CZ" dirty="0"/>
              <a:t>V</a:t>
            </a:r>
            <a:r>
              <a:rPr lang="cs-CZ" sz="2400" dirty="0"/>
              <a:t>eřejnost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917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pracovníků/dobrovolníků v </a:t>
            </a:r>
            <a:r>
              <a:rPr lang="cs-CZ" dirty="0" err="1"/>
              <a:t>nfv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Hodina vzdělávání = 60 minut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Formou akreditovaných i neakreditovaných kurzů, programů, supervize/ mentoringu/ koučinku, stáží ve firmách/institucích (ne v dalších NFV nebo školách/</a:t>
            </a:r>
            <a:r>
              <a:rPr lang="cs-CZ" dirty="0" err="1"/>
              <a:t>šk</a:t>
            </a:r>
            <a:r>
              <a:rPr lang="cs-CZ" dirty="0"/>
              <a:t>. zařízeních)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Prezenčně i distančně (stáže pouze prezenčně)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Podporovaná témata viz kap. 4.1 Přehledu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Nelze uznat vzdělávání, které vede k získání akademických či profesních  titulů a vzdělávání vedoucí ke změně kvalifikace, ani rekvalifikační kurzy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 525 102, SDP: téma vzdělávání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26558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Spolupráce pracovníků/dobrovolníků v </a:t>
            </a:r>
            <a:r>
              <a:rPr lang="cs-CZ" dirty="0" err="1"/>
              <a:t>nfv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hodina spolupráce = 60 minut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Formou hospitace na vzdělávací akci nebo návštěvou v jiném zařízení poskytujícím neformální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Blok/cyklus spolupráce nesmí být kratší než 8 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Prezenčně i distančně (návštěva v jiném zařízení pouze prezenčně)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Podporovaná témata viz kap. 4.1 Přehledu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Lektor: pracovník ve vzdělávání školy/školského zařízení, pracovník v oblasti neformálního vzdělávání dětí a mládeže a odborník z praxe. NE dobrovolník.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Spolupracující tým může být složený z lektora, pracovníka a dobrovolníka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 525 102, SDP: téma spolupráce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64145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Inovativní vzdělávání dětí a mládeže v NFV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Hodina vzdělávání = min. 45 min.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podporovaná témata viz kap. 4.1 Přehledu šablon, formy přímo v šabloně (vč. stručné charakteristiky)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Realizovat 32 hodin v době 12ti po sobě jdoucích měsících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způsobilá při odučení min. 25 hodin ve 12ti po sobě jdoucích měsících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Min. 1 dítě/mládež s omezenými příležitostmi + skupina dětí a mládeže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Prezenčně i distančně (projektové učení mimo ONFV pouze prezenčně)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Aktivita nesmí být poskytována za úplatu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 512 120, SDP: téma a forma odučené hodiny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>
              <a:highlight>
                <a:srgbClr val="FFFF00"/>
              </a:highlight>
            </a:endParaRPr>
          </a:p>
          <a:p>
            <a:endParaRPr lang="cs-CZ" dirty="0">
              <a:highlight>
                <a:srgbClr val="FFFF00"/>
              </a:highlight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3194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668215"/>
            <a:ext cx="7756072" cy="1090247"/>
          </a:xfrm>
        </p:spPr>
        <p:txBody>
          <a:bodyPr/>
          <a:lstStyle/>
          <a:p>
            <a:r>
              <a:rPr lang="cs-CZ" sz="3600" dirty="0"/>
              <a:t>Program</a:t>
            </a:r>
            <a:endParaRPr lang="cs-CZ" sz="3600" dirty="0">
              <a:highlight>
                <a:srgbClr val="FFFF00"/>
              </a:highligh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1676400"/>
            <a:ext cx="10564586" cy="409467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Dokumentace</a:t>
            </a: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Oprávněnost žadatelů</a:t>
            </a: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informace k výzvě </a:t>
            </a: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Přijatelnost žadatele, přílohy k žádosti o podporu</a:t>
            </a:r>
            <a:endParaRPr lang="cs-CZ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Šablony</a:t>
            </a: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Kalkulačka šablon NFV</a:t>
            </a: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Indikátory</a:t>
            </a: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Specifické datové položky</a:t>
            </a:r>
            <a:endParaRPr lang="cs-CZ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845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436563"/>
            <a:ext cx="10564586" cy="1439129"/>
          </a:xfrm>
        </p:spPr>
        <p:txBody>
          <a:bodyPr/>
          <a:lstStyle/>
          <a:p>
            <a:r>
              <a:rPr lang="cs-CZ" dirty="0"/>
              <a:t>Odborně zaměřená tematická a komunitní setkávání v organizacích NFV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Hodina setkávání = 60 min.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 Varianty setkávání:</a:t>
            </a:r>
            <a:endParaRPr lang="cs-CZ" sz="2200" dirty="0"/>
          </a:p>
          <a:p>
            <a:r>
              <a:rPr lang="cs-CZ" sz="2200" dirty="0"/>
              <a:t>a) odborně zaměřená tematická setkávání s pedagog. pracovníky škol a školských zařízení</a:t>
            </a:r>
          </a:p>
          <a:p>
            <a:r>
              <a:rPr lang="cs-CZ" sz="2200" dirty="0"/>
              <a:t>b) odborně zaměřená tematická setkávání s rodiči   </a:t>
            </a:r>
          </a:p>
          <a:p>
            <a:r>
              <a:rPr lang="cs-CZ" sz="2200" dirty="0"/>
              <a:t>c) komunitní setkávání s veřejností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Témata uvedena ve specifikaci 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Vždy za přítomnosti externího odborníka nebo externí organizace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Min. počet účastníků (bez odborníka a dětí/mládeže) je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Indikátor 510 172, SDP: varianta setkání</a:t>
            </a:r>
          </a:p>
        </p:txBody>
      </p:sp>
    </p:spTree>
    <p:extLst>
      <p:ext uri="{BB962C8B-B14F-4D97-AF65-F5344CB8AC3E}">
        <p14:creationId xmlns:p14="http://schemas.microsoft.com/office/powerpoint/2010/main" val="2178769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25953-DE8A-4F1F-B45F-F4E8A465A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Vyloučené aktivity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CAB502D-6193-9F67-19A5-DD05D599E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739396"/>
            <a:ext cx="10564586" cy="408214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cs-CZ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 text výzvy: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Poskytování sociálních služeb dle zákona č. 108/2006 Sb., o sociálních službách, ve znění pozdějších předpisů;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organizování dětských táborů, provozování či pronajímání turistických a táborových základen nebo jiných nemovitostí bez návaznosti na celoroční práci s dětmi a mládeží</a:t>
            </a:r>
            <a:r>
              <a:rPr lang="cs-CZ" kern="0" dirty="0">
                <a:solidFill>
                  <a:schemeClr val="accent1">
                    <a:lumMod val="50000"/>
                  </a:schemeClr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2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 pro NFV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43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 NFV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Jeden soubor: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Kalkulačka pro žadatele (+ skryté listy pro změny a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Kalkulačka pro Zprávy o realizaci, změny a indikátory</a:t>
            </a:r>
          </a:p>
          <a:p>
            <a:endParaRPr lang="cs-CZ" dirty="0"/>
          </a:p>
          <a:p>
            <a:r>
              <a:rPr lang="cs-CZ" dirty="0"/>
              <a:t>Verze Kalkulačky dle typu subjektu: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Subjekt bez pobočného spolku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Subjekt s max. 300 pobočnými spolky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Subjekt s více než 300 pobočnými spolky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472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68D81-99F9-2BB4-E8EF-E439A2B45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0CA5B-0449-0015-5404-8EE3282DD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 NFV – list žádost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B9C95C-F639-3A97-B505-7E2D44B6D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1BB100-06D4-86D1-5FAA-770BD0D5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58" y="1249491"/>
            <a:ext cx="5121084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9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4B446-38DD-546F-38B7-1D6DC9A14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B0635-A252-AAD9-37BA-18814AF2A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 NFV – list souhrn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7FC8F4-9F6D-8B98-75E4-77512806E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8D137B-CF8F-AF9B-1590-068948B3D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712" y="1355271"/>
            <a:ext cx="5066150" cy="43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3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a specifické datové položky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289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51F96B3-6622-02D6-605B-4D1CB560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72050"/>
              </p:ext>
            </p:extLst>
          </p:nvPr>
        </p:nvGraphicFramePr>
        <p:xfrm>
          <a:off x="404734" y="1289959"/>
          <a:ext cx="11452487" cy="4551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235">
                  <a:extLst>
                    <a:ext uri="{9D8B030D-6E8A-4147-A177-3AD203B41FA5}">
                      <a16:colId xmlns:a16="http://schemas.microsoft.com/office/drawing/2014/main" val="931243316"/>
                    </a:ext>
                  </a:extLst>
                </a:gridCol>
                <a:gridCol w="4901464">
                  <a:extLst>
                    <a:ext uri="{9D8B030D-6E8A-4147-A177-3AD203B41FA5}">
                      <a16:colId xmlns:a16="http://schemas.microsoft.com/office/drawing/2014/main" val="183386894"/>
                    </a:ext>
                  </a:extLst>
                </a:gridCol>
                <a:gridCol w="2320801">
                  <a:extLst>
                    <a:ext uri="{9D8B030D-6E8A-4147-A177-3AD203B41FA5}">
                      <a16:colId xmlns:a16="http://schemas.microsoft.com/office/drawing/2014/main" val="573171227"/>
                    </a:ext>
                  </a:extLst>
                </a:gridCol>
                <a:gridCol w="3120987">
                  <a:extLst>
                    <a:ext uri="{9D8B030D-6E8A-4147-A177-3AD203B41FA5}">
                      <a16:colId xmlns:a16="http://schemas.microsoft.com/office/drawing/2014/main" val="2213747930"/>
                    </a:ext>
                  </a:extLst>
                </a:gridCol>
              </a:tblGrid>
              <a:tr h="644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510 102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Počet podporovaných organizací 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>
                          <a:effectLst/>
                        </a:rPr>
                        <a:t>povinný k naplnění</a:t>
                      </a:r>
                      <a:endParaRPr lang="cs-CZ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vždy zvolit, vždy 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1129634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508 102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Počet organizací ovlivněných intervencí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povinný k naplnění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vždy zvolit, vždy 1+počet pobočných spolků (šablona č. 5)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8146599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525 102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Počet pracovníků ovlivněných intervencí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povinný k naplnění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šablony č. 1 - 4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3615242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510 172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Počet osvětových akcí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nepovinný k naplnění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šablona č. 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7828998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512 120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>
                          <a:effectLst/>
                        </a:rPr>
                        <a:t>Počet školních a mimoškolních aktivit</a:t>
                      </a:r>
                      <a:endParaRPr lang="cs-CZ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nepovinný k naplnění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šablona č. 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2813832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515 102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>
                          <a:effectLst/>
                        </a:rPr>
                        <a:t>Počet dětí, žáků, studentů ovlivněných intervencí </a:t>
                      </a:r>
                      <a:endParaRPr lang="cs-CZ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nepovinný k naplnění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vždy zvolit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7013317"/>
                  </a:ext>
                </a:extLst>
              </a:tr>
              <a:tr h="657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516 113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>
                          <a:effectLst/>
                        </a:rPr>
                        <a:t>Počet dětí a žáků s OMJ ovlivněných intervencí</a:t>
                      </a:r>
                      <a:endParaRPr lang="cs-CZ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nepovinný k naplnění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vždy zvolit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04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081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Specifické datové položky (</a:t>
            </a:r>
            <a:r>
              <a:rPr lang="cs-CZ" dirty="0" err="1"/>
              <a:t>sdp</a:t>
            </a:r>
            <a:r>
              <a:rPr lang="cs-CZ" dirty="0"/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FF78D7-BE6F-B03A-E58B-70FC5B2C0A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824682"/>
              </p:ext>
            </p:extLst>
          </p:nvPr>
        </p:nvGraphicFramePr>
        <p:xfrm>
          <a:off x="832757" y="1355271"/>
          <a:ext cx="10564586" cy="421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5518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8D811-EC0F-5714-8D29-3A06F6BA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98281-3083-E535-BF9E-A4B8779BA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Aktivita – indikátor – </a:t>
            </a:r>
            <a:r>
              <a:rPr lang="cs-CZ" dirty="0" err="1"/>
              <a:t>sdp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065C83-9669-E5F6-4D33-6571E83CB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207" y="1565909"/>
            <a:ext cx="10564586" cy="408214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Vzdělávání pracovníků v neformálním vzdělávání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Vzdělávání dobrovolníků v neformálním vzdělávání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Spolupráce pracovníků v neformálním vzdělávání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Spolupráce dobrovolníků v neformálním vzdělávání</a:t>
            </a:r>
          </a:p>
          <a:p>
            <a:endParaRPr lang="cs-CZ" b="1" dirty="0"/>
          </a:p>
          <a:p>
            <a:r>
              <a:rPr lang="cs-CZ" b="1" dirty="0"/>
              <a:t>525 102 Počet pracovníků ovlivněných intervencí </a:t>
            </a:r>
            <a:r>
              <a:rPr lang="cs-CZ" dirty="0"/>
              <a:t>(povinný k naplnění)</a:t>
            </a:r>
          </a:p>
          <a:p>
            <a:endParaRPr lang="cs-CZ" b="1" dirty="0"/>
          </a:p>
          <a:p>
            <a:r>
              <a:rPr lang="cs-CZ" b="1" dirty="0"/>
              <a:t>SDP </a:t>
            </a:r>
            <a:r>
              <a:rPr lang="cs-CZ" dirty="0"/>
              <a:t>(statistické vykazování v </a:t>
            </a:r>
            <a:r>
              <a:rPr lang="cs-CZ" dirty="0" err="1"/>
              <a:t>ZoR</a:t>
            </a:r>
            <a:r>
              <a:rPr lang="cs-CZ" dirty="0"/>
              <a:t>): </a:t>
            </a:r>
          </a:p>
          <a:p>
            <a:r>
              <a:rPr lang="cs-CZ" dirty="0"/>
              <a:t>OPJAK_RgŠ20 vybrat témata pro vzdělávání /spolupráci </a:t>
            </a:r>
          </a:p>
        </p:txBody>
      </p:sp>
    </p:spTree>
    <p:extLst>
      <p:ext uri="{BB962C8B-B14F-4D97-AF65-F5344CB8AC3E}">
        <p14:creationId xmlns:p14="http://schemas.microsoft.com/office/powerpoint/2010/main" val="156015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 k výzvě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993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8EBD2-3F37-2C1D-9AA6-C5D4429C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4B704-20DB-A66B-410F-C07366AF9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Aktivita – indikátor – </a:t>
            </a:r>
            <a:r>
              <a:rPr lang="cs-CZ" dirty="0" err="1"/>
              <a:t>sdp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D599C3-FD58-1717-B382-30DCFA8AA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Inovativní vzdělávání dětí a mládeže v neformálním vzdělávání</a:t>
            </a:r>
          </a:p>
          <a:p>
            <a:endParaRPr lang="cs-CZ" dirty="0"/>
          </a:p>
          <a:p>
            <a:r>
              <a:rPr lang="cs-CZ" b="1" dirty="0"/>
              <a:t>508 102 </a:t>
            </a:r>
            <a:r>
              <a:rPr lang="cs-CZ" sz="2400" b="1" kern="100" dirty="0">
                <a:effectLst/>
              </a:rPr>
              <a:t>Počet organizací ovlivněných intervencí </a:t>
            </a:r>
            <a:r>
              <a:rPr lang="cs-CZ" sz="2400" kern="100" dirty="0">
                <a:effectLst/>
              </a:rPr>
              <a:t>(povinný k naplnění)</a:t>
            </a:r>
            <a:endParaRPr lang="cs-CZ" dirty="0"/>
          </a:p>
          <a:p>
            <a:r>
              <a:rPr lang="cs-CZ" b="1" dirty="0"/>
              <a:t>512 120 Počet školních a mimoškolních aktivit </a:t>
            </a:r>
            <a:r>
              <a:rPr lang="cs-CZ" dirty="0"/>
              <a:t>(nepovinný k naplnění)</a:t>
            </a:r>
          </a:p>
          <a:p>
            <a:endParaRPr lang="cs-CZ" b="1" dirty="0"/>
          </a:p>
          <a:p>
            <a:r>
              <a:rPr lang="cs-CZ" b="1" dirty="0"/>
              <a:t>SDP </a:t>
            </a:r>
            <a:r>
              <a:rPr lang="cs-CZ" dirty="0"/>
              <a:t>(statistické vykazování v </a:t>
            </a:r>
            <a:r>
              <a:rPr lang="cs-CZ" dirty="0" err="1"/>
              <a:t>ZoR</a:t>
            </a:r>
            <a:r>
              <a:rPr lang="cs-CZ" dirty="0"/>
              <a:t>): </a:t>
            </a:r>
          </a:p>
          <a:p>
            <a:r>
              <a:rPr lang="cs-CZ" dirty="0"/>
              <a:t>OPJAK_RgŠ18 vybrat témata pro inovativní vzdělávání</a:t>
            </a:r>
          </a:p>
          <a:p>
            <a:r>
              <a:rPr lang="cs-CZ" dirty="0"/>
              <a:t>OPJAK_RgŠ19 vybrat formy pro inovativní vzdělávání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9740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A170-B599-9A10-DC32-8D9610C9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71CBD-4149-E7AC-49E0-5F5499F1D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Aktivita – indikátor – </a:t>
            </a:r>
            <a:r>
              <a:rPr lang="cs-CZ" dirty="0" err="1"/>
              <a:t>sdp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BCDE91-51DF-D46F-B790-4D1EE43DD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Odborně zaměřená tematická a komunitní setkávání v organizacích neformálního vzdělávání</a:t>
            </a:r>
          </a:p>
          <a:p>
            <a:endParaRPr lang="cs-CZ" dirty="0"/>
          </a:p>
          <a:p>
            <a:r>
              <a:rPr lang="cs-CZ" b="1" dirty="0"/>
              <a:t>510 172 Počet osvětových akcí </a:t>
            </a:r>
            <a:r>
              <a:rPr lang="cs-CZ" dirty="0"/>
              <a:t>(nepovinný k naplnění)</a:t>
            </a:r>
          </a:p>
          <a:p>
            <a:endParaRPr lang="cs-CZ" dirty="0"/>
          </a:p>
          <a:p>
            <a:r>
              <a:rPr lang="cs-CZ" b="1" dirty="0"/>
              <a:t>SDP </a:t>
            </a:r>
            <a:r>
              <a:rPr lang="cs-CZ" dirty="0"/>
              <a:t>(statistické vykazování v </a:t>
            </a:r>
            <a:r>
              <a:rPr lang="cs-CZ" dirty="0" err="1"/>
              <a:t>ZoR</a:t>
            </a:r>
            <a:r>
              <a:rPr lang="cs-CZ" dirty="0"/>
              <a:t>): </a:t>
            </a:r>
          </a:p>
          <a:p>
            <a:r>
              <a:rPr lang="cs-CZ" dirty="0"/>
              <a:t>OPJAK_RgŠ21 vybrat varianty setkání</a:t>
            </a:r>
          </a:p>
        </p:txBody>
      </p:sp>
    </p:spTree>
    <p:extLst>
      <p:ext uri="{BB962C8B-B14F-4D97-AF65-F5344CB8AC3E}">
        <p14:creationId xmlns:p14="http://schemas.microsoft.com/office/powerpoint/2010/main" val="3379920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6A310-DC17-C7D6-FCCF-727C70E0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C73A4-6CB0-9436-3052-DAA9C4A08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v systémech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BC9EB4-C06A-8061-D12D-23AE18956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Registrace v ISKP21+ a podání žádosti o podporu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identita občana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elektronický kvalifikovaný podpis</a:t>
            </a:r>
          </a:p>
          <a:p>
            <a:endParaRPr lang="cs-CZ" dirty="0"/>
          </a:p>
          <a:p>
            <a:r>
              <a:rPr lang="cs-CZ" b="1" dirty="0"/>
              <a:t>Registrace organizace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ROS (základní registr právnických osob)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ESM</a:t>
            </a:r>
            <a:r>
              <a:rPr lang="cs-CZ" b="1" dirty="0"/>
              <a:t> </a:t>
            </a:r>
            <a:r>
              <a:rPr lang="cs-CZ" dirty="0"/>
              <a:t>(Evidence skutečných majitelů) </a:t>
            </a:r>
            <a:r>
              <a:rPr lang="cs-CZ" dirty="0">
                <a:hlinkClick r:id="rId3"/>
              </a:rPr>
              <a:t>https://esm.justice.cz/ias/issm/rejstrik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012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36266-DE57-7812-7C18-5CB23A92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7E397-7CE9-4C0B-8C6D-BF255DD9B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ISKP21+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00C02C-43E6-4D70-FF92-B47046435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https://iskp21.mssf.cz/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Metodická podpora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Uživatelská příručka </a:t>
            </a:r>
            <a:r>
              <a:rPr lang="cs-CZ" dirty="0"/>
              <a:t>ISKP21+ Žádost o podporu Šablony pro neformální vzdělávání </a:t>
            </a:r>
            <a:r>
              <a:rPr lang="cs-CZ" dirty="0">
                <a:hlinkClick r:id="rId4"/>
              </a:rPr>
              <a:t>https://opjak.cz/vyzvy/vyzva-c-02_24_031-sablony-pro-neformalni-vzdelavani/#dokumenty</a:t>
            </a:r>
            <a:r>
              <a:rPr lang="cs-CZ" dirty="0"/>
              <a:t> + příloha </a:t>
            </a:r>
            <a:r>
              <a:rPr lang="cs-CZ" dirty="0" err="1"/>
              <a:t>Výpočet_finanční</a:t>
            </a:r>
            <a:r>
              <a:rPr lang="cs-CZ" dirty="0"/>
              <a:t> plán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Pokyny</a:t>
            </a:r>
            <a:r>
              <a:rPr lang="cs-CZ" dirty="0"/>
              <a:t> - přímo pro výzvu č. 31</a:t>
            </a:r>
          </a:p>
          <a:p>
            <a:r>
              <a:rPr lang="cs-CZ" dirty="0"/>
              <a:t>     Nápověda – obecně pro ISKP21+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20FF79-517B-F07C-4457-E0E748C29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541" y="4269722"/>
            <a:ext cx="3867690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75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A82A6-C628-C39C-F525-48B47BB3C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3A50D-A9B4-FAF0-612E-D694C4FEA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proces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251AEB-B453-CCC6-4F5F-7A2A012A7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355271"/>
            <a:ext cx="10564586" cy="421277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Kontrola přijatelnosti a formálních náležitostí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Výzva k odstranění vad žádosti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/>
              <a:t>Žádost o podporu splnila formální náležitosti a podmínky přijatelnosti PP22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/>
              <a:t>Žádost o podporu doporučena k financování PP25a</a:t>
            </a:r>
          </a:p>
          <a:p>
            <a:r>
              <a:rPr lang="cs-CZ" dirty="0"/>
              <a:t>                                          nebo </a:t>
            </a:r>
          </a:p>
          <a:p>
            <a:r>
              <a:rPr lang="cs-CZ" dirty="0"/>
              <a:t>    nad 100 % alokace: </a:t>
            </a:r>
            <a:r>
              <a:rPr lang="cs-CZ" b="1" dirty="0"/>
              <a:t>Žádost o podporu zařazena mezi náhradní projekty PU 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Výzva k doložení podkladů před vydáním PA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/>
              <a:t>Žádost o podporu splnila podmínky pro vydání právního aktu PP26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Vydání právního aktu (Rozhodnutí o poskytnutí dotace) – PP30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Zaslání zálohové platby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538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Konzultační linka pro šablony op jak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každý pracovní den od 9 do 15 hod. na tel. +420 234 814 777</a:t>
            </a:r>
          </a:p>
          <a:p>
            <a:pPr marL="342900" indent="-342900">
              <a:buFontTx/>
              <a:buChar char="-"/>
            </a:pPr>
            <a:r>
              <a:rPr lang="cs-CZ" dirty="0"/>
              <a:t>e-mail: </a:t>
            </a:r>
            <a:r>
              <a:rPr lang="cs-CZ" dirty="0">
                <a:hlinkClick r:id="rId3"/>
              </a:rPr>
              <a:t>dotazyZP@msmt.cz</a:t>
            </a:r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623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FA282-A905-4690-AE8F-538F8747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t"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Mgr. Lucie Karešová, </a:t>
            </a:r>
            <a:r>
              <a:rPr lang="cs-CZ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lucie.karesova@msmt.cz</a:t>
            </a: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/>
              <a:t>Mgr. Martina Čapková, </a:t>
            </a:r>
            <a:r>
              <a:rPr lang="pl-PL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martina.capkova@msmt.cz</a:t>
            </a:r>
            <a:endParaRPr lang="pl-PL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jsou dostupné na webových stránkách </a:t>
            </a:r>
            <a:r>
              <a:rPr lang="cs-CZ" sz="20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OPJAK.cz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Dokumentace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Výzva č. 31 a její přílohy </a:t>
            </a:r>
            <a:r>
              <a:rPr lang="cs-CZ" dirty="0">
                <a:hlinkClick r:id="rId3"/>
              </a:rPr>
              <a:t>https://opjak.cz/vyzvy/vyzva-c-02_24_031-sablony-pro-neformalni-vzdelavani/#dokumenty</a:t>
            </a:r>
            <a:endParaRPr lang="cs-CZ" dirty="0"/>
          </a:p>
          <a:p>
            <a:r>
              <a:rPr lang="cs-CZ" dirty="0"/>
              <a:t>- Příloha č. 1: Kritéria hodnocení</a:t>
            </a:r>
          </a:p>
          <a:p>
            <a:r>
              <a:rPr lang="cs-CZ" dirty="0"/>
              <a:t>- Příloha č. 2: </a:t>
            </a:r>
            <a:r>
              <a:rPr lang="cs-CZ" b="1" dirty="0"/>
              <a:t>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Přílohy k žádosti o podporu </a:t>
            </a:r>
            <a:r>
              <a:rPr lang="cs-CZ" dirty="0"/>
              <a:t>( na webu OP JAK, v IS KP21+) </a:t>
            </a:r>
          </a:p>
          <a:p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zjednodušených projektů, verze 2</a:t>
            </a:r>
          </a:p>
          <a:p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Právní akt a příloha Základní parametry projektu (ZPP)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5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3B5F0-BEEE-6F6B-B9EF-FE23D72D1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13479-D24D-074C-F532-35C71BDA8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Komunikace v hodnoticím procesu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BD0493-BBCA-DC0B-DE18-827274540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prostřednictvím monitorovacího systému ISKP21+, </a:t>
            </a:r>
            <a:r>
              <a:rPr lang="cs-CZ" dirty="0" err="1"/>
              <a:t>tvz</a:t>
            </a:r>
            <a:r>
              <a:rPr lang="cs-CZ" dirty="0"/>
              <a:t>. </a:t>
            </a:r>
            <a:r>
              <a:rPr lang="cs-CZ" b="1" dirty="0"/>
              <a:t>depeše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Nastavení notifikací </a:t>
            </a:r>
            <a:r>
              <a:rPr lang="cs-CZ" dirty="0"/>
              <a:t>v ISKP21+!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 době realizace – komunikace i e-mailem, telefonicky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AB5C2F-E313-AD8C-E1DA-62E2E61F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92" y="2117073"/>
            <a:ext cx="3296110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87A62-13B4-2153-0D59-257E2F4A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5B197-D06A-94A2-5A78-2D48D5936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Administrace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181629-5377-70B1-8A5E-33EB67569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využití celkové částky dotace dle vlastního uvážení tak, aby byly realizovány aktivity a administrován celý projekt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není nutné se řídit celkovými náklady na aktivitu v šabloně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vlastní rozpočet pro realizaci a </a:t>
            </a:r>
            <a:r>
              <a:rPr lang="cs-CZ" u="sng" dirty="0"/>
              <a:t>administraci</a:t>
            </a:r>
            <a:r>
              <a:rPr lang="cs-CZ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stanovit si odpovídající částku na administraci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35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Oprávnění žadatelé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255595"/>
            <a:ext cx="10564586" cy="4312448"/>
          </a:xfrm>
        </p:spPr>
        <p:txBody>
          <a:bodyPr/>
          <a:lstStyle/>
          <a:p>
            <a:r>
              <a:rPr lang="cs-CZ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Soukromoprávní subjekty, jejichž hlavním účelem není vytváření zisku a které současně vykonávají veřejně prospěšnou činnost </a:t>
            </a:r>
            <a:r>
              <a:rPr lang="cs-CZ" dirty="0"/>
              <a:t>s</a:t>
            </a:r>
            <a:r>
              <a:rPr lang="cs-CZ" dirty="0">
                <a:latin typeface="+mn-lt"/>
              </a:rPr>
              <a:t> právní formou </a:t>
            </a:r>
            <a:r>
              <a:rPr lang="cs-CZ" dirty="0"/>
              <a:t>(ONFV):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Spolek</a:t>
            </a:r>
            <a:r>
              <a:rPr lang="cs-CZ" dirty="0"/>
              <a:t> (pokud obsahuje pobočné spolky, je žadatelem hlavní spolek) </a:t>
            </a:r>
            <a:r>
              <a:rPr lang="cs-CZ" dirty="0">
                <a:hlinkClick r:id="rId3"/>
              </a:rPr>
              <a:t>https://www.spolkovyrejstrik.cz/</a:t>
            </a:r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Ústav </a:t>
            </a:r>
            <a:r>
              <a:rPr lang="cs-CZ" dirty="0">
                <a:hlinkClick r:id="rId4"/>
              </a:rPr>
              <a:t>https://or.justice.cz/ias/ui/rejstrik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Obecně prospěšná společnost  </a:t>
            </a:r>
            <a:r>
              <a:rPr lang="cs-CZ" dirty="0">
                <a:hlinkClick r:id="rId4"/>
              </a:rPr>
              <a:t>https://or.justice.cz/ias/ui/rejstrik</a:t>
            </a:r>
            <a:endParaRPr lang="cs-CZ" dirty="0"/>
          </a:p>
          <a:p>
            <a:r>
              <a:rPr lang="cs-CZ" dirty="0"/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Účelové zařízení registrovaných církví a náboženských společností      </a:t>
            </a:r>
            <a:r>
              <a:rPr lang="cs-CZ" dirty="0">
                <a:hlinkClick r:id="rId5"/>
              </a:rPr>
              <a:t>https://www-cns.mkcr.cz/cns_internet/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70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Časové nastavení výzvy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Vyhlášení výzvy: 21. 3. 2024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Zahájení příjmu žádostí: 8. 4.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Ukončení příjmu žádostí: 30. 8. 2024 nebo při dosažení 120 % výše alokace v dosud podaných žádostech, min. však 14 dní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Nejdřívější zahájení realizace: 1. 5.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Nejpozdější den ukončení: 31. 12. 2027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Délka realizace projektu: 24 až 36 měsíců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78708751"/>
      </p:ext>
    </p:extLst>
  </p:cSld>
  <p:clrMapOvr>
    <a:masterClrMapping/>
  </p:clrMapOvr>
</p:sld>
</file>

<file path=ppt/theme/theme1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6B83B94A9AD4086EF024A4B2ABCA0" ma:contentTypeVersion="2" ma:contentTypeDescription="Vytvoří nový dokument" ma:contentTypeScope="" ma:versionID="ecd8cb4f1c86fe5fffb55aba212263ca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e78262c49ac82559fb01b2039c05d41d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15OPMSMT0001-78-10321</_dlc_DocId>
    <_dlc_DocIdUrl xmlns="0104a4cd-1400-468e-be1b-c7aad71d7d5a">
      <Url>https://op.msmt.cz/_layouts/15/DocIdRedir.aspx?ID=15OPMSMT0001-78-10321</Url>
      <Description>15OPMSMT0001-78-10321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20B01D6-1020-4225-A673-959C6FC60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90CFC3-CC17-4EC6-AB7D-AB65CA205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D3B49A-8398-4D0A-AAF6-5D9DECEED92C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0104a4cd-1400-468e-be1b-c7aad71d7d5a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24AD48E-5949-487F-AD04-44FC4DDCC9B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3516</Words>
  <Application>Microsoft Office PowerPoint</Application>
  <PresentationFormat>Širokoúhlá obrazovka</PresentationFormat>
  <Paragraphs>488</Paragraphs>
  <Slides>46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Google Sans</vt:lpstr>
      <vt:lpstr>Montserrat</vt:lpstr>
      <vt:lpstr>Times New Roman</vt:lpstr>
      <vt:lpstr>Wingdings</vt:lpstr>
      <vt:lpstr>Titulní OP JAK</vt:lpstr>
      <vt:lpstr> šablony pro neformální vzdělávání 02_24_031</vt:lpstr>
      <vt:lpstr>SEMINÁŘ PRO ŽADATELE:  PŘÍPRAVA ŽÁDOSTI O PODPORU</vt:lpstr>
      <vt:lpstr>Program</vt:lpstr>
      <vt:lpstr>Základní informace k výzvě</vt:lpstr>
      <vt:lpstr>Dokumentace</vt:lpstr>
      <vt:lpstr>Komunikace v hodnoticím procesu </vt:lpstr>
      <vt:lpstr>Administrace </vt:lpstr>
      <vt:lpstr>Oprávnění žadatelé </vt:lpstr>
      <vt:lpstr>Časové nastavení výzvy</vt:lpstr>
      <vt:lpstr>Finanční údaje</vt:lpstr>
      <vt:lpstr>Zálohové platby</vt:lpstr>
      <vt:lpstr>Zprávy o realizaci (zor)</vt:lpstr>
      <vt:lpstr>Oprávněnost žadatelů – dle výzvy</vt:lpstr>
      <vt:lpstr>Oprávněnost žadatelů – dle pravidel</vt:lpstr>
      <vt:lpstr>Veřejná podpora v oblasti vzdělávání</vt:lpstr>
      <vt:lpstr>Oprávněnost žadatelů – přílohy k žádosti o podporu</vt:lpstr>
      <vt:lpstr>Oprávněnost žadatelů – přílohy k žádosti o podporu</vt:lpstr>
      <vt:lpstr>Oprávněnost žadatelů – přílohy k žádosti o podporu</vt:lpstr>
      <vt:lpstr>Oprávněnost žadatelů – přílohy k žádosti o podporu</vt:lpstr>
      <vt:lpstr>Oprávněnost žadatelů – přílohy k žádosti o podporu</vt:lpstr>
      <vt:lpstr>Veřejné zakázky </vt:lpstr>
      <vt:lpstr>Aktivity (šablony)</vt:lpstr>
      <vt:lpstr>Principy zjednodušených projektů (tzv. šablon)</vt:lpstr>
      <vt:lpstr>Způsobilost nákladů a jejich vykazování</vt:lpstr>
      <vt:lpstr>Šablony</vt:lpstr>
      <vt:lpstr>Cílové skupiny</vt:lpstr>
      <vt:lpstr>Vzdělávání pracovníků/dobrovolníků v nfv</vt:lpstr>
      <vt:lpstr>Spolupráce pracovníků/dobrovolníků v nfv</vt:lpstr>
      <vt:lpstr>Inovativní vzdělávání dětí a mládeže v NFV</vt:lpstr>
      <vt:lpstr>Odborně zaměřená tematická a komunitní setkávání v organizacích NFV</vt:lpstr>
      <vt:lpstr>Vyloučené aktivity</vt:lpstr>
      <vt:lpstr>Kalkulačka šablon pro NFV</vt:lpstr>
      <vt:lpstr>Kalkulačka šablon NFV</vt:lpstr>
      <vt:lpstr>Kalkulačka šablon NFV – list žádost</vt:lpstr>
      <vt:lpstr>Kalkulačka šablon NFV – list souhrn</vt:lpstr>
      <vt:lpstr>Indikátory a specifické datové položky</vt:lpstr>
      <vt:lpstr>Indikátory</vt:lpstr>
      <vt:lpstr>Specifické datové položky (sdp)</vt:lpstr>
      <vt:lpstr>Aktivita – indikátor – sdp </vt:lpstr>
      <vt:lpstr>Aktivita – indikátor – sdp </vt:lpstr>
      <vt:lpstr>Aktivita – indikátor – sdp </vt:lpstr>
      <vt:lpstr>Práce v systémech</vt:lpstr>
      <vt:lpstr>ISKP21+</vt:lpstr>
      <vt:lpstr>Hodnoticí proces</vt:lpstr>
      <vt:lpstr>Konzultační linka pro šablony op jak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Hušková Barbora</dc:creator>
  <cp:lastModifiedBy>Karešová Lucie</cp:lastModifiedBy>
  <cp:revision>392</cp:revision>
  <cp:lastPrinted>2024-02-12T10:53:56Z</cp:lastPrinted>
  <dcterms:created xsi:type="dcterms:W3CDTF">2022-03-17T13:04:25Z</dcterms:created>
  <dcterms:modified xsi:type="dcterms:W3CDTF">2024-05-07T12:30:48Z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0x0101006EA6B83B94A9AD4086EF024A4B2ABCA0</vt:lpwstr>
  </property>
  <property fmtid="{D5CDD505-2E9C-101B-9397-08002B2CF9AE}" pid="3" name="_dlc_DocIdItemGuid">
    <vt:lpwstr>ebd6095d-1b19-47fb-8427-09aa918a274d</vt:lpwstr>
  </property>
</Properties>
</file>