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7"/>
  </p:notesMasterIdLst>
  <p:sldIdLst>
    <p:sldId id="264" r:id="rId6"/>
    <p:sldId id="475" r:id="rId7"/>
    <p:sldId id="259" r:id="rId8"/>
    <p:sldId id="699" r:id="rId9"/>
    <p:sldId id="710" r:id="rId10"/>
    <p:sldId id="700" r:id="rId11"/>
    <p:sldId id="457" r:id="rId12"/>
    <p:sldId id="413" r:id="rId13"/>
    <p:sldId id="468" r:id="rId14"/>
    <p:sldId id="702" r:id="rId15"/>
    <p:sldId id="415" r:id="rId16"/>
    <p:sldId id="450" r:id="rId17"/>
    <p:sldId id="703" r:id="rId18"/>
    <p:sldId id="704" r:id="rId19"/>
    <p:sldId id="451" r:id="rId20"/>
    <p:sldId id="705" r:id="rId21"/>
    <p:sldId id="706" r:id="rId22"/>
    <p:sldId id="385" r:id="rId23"/>
    <p:sldId id="721" r:id="rId24"/>
    <p:sldId id="452" r:id="rId25"/>
    <p:sldId id="707" r:id="rId26"/>
    <p:sldId id="453" r:id="rId27"/>
    <p:sldId id="708" r:id="rId28"/>
    <p:sldId id="464" r:id="rId29"/>
    <p:sldId id="466" r:id="rId30"/>
    <p:sldId id="454" r:id="rId31"/>
    <p:sldId id="420" r:id="rId32"/>
    <p:sldId id="717" r:id="rId33"/>
    <p:sldId id="719" r:id="rId34"/>
    <p:sldId id="714" r:id="rId35"/>
    <p:sldId id="713" r:id="rId36"/>
    <p:sldId id="720" r:id="rId37"/>
    <p:sldId id="690" r:id="rId38"/>
    <p:sldId id="691" r:id="rId39"/>
    <p:sldId id="692" r:id="rId40"/>
    <p:sldId id="709" r:id="rId41"/>
    <p:sldId id="711" r:id="rId42"/>
    <p:sldId id="716" r:id="rId43"/>
    <p:sldId id="715" r:id="rId44"/>
    <p:sldId id="290" r:id="rId45"/>
    <p:sldId id="263" r:id="rId4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78562" autoAdjust="0"/>
  </p:normalViewPr>
  <p:slideViewPr>
    <p:cSldViewPr snapToGrid="0">
      <p:cViewPr varScale="1">
        <p:scale>
          <a:sx n="99" d="100"/>
          <a:sy n="9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58481-CB8E-4C92-869C-88D5DAFCB43A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EF03-EFC5-4A70-A2B9-319C61BB9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4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6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437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566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+mn-lt"/>
              </a:rPr>
              <a:t>Při uvedení délky hodiny na osvědčení 45 min je nezbytné provést přepočet celkové délky vzdělávání na 60ti minutové hodiny. Např. na osvědčení bude uvedeno 8 hodin po 45 min = 6 hod po 60 min.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0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847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083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402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748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419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253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100" dirty="0"/>
              <a:t>praktická pomůcka pro sledování dosažených výstupů šablon vzdělávání a spolupráce pracovníků/dobrovolníků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100" dirty="0"/>
              <a:t>evidence osob v šablonách č. 1- 4: po vyplnění listu Nepovinná evidence se díky nastaveným vzorcům vypočítají: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100" dirty="0"/>
              <a:t>Počet šablon k vykázání v jednotlivých </a:t>
            </a:r>
            <a:r>
              <a:rPr lang="cs-CZ" sz="1100" dirty="0" err="1"/>
              <a:t>ZoR</a:t>
            </a:r>
            <a:r>
              <a:rPr lang="cs-CZ" sz="1100" dirty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100" dirty="0"/>
              <a:t>Seznam osob a jejich počet do indikátoru 525 102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100" dirty="0"/>
              <a:t>Hodnoty specifických datových položek (počty hodin a počty osob v jednotlivých tématech)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100" dirty="0"/>
              <a:t>Hlídání duplicit napříč </a:t>
            </a:r>
            <a:r>
              <a:rPr lang="cs-CZ" sz="1100" dirty="0" err="1"/>
              <a:t>ZoR</a:t>
            </a:r>
            <a:r>
              <a:rPr lang="cs-CZ" sz="1100" dirty="0"/>
              <a:t>, že nebyl jeden výstup vykázán omylem dvakrát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44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200" b="0" dirty="0">
                <a:latin typeface="+mn-lt"/>
              </a:rPr>
              <a:t>Seminář je určen pro zástupce projektů, kteří začínají s realizací aktivit na podzim 2024 a později. Seminář je obsahově totožný se seminářem z 11.6. (který byl určen především pro příjemce se zahájením v létě 2024).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670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487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51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100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745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796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088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752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359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125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Dokládá se dokumentem: Souhrnná evidence pro NFV – tj. vykazovat průběžně v </a:t>
            </a:r>
            <a:r>
              <a:rPr lang="cs-CZ" dirty="0" err="1"/>
              <a:t>ZoR</a:t>
            </a:r>
            <a:r>
              <a:rPr lang="cs-CZ" dirty="0"/>
              <a:t> na obrazovce Indikátory tak, jak bude dokládána tato Souhrnná evidence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95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45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Dokládá se v Kalkulačce </a:t>
            </a:r>
            <a:r>
              <a:rPr lang="cs-CZ" dirty="0" err="1"/>
              <a:t>ZoR</a:t>
            </a:r>
            <a:r>
              <a:rPr lang="cs-CZ" dirty="0"/>
              <a:t> – vyplněním listu 512 120</a:t>
            </a:r>
          </a:p>
          <a:p>
            <a:r>
              <a:rPr lang="cs-CZ" dirty="0"/>
              <a:t>Vykazovat průběžně v </a:t>
            </a:r>
            <a:r>
              <a:rPr lang="cs-CZ" dirty="0" err="1"/>
              <a:t>ZoR</a:t>
            </a:r>
            <a:r>
              <a:rPr lang="cs-CZ" dirty="0"/>
              <a:t> na obrazovce Indikátory tak, jak bude dokládána Kalkulačka </a:t>
            </a:r>
            <a:r>
              <a:rPr lang="cs-CZ" dirty="0" err="1"/>
              <a:t>ZoR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Co je jednou akcí – </a:t>
            </a:r>
            <a:r>
              <a:rPr lang="cs-CZ" u="sng" dirty="0"/>
              <a:t>stanovuje příjemce dotace </a:t>
            </a:r>
            <a:r>
              <a:rPr lang="cs-CZ" u="none" dirty="0"/>
              <a:t>(není k tomu výklad, v zásadě nebude rozporováno ze strany Řídicího orgánu)</a:t>
            </a:r>
          </a:p>
          <a:p>
            <a:r>
              <a:rPr lang="cs-CZ" dirty="0"/>
              <a:t>Jedna akce může být:</a:t>
            </a:r>
          </a:p>
          <a:p>
            <a:pPr marL="171450" indent="-171450">
              <a:buFontTx/>
              <a:buChar char="-"/>
            </a:pPr>
            <a:r>
              <a:rPr lang="cs-CZ" dirty="0"/>
              <a:t>celá jedna šablona 16 hodin, kdy například probíhají pravidelná odpolední setkání tematicky propojená</a:t>
            </a:r>
          </a:p>
          <a:p>
            <a:pPr marL="171450" indent="-171450">
              <a:buFontTx/>
              <a:buChar char="-"/>
            </a:pPr>
            <a:r>
              <a:rPr lang="cs-CZ" dirty="0"/>
              <a:t>několik šablon 16 hodin, kdy těchto několik šablon bylo využito např. na letním tematickém táboře </a:t>
            </a:r>
          </a:p>
          <a:p>
            <a:pPr marL="171450" indent="-171450">
              <a:buFontTx/>
              <a:buChar char="-"/>
            </a:pPr>
            <a:r>
              <a:rPr lang="cs-CZ" dirty="0"/>
              <a:t>jedno setkání v délce x hodin, takže v rámci šablony 16 hodin se může jednat o několik akcí 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cs-CZ" dirty="0"/>
              <a:t>Minimální počet akcí: </a:t>
            </a:r>
            <a:r>
              <a:rPr lang="cs-CZ" dirty="0" err="1"/>
              <a:t>více-méně</a:t>
            </a:r>
            <a:r>
              <a:rPr lang="cs-CZ" dirty="0"/>
              <a:t> počet vykázaných šablon </a:t>
            </a:r>
          </a:p>
          <a:p>
            <a:pPr marL="0" indent="0">
              <a:buFontTx/>
              <a:buNone/>
            </a:pPr>
            <a:r>
              <a:rPr lang="cs-CZ" dirty="0"/>
              <a:t>Maximální počet akcí: celkový počet hodin ve vykázaných šablonách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279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Dokládá se v Kalkulačce </a:t>
            </a:r>
            <a:r>
              <a:rPr lang="cs-CZ" dirty="0" err="1"/>
              <a:t>ZoR</a:t>
            </a:r>
            <a:r>
              <a:rPr lang="cs-CZ" dirty="0"/>
              <a:t> – vyplněním listu 510 172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Vykazovat průběžně v </a:t>
            </a:r>
            <a:r>
              <a:rPr lang="cs-CZ" dirty="0" err="1"/>
              <a:t>ZoR</a:t>
            </a:r>
            <a:r>
              <a:rPr lang="cs-CZ" dirty="0"/>
              <a:t> na obrazovce Indikátory tak, jak bude dokládána Kalkulačka </a:t>
            </a:r>
            <a:r>
              <a:rPr lang="cs-CZ" dirty="0" err="1"/>
              <a:t>ZoR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Co je jednou akcí – </a:t>
            </a:r>
            <a:r>
              <a:rPr lang="cs-CZ" u="sng" dirty="0"/>
              <a:t>stanovuje příjemce dotace </a:t>
            </a:r>
            <a:r>
              <a:rPr lang="cs-CZ" u="none" dirty="0"/>
              <a:t>(není k tomu výklad)</a:t>
            </a:r>
          </a:p>
          <a:p>
            <a:r>
              <a:rPr lang="cs-CZ" dirty="0"/>
              <a:t>Jedna akce je standardně jedno setkání v délce x hodin (počet hodin = počet využitých šablon)</a:t>
            </a:r>
          </a:p>
          <a:p>
            <a:endParaRPr lang="cs-CZ" dirty="0"/>
          </a:p>
          <a:p>
            <a:r>
              <a:rPr lang="cs-CZ" dirty="0"/>
              <a:t>Chyba = nevyplnění číslo pobočného spolku, popř. pouze spolku (vždy 1), nezapočítá ani do počtu akcí celkem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620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Každé dítě se počítá pouze jednou bez ohledu na to, do kolika aktivit bylo zapojeno. </a:t>
            </a:r>
          </a:p>
          <a:p>
            <a:r>
              <a:rPr lang="cs-CZ" dirty="0"/>
              <a:t>Vykázat až po realizaci všech aktivit, tj. nejlépe v </a:t>
            </a:r>
            <a:r>
              <a:rPr lang="cs-CZ" dirty="0" err="1"/>
              <a:t>ZZoR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590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798D8-F907-B4FE-C564-8B9F75070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BE50DB4-9128-69DF-E0AB-C8A09F8AD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063CB22-B494-8D84-6DBE-5F08BCD32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1EADF2-B7BC-D0F2-3E56-9C746F3C6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510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38CC2-A074-3AE0-9135-27915E050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CE83ED1-8EE7-E9F2-4FDF-444C64D9B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595DFB2-DDA8-9FF7-54BB-54B0C1135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BFE1CE-9B7E-8E4E-DD03-939FB43E4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129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F21D4-9FFF-E88F-6405-7104F69D9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0818AC-9B6A-175B-BEFF-CEA2E431C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26D0EC6-B403-D057-723D-25D572E6D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D3F4E0-1802-5D49-84F0-50E5CADCF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5243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F21D4-9FFF-E88F-6405-7104F69D9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0818AC-9B6A-175B-BEFF-CEA2E431C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26D0EC6-B403-D057-723D-25D572E6D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Změna SDP</a:t>
            </a:r>
            <a:r>
              <a:rPr lang="cs-CZ" dirty="0"/>
              <a:t>: nepodstatná, tj. uvést v žádosti o změnu, avšak jedná se o formu oznámení </a:t>
            </a:r>
          </a:p>
          <a:p>
            <a:endParaRPr lang="cs-CZ" dirty="0"/>
          </a:p>
          <a:p>
            <a:r>
              <a:rPr lang="cs-CZ" b="1" dirty="0"/>
              <a:t>Změna indikátorů: </a:t>
            </a:r>
          </a:p>
          <a:p>
            <a:r>
              <a:rPr lang="cs-CZ" dirty="0"/>
              <a:t>A. </a:t>
            </a:r>
            <a:r>
              <a:rPr lang="cs-CZ" b="1" dirty="0"/>
              <a:t>Podstatná změna s dodatkem</a:t>
            </a:r>
            <a:r>
              <a:rPr lang="cs-CZ" dirty="0"/>
              <a:t>:</a:t>
            </a:r>
          </a:p>
          <a:p>
            <a:pPr marL="171450" indent="-171450">
              <a:buFontTx/>
              <a:buChar char="-"/>
            </a:pPr>
            <a:r>
              <a:rPr lang="cs-CZ" dirty="0"/>
              <a:t>snížení indikátoru povinného k naplnění (508 102, 525 102)</a:t>
            </a:r>
          </a:p>
          <a:p>
            <a:pPr marL="171450" indent="-171450">
              <a:buFontTx/>
              <a:buChar char="-"/>
            </a:pPr>
            <a:r>
              <a:rPr lang="cs-CZ" dirty="0"/>
              <a:t>přidání indikátoru (zvolení nové aktivity č. 6, která v žádosti o podporu nebyla) </a:t>
            </a:r>
          </a:p>
          <a:p>
            <a:pPr marL="0" indent="0">
              <a:buFontTx/>
              <a:buNone/>
            </a:pPr>
            <a:r>
              <a:rPr lang="cs-CZ" dirty="0"/>
              <a:t>Pokud zároveň bude podávána žádost o změnu, tak tuto </a:t>
            </a:r>
            <a:r>
              <a:rPr lang="cs-CZ" b="1" dirty="0"/>
              <a:t>změnu indikátorů podat zvlášť</a:t>
            </a:r>
            <a:r>
              <a:rPr lang="cs-CZ" dirty="0"/>
              <a:t>! Ke změně indikátorů bude vydán dodatek, k aktivitám nebude! Pokud by zůstaly změny dohromady, museli bychom vydat dodatek i ke změnám aktivit = složité. 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cs-CZ" dirty="0"/>
              <a:t>B. </a:t>
            </a:r>
            <a:r>
              <a:rPr lang="cs-CZ" b="1" dirty="0"/>
              <a:t>Nepodstatná změna </a:t>
            </a:r>
          </a:p>
          <a:p>
            <a:pPr marL="171450" indent="-171450">
              <a:buFontTx/>
              <a:buChar char="-"/>
            </a:pPr>
            <a:r>
              <a:rPr lang="cs-CZ" dirty="0"/>
              <a:t>zvýšení indikátoru povinného k naplnění (508 102, 525 102): pokud bude dosažena vyšší hodnota než je uvedeno v žádosti o podporu, podat ke konci projektu žádost – oznámení o nepodstatné změně. C</a:t>
            </a:r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cs-CZ" dirty="0"/>
              <a:t>C. Snížení/zvýšení indikátorů </a:t>
            </a:r>
            <a:r>
              <a:rPr lang="cs-CZ" u="sng" dirty="0"/>
              <a:t>nepovinných</a:t>
            </a:r>
            <a:r>
              <a:rPr lang="cs-CZ" dirty="0"/>
              <a:t> k naplnění: není nutné podávat žádost, pokud ano, tak OK.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D3F4E0-1802-5D49-84F0-50E5CADCF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1468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F21D4-9FFF-E88F-6405-7104F69D9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0818AC-9B6A-175B-BEFF-CEA2E431C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26D0EC6-B403-D057-723D-25D572E6D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D3F4E0-1802-5D49-84F0-50E5CADCF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3226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F21D4-9FFF-E88F-6405-7104F69D9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0818AC-9B6A-175B-BEFF-CEA2E431C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26D0EC6-B403-D057-723D-25D572E6D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D3F4E0-1802-5D49-84F0-50E5CADCF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277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F21D4-9FFF-E88F-6405-7104F69D9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0818AC-9B6A-175B-BEFF-CEA2E431C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26D0EC6-B403-D057-723D-25D572E6D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D3F4E0-1802-5D49-84F0-50E5CADCF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9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58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I když jsou v různých výzvách na první pohled stejně znějící šablony, podmínky jejich realizace se liší! Je nezbytné sdělit pracovníkovi KL číslo a/nebo název výzvy, na kterou se informujete.</a:t>
            </a:r>
          </a:p>
          <a:p>
            <a:endParaRPr lang="cs-CZ" dirty="0"/>
          </a:p>
          <a:p>
            <a:r>
              <a:rPr lang="cs-CZ"/>
              <a:t>Další </a:t>
            </a:r>
            <a:r>
              <a:rPr lang="cs-CZ" dirty="0"/>
              <a:t>semináře pro NFV: </a:t>
            </a:r>
          </a:p>
          <a:p>
            <a:pPr marL="171450" indent="-171450">
              <a:buFontTx/>
              <a:buChar char="-"/>
            </a:pPr>
            <a:r>
              <a:rPr lang="cs-CZ" dirty="0"/>
              <a:t>28. 1. 2024 Seminář pro příjemce – zaměřený na pravidla a povinnosti při realizace projektů </a:t>
            </a:r>
          </a:p>
          <a:p>
            <a:pPr marL="171450" indent="-171450">
              <a:buFontTx/>
              <a:buChar char="-"/>
            </a:pPr>
            <a:r>
              <a:rPr lang="cs-CZ" dirty="0"/>
              <a:t>18. 2. 2025 Seminář – administrace výstupů aktivit, indikátorů a podání první zprávy o realizaci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Případně další semináře dle zájmu: zájem je nutné projevit – nejlépe na </a:t>
            </a:r>
            <a:r>
              <a:rPr lang="cs-CZ" dirty="0" err="1"/>
              <a:t>lucie.karesova@msmt</a:t>
            </a:r>
            <a:r>
              <a:rPr lang="cs-CZ" dirty="0"/>
              <a:t> a martina.capkova@msmt.cz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953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22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b="1" dirty="0"/>
              <a:t>Odebírání novinek</a:t>
            </a:r>
            <a:r>
              <a:rPr lang="cs-CZ" dirty="0"/>
              <a:t>: </a:t>
            </a:r>
          </a:p>
          <a:p>
            <a:pPr marL="171450" indent="-171450">
              <a:buFontTx/>
              <a:buChar char="-"/>
            </a:pPr>
            <a:r>
              <a:rPr lang="cs-CZ" dirty="0"/>
              <a:t>zpravidla každé druhé pondělí </a:t>
            </a:r>
          </a:p>
          <a:p>
            <a:pPr marL="171450" indent="-171450">
              <a:buFontTx/>
              <a:buChar char="-"/>
            </a:pPr>
            <a:r>
              <a:rPr lang="cs-CZ" b="0" dirty="0">
                <a:latin typeface="+mn-lt"/>
              </a:rPr>
              <a:t>na hlavní stránce webu OP JAK srolovat zcela dolů </a:t>
            </a:r>
          </a:p>
          <a:p>
            <a:pPr marL="171450" indent="-171450">
              <a:buFontTx/>
              <a:buChar char="-"/>
            </a:pPr>
            <a:endParaRPr lang="cs-CZ" b="0" dirty="0">
              <a:latin typeface="+mn-lt"/>
            </a:endParaRPr>
          </a:p>
          <a:p>
            <a:pPr marL="0" indent="0">
              <a:buFontTx/>
              <a:buNone/>
            </a:pPr>
            <a:endParaRPr lang="cs-CZ" b="0" dirty="0">
              <a:latin typeface="+mn-lt"/>
            </a:endParaRPr>
          </a:p>
          <a:p>
            <a:pPr marL="0" indent="0">
              <a:buFontTx/>
              <a:buNone/>
            </a:pPr>
            <a:r>
              <a:rPr lang="cs-CZ" b="1" dirty="0">
                <a:latin typeface="+mn-lt"/>
              </a:rPr>
              <a:t>Dokumenty, FAQ </a:t>
            </a:r>
            <a:r>
              <a:rPr lang="cs-CZ" b="0" dirty="0">
                <a:latin typeface="+mn-lt"/>
              </a:rPr>
              <a:t>(dotazy měsíce), </a:t>
            </a:r>
            <a:r>
              <a:rPr lang="cs-CZ" b="1" dirty="0">
                <a:latin typeface="+mn-lt"/>
              </a:rPr>
              <a:t>aktuality</a:t>
            </a:r>
            <a:r>
              <a:rPr lang="cs-CZ" b="0" dirty="0">
                <a:latin typeface="+mn-lt"/>
              </a:rPr>
              <a:t> (výběr aktualit z aktualit operačního programu vztahující se k výzvě č. 31), </a:t>
            </a:r>
            <a:r>
              <a:rPr lang="cs-CZ" b="1" dirty="0">
                <a:latin typeface="+mn-lt"/>
              </a:rPr>
              <a:t>akce a semináře</a:t>
            </a:r>
            <a:r>
              <a:rPr lang="cs-CZ" b="0" dirty="0">
                <a:latin typeface="+mn-lt"/>
              </a:rPr>
              <a:t> vztahující se k výzvě 31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57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EA89F-0452-3687-DD4E-D94183E65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79A1D25-CC99-E7BA-DB32-C99BCE6EA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AAED959-6E96-CE82-4F1F-96C42AD08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072AF3-53BD-BE6E-15C0-8D3108F97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6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Zálohová platba je zaslána na bankovní účet příjemce po vydání právního aktu do cca 30 dní, automaticky.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646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375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67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mailto:Jmeno.Prijemni@msmt.cz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JAK titu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small" baseline="0">
                <a:latin typeface="+mn-lt"/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7A24A590-A866-43FB-B206-EF4BB330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7359"/>
            <a:ext cx="7391400" cy="173082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sz="2400" dirty="0"/>
              <a:t>Programové období 2021 – 2027, </a:t>
            </a:r>
            <a:r>
              <a:rPr lang="cs-CZ" sz="2400" dirty="0">
                <a:solidFill>
                  <a:srgbClr val="FF0000"/>
                </a:solidFill>
              </a:rPr>
              <a:t>DD. MM. 2021, </a:t>
            </a:r>
            <a:br>
              <a:rPr lang="cs-CZ" sz="2400" dirty="0"/>
            </a:br>
            <a:r>
              <a:rPr lang="cs-CZ" sz="2400" dirty="0"/>
              <a:t>Ministerstvo školství, mládeže a tělovýchovy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540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0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none" baseline="0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04B2D5-FA0C-46A1-8B54-36094BE26D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199" y="3682998"/>
            <a:ext cx="7711831" cy="21082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</a:rPr>
              <a:t>Jméno Příjemní :)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Jmeno.Prijemni@msmt.cz</a:t>
            </a:r>
            <a:endParaRPr lang="cs-CZ" sz="2000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jsou dostupné na webových stránkách </a:t>
            </a:r>
            <a:r>
              <a:rPr lang="cs-CZ" sz="2000" u="sng" dirty="0"/>
              <a:t>https://OPJAK.cz/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64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OP JAK obec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E29FC-C5AB-4A8D-89A5-C94DC4451C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4F14DD-E5DC-45CA-907A-E52FDF260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D7AB2-D5EE-4EA7-86CC-B0A23D728C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4" y="0"/>
            <a:ext cx="3804746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OP JAK obecn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 </a:t>
            </a:r>
          </a:p>
        </p:txBody>
      </p:sp>
    </p:spTree>
    <p:extLst>
      <p:ext uri="{BB962C8B-B14F-4D97-AF65-F5344CB8AC3E}">
        <p14:creationId xmlns:p14="http://schemas.microsoft.com/office/powerpoint/2010/main" val="91455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 </a:t>
            </a:r>
          </a:p>
        </p:txBody>
      </p:sp>
    </p:spTree>
    <p:extLst>
      <p:ext uri="{BB962C8B-B14F-4D97-AF65-F5344CB8AC3E}">
        <p14:creationId xmlns:p14="http://schemas.microsoft.com/office/powerpoint/2010/main" val="24054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  <a:p>
            <a:pPr marL="0" indent="0">
              <a:buNone/>
            </a:pP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5881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OP J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  <a:latin typeface="+mn-lt"/>
              </a:defRPr>
            </a:lvl1pPr>
          </a:lstStyle>
          <a:p>
            <a:r>
              <a:rPr lang="cs-CZ" dirty="0">
                <a:latin typeface="+mn-lt"/>
              </a:rPr>
              <a:t>NADPIS – obecně OP JAK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36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DFB6E-71BE-4574-B84C-CC6B166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271"/>
            <a:ext cx="7391400" cy="93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HLAVNÍ NADPIS</a:t>
            </a:r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48DB31F2-807B-44A6-86D5-A00E1C82203B}"/>
              </a:ext>
            </a:extLst>
          </p:cNvPr>
          <p:cNvSpPr txBox="1">
            <a:spLocks/>
          </p:cNvSpPr>
          <p:nvPr userDrawn="1"/>
        </p:nvSpPr>
        <p:spPr>
          <a:xfrm>
            <a:off x="6440557" y="5923723"/>
            <a:ext cx="1789043" cy="564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>
                <a:latin typeface="+mn-lt"/>
              </a:rPr>
              <a:t>OPJAK.CZ</a:t>
            </a:r>
          </a:p>
          <a:p>
            <a:pPr algn="r"/>
            <a:r>
              <a:rPr lang="cs-CZ" sz="1800" dirty="0">
                <a:latin typeface="+mn-lt"/>
              </a:rPr>
              <a:t>MSMT.CZ</a:t>
            </a:r>
          </a:p>
        </p:txBody>
      </p:sp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D281819F-91D4-493D-BE08-DCE51E69C2BA}"/>
              </a:ext>
            </a:extLst>
          </p:cNvPr>
          <p:cNvSpPr txBox="1">
            <a:spLocks/>
          </p:cNvSpPr>
          <p:nvPr userDrawn="1"/>
        </p:nvSpPr>
        <p:spPr>
          <a:xfrm>
            <a:off x="838200" y="549465"/>
            <a:ext cx="3812877" cy="1262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+mn-lt"/>
              </a:rPr>
              <a:t>Operační program</a:t>
            </a:r>
          </a:p>
          <a:p>
            <a:pPr algn="l"/>
            <a:r>
              <a:rPr lang="cs-CZ" sz="2800" b="1" dirty="0">
                <a:latin typeface="+mn-lt"/>
              </a:rPr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38055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49" r:id="rId5"/>
    <p:sldLayoutId id="2147483660" r:id="rId6"/>
    <p:sldLayoutId id="2147483661" r:id="rId7"/>
    <p:sldLayoutId id="2147483653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vyzvy/vyzva-c-02_24_031-sablony-pro-neformalni-vzdelavani/#dokument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dokumenty/uzivatelske-prirucky-pro-praci-zadatele-prijemce-v-is-kp21/zadost-o-zmenu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vyzvy/vyzva-c-02_24_031-sablony-pro-neformalni-vzdelavani/#dokumen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jak.cz/zpravy-projekt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otazyZP@msmt.cz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karesova@msmt.cz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opjak.cz/" TargetMode="External"/><Relationship Id="rId4" Type="http://schemas.openxmlformats.org/officeDocument/2006/relationships/hyperlink" Target="mailto:martina.capkova@msmt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vyzvy/vyzva-c-02_24_031-sablony-pro-neformalni-vzdelavan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F75EB-7515-4DE0-B724-C3CA2CBB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4800" dirty="0"/>
            </a:br>
            <a:r>
              <a:rPr lang="cs-CZ" sz="4800" dirty="0"/>
              <a:t>šablony pro neformální vzdělávání 02_24_031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3F4421-1F25-49FA-863D-4CE035C0B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sz="2400" dirty="0">
              <a:solidFill>
                <a:prstClr val="white"/>
              </a:solidFill>
            </a:endParaRP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15. 10. 2024</a:t>
            </a:r>
          </a:p>
          <a:p>
            <a:pPr lvl="0"/>
            <a:endParaRPr lang="cs-CZ" sz="2400" dirty="0">
              <a:solidFill>
                <a:prstClr val="white"/>
              </a:solidFill>
            </a:endParaRP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Programové období 2021 – 2027 </a:t>
            </a: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Ministerstvo školství, mládeže a tělovýchovy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92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Realizace aktivit a dokládání výstupů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90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Šablony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b="1" dirty="0"/>
              <a:t>Příloha č. 2 výzvy Přehled šablon a jejich věcný výklad:</a:t>
            </a:r>
          </a:p>
          <a:p>
            <a:endParaRPr lang="cs-CZ" sz="2400" b="1" dirty="0"/>
          </a:p>
          <a:p>
            <a:r>
              <a:rPr lang="cs-CZ" sz="2400" dirty="0"/>
              <a:t>1. Vzdělávání pracovníků v neformálním vzdělávání</a:t>
            </a:r>
          </a:p>
          <a:p>
            <a:r>
              <a:rPr lang="cs-CZ" sz="2400" dirty="0"/>
              <a:t>2. Vzdělávání dobrovolníků v neformálním vzdělávání</a:t>
            </a:r>
          </a:p>
          <a:p>
            <a:r>
              <a:rPr lang="cs-CZ" dirty="0"/>
              <a:t>3. Spolupráce pracovníků v neformálním vzdělávání</a:t>
            </a:r>
          </a:p>
          <a:p>
            <a:r>
              <a:rPr lang="cs-CZ" dirty="0"/>
              <a:t>4. Spolupráce dobrovolníků v neformálním vzdělávání</a:t>
            </a:r>
          </a:p>
          <a:p>
            <a:r>
              <a:rPr lang="cs-CZ" dirty="0"/>
              <a:t>5. Inovativní vzdělávání dětí a mládeže v neformálním vzdělávání</a:t>
            </a:r>
          </a:p>
          <a:p>
            <a:r>
              <a:rPr lang="cs-CZ" dirty="0"/>
              <a:t>6. Odborně zaměřená tematická a komunitní setkávání v organizacích neformálního vzdělávání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6317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Vzdělávání pracovníků/dobrovolníků v </a:t>
            </a:r>
            <a:r>
              <a:rPr lang="cs-CZ" dirty="0" err="1"/>
              <a:t>nfv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Hodina vzdělávání = 60 minut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Formou akreditovaných i neakreditovaných kurzů, programů, supervize/ mentoringu/ koučinku, stáží ve firmách/institucích (ne v dalších NFV nebo školách/</a:t>
            </a:r>
            <a:r>
              <a:rPr lang="cs-CZ" dirty="0" err="1"/>
              <a:t>šk</a:t>
            </a:r>
            <a:r>
              <a:rPr lang="cs-CZ" dirty="0"/>
              <a:t>. zařízeních)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Prezenčně i distančně (stáže pouze prezenčně)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Podporovaná témata viz kap. 4.1 Přehledu šablon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Nelze uznat vzdělávání, které vede k získání akademických či profesních  titulů a vzdělávání vedoucí ke změně kvalifikace, ani rekvalifikační kurzy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Indikátor 525 102, SDP: téma vzdělávání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2655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Vzdělávání pracovníků/dobrovolníků v </a:t>
            </a:r>
            <a:r>
              <a:rPr lang="cs-CZ" dirty="0" err="1"/>
              <a:t>nfv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Dokládání výstupů v </a:t>
            </a:r>
            <a:r>
              <a:rPr lang="cs-CZ" b="1" dirty="0" err="1"/>
              <a:t>ZoR</a:t>
            </a:r>
            <a:r>
              <a:rPr lang="cs-CZ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Sken osvědčení/potvrzení o absolvování – náležitosti viz kap. 5.1 Přehledu šablon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Sken potvrzení o zaměstnání/dobrovolnické činnosti – formulář k dispozici na webu u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Souhrnná evidence pro NFV (excel) – ke stažení na webu u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Volitelně doložit nepovinnou pomůcku Evidence vzdělávaných osob pro šablony NFV (tabulka k dispozici)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8383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Vzdělávání pracovníků/dobrovolníků v </a:t>
            </a:r>
            <a:r>
              <a:rPr lang="cs-CZ" dirty="0" err="1"/>
              <a:t>nfv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Dokládání výstupů pro kontrolu na místě: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osvědčení/potvrzení o absolvování vzdělávání (duplikát originálu, ověřená kopie)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potvrzení o zaměstnání/dobrovolnické činnosti (originál pracovní smlouvy/dohody o dobrovolnické činnosti s náplní práce zaměřené na činnost s dětmi a mládeží)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(ověřená kopie) splnění kvalifikačních požadavků supervizora, mentora a kouče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Distanční vzdělávání doložit snímkem obrazovky nebo výpisem dat z komunikační platformy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Doklad o zaplacení vzdělávání u neakreditovaných kurzů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3435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Spolupráce pracovníků/dobrovolníků v </a:t>
            </a:r>
            <a:r>
              <a:rPr lang="cs-CZ" dirty="0" err="1"/>
              <a:t>nfv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Hodina spolupráce = 60 minut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Formou hospitace na vzdělávací akci nebo návštěvou v jiném zařízení poskytujícím neformální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Blok/cyklus spolupráce nesmí být kratší než 8 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Prezenčně i distančně (návštěva v jiném zařízení pouze prezenčně)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Podporovaná témata viz kap. 4.1 Přehledu šablon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Lektor: pracovník ve vzdělávání školy/školského zařízení, pracovník v oblasti neformálního vzdělávání dětí a mládeže a odborník z praxe. NE dobrovolník.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Spolupracující tým může být složený z lektora, pracovníka a dobrovolníka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Indikátor 525 102, SDP: téma spolupráce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06414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Spolupráce pracovníků/dobrovolníků v </a:t>
            </a:r>
            <a:r>
              <a:rPr lang="cs-CZ" dirty="0" err="1"/>
              <a:t>nfv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Dokládání výstupů v </a:t>
            </a:r>
            <a:r>
              <a:rPr lang="cs-CZ" b="1" dirty="0" err="1"/>
              <a:t>ZoR</a:t>
            </a:r>
            <a:r>
              <a:rPr lang="cs-CZ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Sken záznamu o spolupráci – formulář k dispozici na webu u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Sken potvrzení o zaměstnání/dobrovolnické činnosti – formulář k dispozici na webu u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Souhrnná evidence pro NFV (excel) – ke stažení na webu u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Volitelně doložit nepovinnou pomůcku Evidence vzdělávaných osob pro šablony NFV (tabulka k dispozici)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3642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Spolupráce pracovníků/dobrovolníků v </a:t>
            </a:r>
            <a:r>
              <a:rPr lang="cs-CZ" dirty="0" err="1"/>
              <a:t>nfv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Dokládání výstupů pro kontrolu na místě: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záznamu o spolupráci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potvrzení o zaměstnání/dobrovolnické činnosti (originál pracovní smlouvy/dohody o dobrovolnické činnosti s náplní práce zaměřené na činnost s dětmi a mládeží)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Distanční vzdělávání doložit snímkem obrazovky nebo výpisem dat z komunikační platformy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64495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Souhrnná evidence pro NFV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248033"/>
            <a:ext cx="10834635" cy="43200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Společný formulář pro šablony Vzdělávání pracovníků, Vzdělávání dobrovolníků, Spolupráce pracovníků a Spolupráce dobrovolníků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Dokládá se ke každé </a:t>
            </a:r>
            <a:r>
              <a:rPr lang="cs-CZ" dirty="0" err="1"/>
              <a:t>ZoR</a:t>
            </a:r>
            <a:r>
              <a:rPr lang="cs-CZ" dirty="0"/>
              <a:t>, ve které jsou nárokovány tyto šablony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Jeden soubor je postupně doplňován údaji z následující </a:t>
            </a:r>
            <a:r>
              <a:rPr lang="cs-CZ" dirty="0" err="1"/>
              <a:t>ZoR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Slouží ke sledování hodnoty </a:t>
            </a:r>
            <a:r>
              <a:rPr lang="cs-CZ" dirty="0" err="1"/>
              <a:t>ind</a:t>
            </a:r>
            <a:r>
              <a:rPr lang="cs-CZ" dirty="0"/>
              <a:t>. 525 102 – neuvádí se lektor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Vykazuje se každý pracovník a dobrovolník, vč. podpořených pracovníků a dobrovolníků z jiných ONFV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Nejpozději v </a:t>
            </a:r>
            <a:r>
              <a:rPr lang="cs-CZ" dirty="0" err="1"/>
              <a:t>ZZoR</a:t>
            </a:r>
            <a:r>
              <a:rPr lang="cs-CZ" dirty="0"/>
              <a:t> vykázat </a:t>
            </a:r>
            <a:r>
              <a:rPr lang="cs-CZ" dirty="0" err="1"/>
              <a:t>ind</a:t>
            </a:r>
            <a:r>
              <a:rPr lang="cs-CZ" dirty="0"/>
              <a:t>. 525 102 do ISKP21+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71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b="1" dirty="0"/>
            </a:br>
            <a:r>
              <a:rPr lang="cs-CZ" dirty="0"/>
              <a:t>Evidence vzdělávaných osob – nepovinná pomůcka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1248033"/>
            <a:ext cx="10834635" cy="43200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praktická pomůcka pro sledování dosažených výstupů šablon č. 1 – 4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nepovinné, pokud bude příjemce vyplňovat, žádáme o doložení kvůli efektivnější kontrole a následné komunikaci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automatický výpočet: </a:t>
            </a:r>
          </a:p>
          <a:p>
            <a:r>
              <a:rPr lang="cs-CZ" dirty="0"/>
              <a:t>a) počet šablon k vykázání v jednotlivých </a:t>
            </a:r>
            <a:r>
              <a:rPr lang="cs-CZ" dirty="0" err="1"/>
              <a:t>ZoR</a:t>
            </a:r>
            <a:endParaRPr lang="cs-CZ" dirty="0"/>
          </a:p>
          <a:p>
            <a:r>
              <a:rPr lang="cs-CZ" dirty="0"/>
              <a:t>b) seznam osob a jejich počet do indikátoru 525 102 napříč </a:t>
            </a:r>
            <a:r>
              <a:rPr lang="cs-CZ" dirty="0" err="1"/>
              <a:t>ZoR</a:t>
            </a:r>
            <a:endParaRPr lang="cs-CZ" dirty="0"/>
          </a:p>
          <a:p>
            <a:r>
              <a:rPr lang="cs-CZ" dirty="0"/>
              <a:t>c) hodnoty SDP (počty hodin a počty osob v jednotlivých tématech)</a:t>
            </a:r>
          </a:p>
          <a:p>
            <a:r>
              <a:rPr lang="cs-CZ" dirty="0"/>
              <a:t>+ kontrola, že výstup nebyl omylem vykázán vícekrát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48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SEMINÁŘ PRO PŘÍJEMCE:</a:t>
            </a:r>
            <a:br>
              <a:rPr lang="cs-CZ" dirty="0"/>
            </a:br>
            <a:br>
              <a:rPr lang="cs-CZ" dirty="0"/>
            </a:br>
            <a:r>
              <a:rPr lang="cs-CZ" dirty="0"/>
              <a:t>REALIZACE AKTIVIT VE VÝZVĚ ŠABLONY PRO NFV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962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Inovativní vzdělávání dětí a mládeže v NFV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Aktivita povinná k naplnění – naplnění cílové hodnoty </a:t>
            </a:r>
            <a:r>
              <a:rPr lang="cs-CZ" b="1" dirty="0" err="1"/>
              <a:t>ind</a:t>
            </a:r>
            <a:r>
              <a:rPr lang="cs-CZ" b="1" dirty="0"/>
              <a:t>. 508 102!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Hodina vzdělávání = min. 45 min.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podporovaná témata viz kap. 4.1 Přehledu šablon, formy přímo v šabloně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Realizovat 32 hodin v době 12ti po sobě jdoucích měsících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Šablona způsobilá při odučení min. 25 hodin ve 12ti po sobě jdoucích měsících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Min. 1 dítě/mládež s omezenými příležitostmi + skupina dětí a mládeže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Prezenčně i distančně (projektové učení mimo ONFV pouze prezenčně)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Aktivita nesmí být poskytována za úplatu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Indikátor 512 120, SDP: téma a forma odučené hodiny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>
              <a:highlight>
                <a:srgbClr val="FFFF00"/>
              </a:highlight>
            </a:endParaRPr>
          </a:p>
          <a:p>
            <a:endParaRPr lang="cs-CZ" dirty="0">
              <a:highlight>
                <a:srgbClr val="FFFF00"/>
              </a:highlight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31942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Inovativní vzdělávání dětí a mládeže v NFV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Dokládání výstupů v </a:t>
            </a:r>
            <a:r>
              <a:rPr lang="cs-CZ" b="1" dirty="0" err="1"/>
              <a:t>ZoR</a:t>
            </a:r>
            <a:r>
              <a:rPr lang="cs-CZ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Evidence 32 hodin (excel) – k dispozici na webu u výzvy</a:t>
            </a:r>
          </a:p>
          <a:p>
            <a:endParaRPr lang="cs-CZ" dirty="0"/>
          </a:p>
          <a:p>
            <a:r>
              <a:rPr lang="cs-CZ" b="1" dirty="0"/>
              <a:t>Dokládání výstupů pro kontrolu na místě: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evidence 32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Jména dětí a mládeže v případě vykazování kódem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dokumentů, ve kterých příjemce eviduje docházku s vyznačením hodin inovativního vzdělávání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Distanční vzdělávání doložit snímkem obrazovky nebo výpisem dat z komunikační platformy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09972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436563"/>
            <a:ext cx="10564586" cy="1439129"/>
          </a:xfrm>
        </p:spPr>
        <p:txBody>
          <a:bodyPr/>
          <a:lstStyle/>
          <a:p>
            <a:r>
              <a:rPr lang="cs-CZ" dirty="0"/>
              <a:t>Odborně zaměřená tematická a komunitní setkávání v organizacích NFV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Hodina setkávání = 60 min.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 Varianty setkávání:</a:t>
            </a:r>
            <a:endParaRPr lang="cs-CZ" sz="2200" dirty="0"/>
          </a:p>
          <a:p>
            <a:r>
              <a:rPr lang="cs-CZ" sz="2200" dirty="0"/>
              <a:t>a) odborně zaměřená tematická setkávání s pedagog. pracovníky škol a školských zařízení</a:t>
            </a:r>
          </a:p>
          <a:p>
            <a:r>
              <a:rPr lang="cs-CZ" sz="2200" dirty="0"/>
              <a:t>b) odborně zaměřená tematická setkávání s rodiči   </a:t>
            </a:r>
          </a:p>
          <a:p>
            <a:r>
              <a:rPr lang="cs-CZ" sz="2200" dirty="0"/>
              <a:t>c) komunitní setkávání s veřejností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Témata uvedena ve specifikaci šablony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Vždy za přítomnosti externího odborníka nebo externí organizace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Min. počet účastníků (bez odborníka a dětí/mládeže) je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Indikátor 510 172, SDP: varianta setkání</a:t>
            </a:r>
          </a:p>
        </p:txBody>
      </p:sp>
    </p:spTree>
    <p:extLst>
      <p:ext uri="{BB962C8B-B14F-4D97-AF65-F5344CB8AC3E}">
        <p14:creationId xmlns:p14="http://schemas.microsoft.com/office/powerpoint/2010/main" val="2178769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Odborně zaměřená tematická a komunitní setkávání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Dokládání výstupů v </a:t>
            </a:r>
            <a:r>
              <a:rPr lang="cs-CZ" b="1" dirty="0" err="1"/>
              <a:t>ZoR</a:t>
            </a:r>
            <a:r>
              <a:rPr lang="cs-CZ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Sken zápisu o uskutečněném setkání – formulář k dispozici na webu u výzvy</a:t>
            </a:r>
          </a:p>
          <a:p>
            <a:endParaRPr lang="cs-CZ" dirty="0"/>
          </a:p>
          <a:p>
            <a:r>
              <a:rPr lang="cs-CZ" b="1" dirty="0"/>
              <a:t>Dokládání výstupů pro kontrolu na místě: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zápisu o uskutečněném setkání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Originál prezenční listiny ze setkání – vzor k dispozici na webu u výzvy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86285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Kalkulačka šablon pro NFV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43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Kalkulačka šablon NFV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Záložka „Souhrn“ – rekapitulace realizovaných aktivit, provedených změn, SDP, indikátorů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Záložka „</a:t>
            </a:r>
            <a:r>
              <a:rPr lang="cs-CZ" dirty="0" err="1"/>
              <a:t>ZoR</a:t>
            </a:r>
            <a:r>
              <a:rPr lang="cs-CZ" dirty="0"/>
              <a:t>“ – doplnit počty realizovaných aktivit (u š. Inovativní </a:t>
            </a:r>
            <a:r>
              <a:rPr lang="cs-CZ" dirty="0" err="1"/>
              <a:t>vzd</a:t>
            </a:r>
            <a:r>
              <a:rPr lang="cs-CZ" dirty="0"/>
              <a:t>. doplnit počet aktivit i počet jednotek = hodin)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Záložka „512120“ (ke každé </a:t>
            </a:r>
            <a:r>
              <a:rPr lang="cs-CZ" dirty="0" err="1"/>
              <a:t>ZoR</a:t>
            </a:r>
            <a:r>
              <a:rPr lang="cs-CZ" dirty="0"/>
              <a:t> zvláštní list) – počet školních a mimoškolních aktivit inovativního vzdělávání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Záložka „510172“ (ke každé </a:t>
            </a:r>
            <a:r>
              <a:rPr lang="cs-CZ" dirty="0" err="1"/>
              <a:t>ZoR</a:t>
            </a:r>
            <a:r>
              <a:rPr lang="cs-CZ" dirty="0"/>
              <a:t> zvláštní list) – evidence akcí uskutečněných v rámci š. Odborně zaměřená tematická a komunitní setkávání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Záložka „Změna“ – provádění změn v rámci jednoho SC, nevyužité prostředky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472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a specifické datové položky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289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51F96B3-6622-02D6-605B-4D1CB5602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55626"/>
              </p:ext>
            </p:extLst>
          </p:nvPr>
        </p:nvGraphicFramePr>
        <p:xfrm>
          <a:off x="404734" y="1289959"/>
          <a:ext cx="11452487" cy="4551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189">
                  <a:extLst>
                    <a:ext uri="{9D8B030D-6E8A-4147-A177-3AD203B41FA5}">
                      <a16:colId xmlns:a16="http://schemas.microsoft.com/office/drawing/2014/main" val="931243316"/>
                    </a:ext>
                  </a:extLst>
                </a:gridCol>
                <a:gridCol w="3877937">
                  <a:extLst>
                    <a:ext uri="{9D8B030D-6E8A-4147-A177-3AD203B41FA5}">
                      <a16:colId xmlns:a16="http://schemas.microsoft.com/office/drawing/2014/main" val="183386894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573171227"/>
                    </a:ext>
                  </a:extLst>
                </a:gridCol>
                <a:gridCol w="4641173">
                  <a:extLst>
                    <a:ext uri="{9D8B030D-6E8A-4147-A177-3AD203B41FA5}">
                      <a16:colId xmlns:a16="http://schemas.microsoft.com/office/drawing/2014/main" val="2213747930"/>
                    </a:ext>
                  </a:extLst>
                </a:gridCol>
              </a:tblGrid>
              <a:tr h="644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510 102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Počet podporovaných organizací 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>
                          <a:effectLst/>
                        </a:rPr>
                        <a:t>povinný k naplnění</a:t>
                      </a:r>
                      <a:endParaRPr lang="cs-CZ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(vykázat v 1. </a:t>
                      </a:r>
                      <a:r>
                        <a:rPr lang="cs-CZ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ZoR</a:t>
                      </a: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1129634"/>
                  </a:ext>
                </a:extLst>
              </a:tr>
              <a:tr h="64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508 102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Počet organizací ovlivněných intervencí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povinný k naplnění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+ počet pobočných spolků (realizace min. jedné šablony č. 5), počítá Kalkulačka </a:t>
                      </a:r>
                      <a:r>
                        <a:rPr lang="cs-CZ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ZoR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8146599"/>
                  </a:ext>
                </a:extLst>
              </a:tr>
              <a:tr h="64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525 102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Počet pracovníků ovlivněných intervencí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00" dirty="0">
                          <a:effectLst/>
                        </a:rPr>
                        <a:t>povinný k naplnění</a:t>
                      </a:r>
                      <a:endParaRPr lang="cs-CZ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Souhrnná evidence NFV – pracovníci a dobrovolníci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3615242"/>
                  </a:ext>
                </a:extLst>
              </a:tr>
              <a:tr h="64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510 172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Počet osvětových akcí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nepovinný k naplnění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šablona č. 6, vyplnit v Kalkulačce šablon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7828998"/>
                  </a:ext>
                </a:extLst>
              </a:tr>
              <a:tr h="64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512 120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>
                          <a:effectLst/>
                        </a:rPr>
                        <a:t>Počet školních a mimoškolních aktivit</a:t>
                      </a:r>
                      <a:endParaRPr lang="cs-CZ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nepovinný k naplnění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šablona č. 5, vyplnit v Kalkulačce šablon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2813832"/>
                  </a:ext>
                </a:extLst>
              </a:tr>
              <a:tr h="64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515 102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Počet dětí, žáků, studentů ovlivněných intervencí 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nepovinný k naplnění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šablona č. 5 + 6, sečíst a uvést v </a:t>
                      </a:r>
                      <a:r>
                        <a:rPr lang="cs-CZ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ZZoR</a:t>
                      </a: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7013317"/>
                  </a:ext>
                </a:extLst>
              </a:tr>
              <a:tr h="657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516 113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>
                          <a:effectLst/>
                        </a:rPr>
                        <a:t>Počet dětí a žáků s OMJ ovlivněných intervencí</a:t>
                      </a:r>
                      <a:endParaRPr lang="cs-CZ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</a:rPr>
                        <a:t>nepovinný k naplnění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Šablona č. 5 + 6, sečíst a uvést v </a:t>
                      </a:r>
                      <a:r>
                        <a:rPr lang="cs-CZ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ZZoR</a:t>
                      </a:r>
                      <a:endParaRPr lang="cs-CZ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04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081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510 102 a 508 102 Počet organizací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355270"/>
            <a:ext cx="10989130" cy="45393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>
                <a:solidFill>
                  <a:srgbClr val="173070"/>
                </a:solidFill>
              </a:rPr>
              <a:t>indikátory povinné k naplnění, nedokládají se žádnými dokumenty  </a:t>
            </a:r>
          </a:p>
          <a:p>
            <a:r>
              <a:rPr lang="cs-CZ" b="1" dirty="0">
                <a:solidFill>
                  <a:srgbClr val="173070"/>
                </a:solidFill>
              </a:rPr>
              <a:t>510 102 </a:t>
            </a:r>
            <a:r>
              <a:rPr lang="cs-CZ" sz="2400" b="1" kern="100" dirty="0">
                <a:effectLst/>
              </a:rPr>
              <a:t>Počet podporovaných organizací </a:t>
            </a:r>
            <a:endParaRPr lang="cs-CZ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rgbClr val="173070"/>
                </a:solidFill>
              </a:rPr>
              <a:t>indikátor je splněn vydáním právního aktu pro organizaci </a:t>
            </a: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rgbClr val="173070"/>
                </a:solidFill>
              </a:rPr>
              <a:t>vykázat dosaženou cílovou hodnotu 1 v </a:t>
            </a:r>
            <a:r>
              <a:rPr lang="cs-CZ" dirty="0" err="1">
                <a:solidFill>
                  <a:srgbClr val="173070"/>
                </a:solidFill>
              </a:rPr>
              <a:t>ZoR</a:t>
            </a:r>
            <a:r>
              <a:rPr lang="cs-CZ" dirty="0">
                <a:solidFill>
                  <a:srgbClr val="173070"/>
                </a:solidFill>
              </a:rPr>
              <a:t> č. 1</a:t>
            </a:r>
          </a:p>
          <a:p>
            <a:endParaRPr lang="cs-CZ" dirty="0">
              <a:solidFill>
                <a:srgbClr val="173070"/>
              </a:solidFill>
            </a:endParaRPr>
          </a:p>
          <a:p>
            <a:r>
              <a:rPr lang="cs-CZ" b="1" dirty="0">
                <a:solidFill>
                  <a:srgbClr val="173070"/>
                </a:solidFill>
              </a:rPr>
              <a:t>508 102 </a:t>
            </a:r>
            <a:r>
              <a:rPr lang="cs-CZ" sz="2400" b="1" kern="100" dirty="0">
                <a:effectLst/>
              </a:rPr>
              <a:t>Počet organizací ovlivněných intervencí</a:t>
            </a:r>
            <a:endParaRPr lang="cs-CZ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173070"/>
                </a:solidFill>
              </a:rPr>
              <a:t>- indikátor je splněn realizací alespoň jedné aktivity </a:t>
            </a:r>
            <a:r>
              <a:rPr lang="cs-CZ" u="sng" dirty="0">
                <a:solidFill>
                  <a:srgbClr val="173070"/>
                </a:solidFill>
              </a:rPr>
              <a:t>inovativní vzdělávání</a:t>
            </a:r>
          </a:p>
          <a:p>
            <a:pPr marL="342900" indent="-342900">
              <a:buFontTx/>
              <a:buChar char="-"/>
            </a:pPr>
            <a:r>
              <a:rPr lang="cs-CZ" dirty="0" err="1">
                <a:solidFill>
                  <a:srgbClr val="173070"/>
                </a:solidFill>
              </a:rPr>
              <a:t>org</a:t>
            </a:r>
            <a:r>
              <a:rPr lang="cs-CZ" dirty="0">
                <a:solidFill>
                  <a:srgbClr val="173070"/>
                </a:solidFill>
              </a:rPr>
              <a:t>. bez pobočných spolků vykazují cílovou hodnotu 1 (kdykoliv při splnění aktivity)</a:t>
            </a:r>
          </a:p>
          <a:p>
            <a:pPr marL="342900" indent="-342900">
              <a:buFontTx/>
              <a:buChar char="-"/>
            </a:pPr>
            <a:r>
              <a:rPr lang="cs-CZ" dirty="0" err="1">
                <a:solidFill>
                  <a:srgbClr val="173070"/>
                </a:solidFill>
              </a:rPr>
              <a:t>org</a:t>
            </a:r>
            <a:r>
              <a:rPr lang="cs-CZ" dirty="0">
                <a:solidFill>
                  <a:srgbClr val="173070"/>
                </a:solidFill>
              </a:rPr>
              <a:t>. s pobočnými spolky vykazují cílovou hodnotu 1 (kdykoliv) + počet pobočných spolků, které realizovali min. jednu aktivitu inovativního vzdělávání</a:t>
            </a:r>
          </a:p>
          <a:p>
            <a:pPr marL="342900" indent="-342900">
              <a:buFontTx/>
              <a:buChar char="-"/>
            </a:pPr>
            <a:endParaRPr lang="cs-CZ" dirty="0">
              <a:solidFill>
                <a:srgbClr val="173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49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525 102 Počet pracovníků a dobrovolníků </a:t>
            </a:r>
            <a:br>
              <a:rPr lang="cs-CZ" dirty="0"/>
            </a:br>
            <a:r>
              <a:rPr lang="cs-CZ" dirty="0"/>
              <a:t>-  povinný k naplnění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E8829B2-F60C-96C3-67D4-FEE79603A70C}"/>
              </a:ext>
            </a:extLst>
          </p:cNvPr>
          <p:cNvGraphicFramePr>
            <a:graphicFrameLocks noGrp="1"/>
          </p:cNvGraphicFramePr>
          <p:nvPr/>
        </p:nvGraphicFramePr>
        <p:xfrm>
          <a:off x="794657" y="1698171"/>
          <a:ext cx="10564586" cy="3673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847">
                  <a:extLst>
                    <a:ext uri="{9D8B030D-6E8A-4147-A177-3AD203B41FA5}">
                      <a16:colId xmlns:a16="http://schemas.microsoft.com/office/drawing/2014/main" val="725556754"/>
                    </a:ext>
                  </a:extLst>
                </a:gridCol>
                <a:gridCol w="95422">
                  <a:extLst>
                    <a:ext uri="{9D8B030D-6E8A-4147-A177-3AD203B41FA5}">
                      <a16:colId xmlns:a16="http://schemas.microsoft.com/office/drawing/2014/main" val="3227053975"/>
                    </a:ext>
                  </a:extLst>
                </a:gridCol>
                <a:gridCol w="3067138">
                  <a:extLst>
                    <a:ext uri="{9D8B030D-6E8A-4147-A177-3AD203B41FA5}">
                      <a16:colId xmlns:a16="http://schemas.microsoft.com/office/drawing/2014/main" val="2994851405"/>
                    </a:ext>
                  </a:extLst>
                </a:gridCol>
                <a:gridCol w="1663070">
                  <a:extLst>
                    <a:ext uri="{9D8B030D-6E8A-4147-A177-3AD203B41FA5}">
                      <a16:colId xmlns:a16="http://schemas.microsoft.com/office/drawing/2014/main" val="1622408666"/>
                    </a:ext>
                  </a:extLst>
                </a:gridCol>
                <a:gridCol w="1540385">
                  <a:extLst>
                    <a:ext uri="{9D8B030D-6E8A-4147-A177-3AD203B41FA5}">
                      <a16:colId xmlns:a16="http://schemas.microsoft.com/office/drawing/2014/main" val="2710168173"/>
                    </a:ext>
                  </a:extLst>
                </a:gridCol>
                <a:gridCol w="940589">
                  <a:extLst>
                    <a:ext uri="{9D8B030D-6E8A-4147-A177-3AD203B41FA5}">
                      <a16:colId xmlns:a16="http://schemas.microsoft.com/office/drawing/2014/main" val="396276907"/>
                    </a:ext>
                  </a:extLst>
                </a:gridCol>
                <a:gridCol w="2808135">
                  <a:extLst>
                    <a:ext uri="{9D8B030D-6E8A-4147-A177-3AD203B41FA5}">
                      <a16:colId xmlns:a16="http://schemas.microsoft.com/office/drawing/2014/main" val="786654919"/>
                    </a:ext>
                  </a:extLst>
                </a:gridCol>
              </a:tblGrid>
              <a:tr h="60064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  <a:highlight>
                            <a:srgbClr val="173271"/>
                          </a:highlight>
                        </a:rPr>
                        <a:t>Seznam osob pro indikátor 525 102</a:t>
                      </a:r>
                      <a:endParaRPr lang="pl-PL" sz="14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173271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  <a:highlight>
                            <a:srgbClr val="173271"/>
                          </a:highlight>
                        </a:rPr>
                        <a:t>Pobočný spolek</a:t>
                      </a:r>
                      <a:endParaRPr lang="cs-CZ" sz="12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173271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  <a:highlight>
                            <a:srgbClr val="173271"/>
                          </a:highlight>
                        </a:rPr>
                        <a:t>č. ZoR</a:t>
                      </a:r>
                      <a:endParaRPr lang="cs-CZ" sz="12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173271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  <a:highlight>
                            <a:srgbClr val="173271"/>
                          </a:highlight>
                        </a:rPr>
                        <a:t>Pozn.</a:t>
                      </a:r>
                      <a:endParaRPr lang="cs-CZ" sz="12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173271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2926830"/>
                  </a:ext>
                </a:extLst>
              </a:tr>
              <a:tr h="72077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  <a:highlight>
                            <a:srgbClr val="B3DBD6"/>
                          </a:highlight>
                        </a:rPr>
                        <a:t>Počet pracovníků a dobrovolníků v NFV, kteří se účastnili vzdělávání/ spolupráce pracovníků a dobrovolníků v neformálním vzdělávání (šablony č. 1., 2., 3., 4.)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  <a:highlight>
                            <a:srgbClr val="B3DBD6"/>
                          </a:highlight>
                        </a:rPr>
                        <a:t>Uveďte číslo pobočného spolku, pod kterým je uveden v Kalkulačce šablon pro NFV.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  <a:highlight>
                            <a:srgbClr val="B3DBD6"/>
                          </a:highlight>
                        </a:rPr>
                        <a:t>Uveďte číslo ZoR, ve které je osoba poprvé vykazována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  <a:highlight>
                            <a:srgbClr val="B3DBD6"/>
                          </a:highlight>
                        </a:rPr>
                        <a:t>Využijte k vysvětlení, pokud je v rámci stejného příjemce/stejného pobočného spolku vícekrát záměrně uvedena osoba se stejným jménem (pokud se jedná o rozdílné osoby).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8870341"/>
                  </a:ext>
                </a:extLst>
              </a:tr>
              <a:tr h="5706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highlight>
                            <a:srgbClr val="B3DBD6"/>
                          </a:highlight>
                        </a:rPr>
                        <a:t>číslo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highlight>
                            <a:srgbClr val="B3DBD6"/>
                          </a:highlight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highlight>
                            <a:srgbClr val="B3DBD6"/>
                          </a:highlight>
                        </a:rPr>
                        <a:t>Příjmení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  <a:highlight>
                            <a:srgbClr val="B3DBD6"/>
                          </a:highlight>
                        </a:rPr>
                        <a:t>Jméno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7164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  <a:highlight>
                            <a:srgbClr val="B3DBD6"/>
                          </a:highlight>
                        </a:rPr>
                        <a:t>1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u="none" strike="noStrike">
                          <a:effectLst/>
                        </a:rPr>
                        <a:t>KarešováLucie </a:t>
                      </a:r>
                      <a:endParaRPr lang="cs-CZ" sz="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Karešová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Lucie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50705700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  <a:highlight>
                            <a:srgbClr val="B3DBD6"/>
                          </a:highlight>
                        </a:rPr>
                        <a:t>2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u="none" strike="noStrike">
                          <a:effectLst/>
                          <a:highlight>
                            <a:srgbClr val="92D050"/>
                          </a:highlight>
                        </a:rPr>
                        <a:t>Čapková Martina </a:t>
                      </a:r>
                      <a:endParaRPr lang="cs-CZ" sz="3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92D05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Čapková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Martina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0849598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  <a:highlight>
                            <a:srgbClr val="B3DBD6"/>
                          </a:highlight>
                        </a:rPr>
                        <a:t>3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u="none" strike="noStrike">
                          <a:effectLst/>
                        </a:rPr>
                        <a:t>KarešováLucie </a:t>
                      </a:r>
                      <a:endParaRPr lang="cs-CZ" sz="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Karešová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Lucie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221761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  <a:highlight>
                            <a:srgbClr val="B3DBD6"/>
                          </a:highlight>
                        </a:rPr>
                        <a:t>4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u="none" strike="noStrike">
                          <a:effectLst/>
                          <a:highlight>
                            <a:srgbClr val="92D050"/>
                          </a:highlight>
                        </a:rPr>
                        <a:t>NovákováVěra</a:t>
                      </a:r>
                      <a:endParaRPr lang="cs-CZ" sz="3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92D05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Nováková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Věra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8343460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  <a:highlight>
                            <a:srgbClr val="B3DBD6"/>
                          </a:highlight>
                        </a:rPr>
                        <a:t>5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u="none" strike="noStrike">
                          <a:effectLst/>
                          <a:highlight>
                            <a:srgbClr val="92D050"/>
                          </a:highlight>
                        </a:rPr>
                        <a:t>Nový Jaromír</a:t>
                      </a:r>
                      <a:endParaRPr lang="cs-CZ" sz="300" b="0" i="0" u="none" strike="noStrike">
                        <a:solidFill>
                          <a:srgbClr val="92D050"/>
                        </a:solidFill>
                        <a:effectLst/>
                        <a:highlight>
                          <a:srgbClr val="92D05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Nový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Jaromír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6630807"/>
                  </a:ext>
                </a:extLst>
              </a:tr>
              <a:tr h="2903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  <a:highlight>
                            <a:srgbClr val="B3DBD6"/>
                          </a:highlight>
                        </a:rPr>
                        <a:t>6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3DBD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00" u="none" strike="noStrike">
                          <a:effectLst/>
                        </a:rPr>
                        <a:t> </a:t>
                      </a:r>
                      <a:endParaRPr lang="cs-CZ" sz="3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96087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99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668215"/>
            <a:ext cx="7756072" cy="1090247"/>
          </a:xfrm>
        </p:spPr>
        <p:txBody>
          <a:bodyPr/>
          <a:lstStyle/>
          <a:p>
            <a:r>
              <a:rPr lang="cs-CZ" sz="3600" dirty="0"/>
              <a:t>Program</a:t>
            </a:r>
            <a:endParaRPr lang="cs-CZ" sz="3600" dirty="0">
              <a:highlight>
                <a:srgbClr val="FFFF00"/>
              </a:highligh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1676400"/>
            <a:ext cx="10564586" cy="4094671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Dokumentace</a:t>
            </a:r>
          </a:p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Zálohové platby a zprávy o realizaci</a:t>
            </a:r>
            <a:endParaRPr lang="cs-CZ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Představení aktivit (= šablon)</a:t>
            </a:r>
          </a:p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Kalkulačky šablon NFV</a:t>
            </a:r>
            <a:endParaRPr lang="cs-CZ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Indikátory a Specifické datové položky</a:t>
            </a:r>
            <a:endParaRPr lang="cs-CZ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Žádost o změnu</a:t>
            </a:r>
          </a:p>
          <a:p>
            <a:pPr lvl="0">
              <a:lnSpc>
                <a:spcPct val="115000"/>
              </a:lnSpc>
              <a:spcBef>
                <a:spcPts val="720"/>
              </a:spcBef>
              <a:spcAft>
                <a:spcPts val="720"/>
              </a:spcAft>
            </a:pPr>
            <a:endParaRPr lang="cs-CZ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845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436563"/>
            <a:ext cx="10564586" cy="1049336"/>
          </a:xfrm>
        </p:spPr>
        <p:txBody>
          <a:bodyPr/>
          <a:lstStyle/>
          <a:p>
            <a:r>
              <a:rPr lang="cs-CZ" dirty="0"/>
              <a:t>512 120 Počet školních a mimoškolních akcí (aktivita 5)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0C78EE-046E-ACB1-A4C4-7DC2D9775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57" y="1485899"/>
            <a:ext cx="8607095" cy="40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3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510 172 Počet osvětových akcí (aktivita 6)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4C3E04-1FB6-9C80-94FE-BED19CF8F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9" y="1485899"/>
            <a:ext cx="9870832" cy="31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67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515 102 a 516 113 Počty dětí a mládeže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355270"/>
            <a:ext cx="10989130" cy="45393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>
                <a:solidFill>
                  <a:srgbClr val="173070"/>
                </a:solidFill>
              </a:rPr>
              <a:t>indikátory nepovinné k naplnění, nedokládají se žádnými dokumenty  </a:t>
            </a:r>
          </a:p>
          <a:p>
            <a:endParaRPr lang="cs-CZ" b="1" dirty="0">
              <a:solidFill>
                <a:srgbClr val="173070"/>
              </a:solidFill>
            </a:endParaRPr>
          </a:p>
          <a:p>
            <a:r>
              <a:rPr lang="cs-CZ" b="1" dirty="0">
                <a:solidFill>
                  <a:srgbClr val="173070"/>
                </a:solidFill>
              </a:rPr>
              <a:t>515 102 </a:t>
            </a:r>
            <a:r>
              <a:rPr lang="cs-CZ" sz="2400" b="1" kern="100" dirty="0">
                <a:effectLst/>
              </a:rPr>
              <a:t>Počet dětí, žáků, studentů ovlivněných intervencí </a:t>
            </a:r>
            <a:endParaRPr lang="cs-CZ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rgbClr val="173070"/>
                </a:solidFill>
              </a:rPr>
              <a:t>indikátor = zapojené děti/mládež do aktivity č. 5 a 6 </a:t>
            </a: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rgbClr val="173070"/>
                </a:solidFill>
              </a:rPr>
              <a:t>vykázat dosaženou cílovou hodnotu po realizaci šablon – v </a:t>
            </a:r>
            <a:r>
              <a:rPr lang="cs-CZ" dirty="0" err="1">
                <a:solidFill>
                  <a:srgbClr val="173070"/>
                </a:solidFill>
              </a:rPr>
              <a:t>ZZoR</a:t>
            </a:r>
            <a:endParaRPr lang="cs-CZ" dirty="0">
              <a:solidFill>
                <a:srgbClr val="173070"/>
              </a:solidFill>
            </a:endParaRPr>
          </a:p>
          <a:p>
            <a:endParaRPr lang="cs-CZ" dirty="0">
              <a:solidFill>
                <a:srgbClr val="173070"/>
              </a:solidFill>
            </a:endParaRPr>
          </a:p>
          <a:p>
            <a:r>
              <a:rPr lang="cs-CZ" b="1" dirty="0">
                <a:solidFill>
                  <a:srgbClr val="173070"/>
                </a:solidFill>
              </a:rPr>
              <a:t>516 113 </a:t>
            </a:r>
            <a:r>
              <a:rPr lang="cs-CZ" sz="2400" b="1" kern="100" dirty="0">
                <a:effectLst/>
              </a:rPr>
              <a:t>Počet dětí a žáků s OMJ ovlivněných intervencí</a:t>
            </a:r>
            <a:endParaRPr lang="cs-CZ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rgbClr val="173070"/>
                </a:solidFill>
              </a:rPr>
              <a:t>indikátor = zapojené děti/mládež s odlišným mateřským jazykem do aktivity č. 5 a 6 </a:t>
            </a:r>
          </a:p>
          <a:p>
            <a:pPr marL="342900" indent="-342900">
              <a:buFontTx/>
              <a:buChar char="-"/>
            </a:pPr>
            <a:r>
              <a:rPr lang="cs-CZ" dirty="0">
                <a:solidFill>
                  <a:srgbClr val="173070"/>
                </a:solidFill>
              </a:rPr>
              <a:t>vykázat dosaženou cílovou hodnotu po realizaci šablon – v </a:t>
            </a:r>
            <a:r>
              <a:rPr lang="cs-CZ" dirty="0" err="1">
                <a:solidFill>
                  <a:srgbClr val="173070"/>
                </a:solidFill>
              </a:rPr>
              <a:t>ZZoR</a:t>
            </a:r>
            <a:endParaRPr lang="cs-CZ" dirty="0">
              <a:solidFill>
                <a:srgbClr val="173070"/>
              </a:solidFill>
            </a:endParaRPr>
          </a:p>
          <a:p>
            <a:pPr marL="342900" indent="-342900">
              <a:buFontTx/>
              <a:buChar char="-"/>
            </a:pPr>
            <a:endParaRPr lang="cs-CZ" dirty="0">
              <a:solidFill>
                <a:srgbClr val="173070"/>
              </a:solidFill>
            </a:endParaRPr>
          </a:p>
          <a:p>
            <a:endParaRPr lang="cs-CZ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rgbClr val="17307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17495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8D811-EC0F-5714-8D29-3A06F6BA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98281-3083-E535-BF9E-A4B8779BA0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SDP v aktivitách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065C83-9669-E5F6-4D33-6571E83CB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207" y="1565909"/>
            <a:ext cx="10564586" cy="408214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Vzdělávání pracovníků v neformálním vzdělávání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Vzdělávání dobrovolníků v neformálním vzdělávání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Spolupráce pracovníků v neformálním vzdělávání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Spolupráce dobrovolníků v neformálním vzdělávání</a:t>
            </a:r>
          </a:p>
          <a:p>
            <a:endParaRPr lang="cs-CZ" b="1" dirty="0"/>
          </a:p>
          <a:p>
            <a:r>
              <a:rPr lang="cs-CZ" b="1" dirty="0"/>
              <a:t>SDP OPJAK_RgŠ20 témata pro vzdělávání /spolupráci </a:t>
            </a:r>
          </a:p>
          <a:p>
            <a:pPr marL="342900" indent="-342900">
              <a:buFontTx/>
              <a:buChar char="-"/>
            </a:pPr>
            <a:r>
              <a:rPr lang="cs-CZ" dirty="0"/>
              <a:t>v každém tématu: počet hodin a počet pracovníků/dobrovolníků</a:t>
            </a:r>
          </a:p>
          <a:p>
            <a:pPr marL="342900" indent="-342900">
              <a:buFontTx/>
              <a:buChar char="-"/>
            </a:pPr>
            <a:r>
              <a:rPr lang="cs-CZ" b="1" dirty="0"/>
              <a:t>počítá Nepovinná evidence NFV </a:t>
            </a:r>
          </a:p>
        </p:txBody>
      </p:sp>
    </p:spTree>
    <p:extLst>
      <p:ext uri="{BB962C8B-B14F-4D97-AF65-F5344CB8AC3E}">
        <p14:creationId xmlns:p14="http://schemas.microsoft.com/office/powerpoint/2010/main" val="1560150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8EBD2-3F37-2C1D-9AA6-C5D4429C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4B704-20DB-A66B-410F-C07366AF9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SDP v aktivitách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D599C3-FD58-1717-B382-30DCFA8AA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Inovativní vzdělávání dětí a mládeže v neformálním vzdělávání</a:t>
            </a:r>
          </a:p>
          <a:p>
            <a:endParaRPr lang="cs-CZ" dirty="0"/>
          </a:p>
          <a:p>
            <a:r>
              <a:rPr lang="cs-CZ" b="1" dirty="0"/>
              <a:t>SDP </a:t>
            </a:r>
          </a:p>
          <a:p>
            <a:r>
              <a:rPr lang="cs-CZ" b="1" dirty="0"/>
              <a:t>OPJAK_RgŠ18  témata pro inovativní vzdělávání</a:t>
            </a:r>
          </a:p>
          <a:p>
            <a:r>
              <a:rPr lang="cs-CZ" b="1" dirty="0"/>
              <a:t>OPJAK_RgŠ19  formy pro inovativní vzdělávání</a:t>
            </a:r>
          </a:p>
          <a:p>
            <a:r>
              <a:rPr lang="cs-CZ" dirty="0"/>
              <a:t>-    v každém tématu a formě: počet hodin a počet dětí/mládeže</a:t>
            </a:r>
          </a:p>
          <a:p>
            <a:pPr marL="342900" indent="-342900">
              <a:buFontTx/>
              <a:buChar char="-"/>
            </a:pPr>
            <a:r>
              <a:rPr lang="cs-CZ" b="1" dirty="0"/>
              <a:t>počítá záznam z inovativního vzdělávání</a:t>
            </a:r>
            <a:r>
              <a:rPr lang="cs-CZ" dirty="0"/>
              <a:t>: pouze při plném vyplnění a pouze v rámci jednoho záznamu</a:t>
            </a:r>
          </a:p>
          <a:p>
            <a:pPr marL="342900" indent="-342900">
              <a:buFontTx/>
              <a:buChar char="-"/>
            </a:pPr>
            <a:r>
              <a:rPr lang="cs-CZ" b="1" dirty="0"/>
              <a:t>je třeba si počítat napříč všemi záznamy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9740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A170-B599-9A10-DC32-8D9610C9B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71CBD-4149-E7AC-49E0-5F5499F1D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SDP v aktivitách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BCDE91-51DF-D46F-B790-4D1EE43DD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Odborně zaměřená tematická a komunitní setkávání v organizacích neformálního vzdělávání</a:t>
            </a:r>
          </a:p>
          <a:p>
            <a:endParaRPr lang="cs-CZ" dirty="0"/>
          </a:p>
          <a:p>
            <a:r>
              <a:rPr lang="cs-CZ" b="1" dirty="0"/>
              <a:t>SDP </a:t>
            </a:r>
          </a:p>
          <a:p>
            <a:r>
              <a:rPr lang="cs-CZ" b="1" dirty="0"/>
              <a:t>OPJAK_RgŠ21 Varianta setkání v organizacích neformálního vzdělávání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v každé variantě setkání počet účastníků (bez dětí/mládeže a bez lektora) a počet hodin </a:t>
            </a:r>
          </a:p>
          <a:p>
            <a:pPr marL="342900" indent="-342900">
              <a:buFontTx/>
              <a:buChar char="-"/>
            </a:pPr>
            <a:r>
              <a:rPr lang="cs-CZ" b="1" dirty="0"/>
              <a:t>počítá Kalkulačka </a:t>
            </a:r>
            <a:r>
              <a:rPr lang="cs-CZ" b="1" dirty="0" err="1"/>
              <a:t>ZoR</a:t>
            </a:r>
            <a:r>
              <a:rPr lang="cs-CZ" b="1" dirty="0"/>
              <a:t>, list SDP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920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A170-B599-9A10-DC32-8D9610C9B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71CBD-4149-E7AC-49E0-5F5499F1D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Změna aktivit a doplnění projektu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BCDE91-51DF-D46F-B790-4D1EE43DD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346865"/>
          </a:xfrm>
        </p:spPr>
        <p:txBody>
          <a:bodyPr/>
          <a:lstStyle/>
          <a:p>
            <a:r>
              <a:rPr lang="cs-CZ" dirty="0" err="1"/>
              <a:t>PpŽP</a:t>
            </a:r>
            <a:r>
              <a:rPr lang="cs-CZ" dirty="0"/>
              <a:t> ZP, kap. 7.4 </a:t>
            </a:r>
            <a:r>
              <a:rPr lang="cs-CZ" dirty="0">
                <a:hlinkClick r:id="rId3"/>
              </a:rPr>
              <a:t>https://opjak.cz/vyzvy/vyzva-c-02_24_031-sablony-pro-neformalni-vzdelavani/#dokumenty</a:t>
            </a:r>
            <a:endParaRPr lang="cs-CZ" dirty="0"/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změna podstatná bez dodatku – </a:t>
            </a:r>
            <a:r>
              <a:rPr lang="cs-CZ" b="1" dirty="0"/>
              <a:t>zdůvodnit</a:t>
            </a:r>
            <a:r>
              <a:rPr lang="cs-CZ" dirty="0"/>
              <a:t> změnu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změna pouze v rámci jednoho specifického cíle (SC 2.2 a SC 2.3)</a:t>
            </a:r>
            <a:r>
              <a:rPr lang="cs-CZ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/>
              <a:t>Kalkulačka </a:t>
            </a:r>
            <a:r>
              <a:rPr lang="cs-CZ" b="1" dirty="0" err="1"/>
              <a:t>ZoR</a:t>
            </a:r>
            <a:r>
              <a:rPr lang="cs-CZ" b="1" dirty="0"/>
              <a:t> </a:t>
            </a:r>
            <a:r>
              <a:rPr lang="cs-CZ" dirty="0"/>
              <a:t>– list Změna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šablona </a:t>
            </a:r>
            <a:r>
              <a:rPr lang="cs-CZ" b="1" dirty="0"/>
              <a:t>Nevyužité prostředky </a:t>
            </a:r>
            <a:r>
              <a:rPr lang="cs-CZ" dirty="0"/>
              <a:t>(počet jednotek: finanční rozdíl)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podání žádosti o změnu: nejpozději 40 pracovních dní před koncem projektu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/>
              <a:t>datum účinnosti</a:t>
            </a:r>
            <a:r>
              <a:rPr lang="cs-CZ" dirty="0"/>
              <a:t>: lze zadávat do minulosti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popř. snížit indikátor 525 102 povinný k naplnění, doplnit nové indikátory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72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A170-B599-9A10-DC32-8D9610C9B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71CBD-4149-E7AC-49E0-5F5499F1D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Žádost o změnu aktivit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BCDE91-51DF-D46F-B790-4D1EE43DD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Kalkulačka šablon – list Změna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Aktivity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Šablona Nevyužité prostředky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Přidání pobočného spolku není změnou !!!</a:t>
            </a:r>
          </a:p>
          <a:p>
            <a:endParaRPr lang="cs-CZ" b="1" dirty="0"/>
          </a:p>
          <a:p>
            <a:r>
              <a:rPr lang="cs-CZ" b="1" dirty="0"/>
              <a:t>Žádost o změnu: ISKP21+</a:t>
            </a:r>
          </a:p>
          <a:p>
            <a:r>
              <a:rPr lang="cs-CZ" dirty="0">
                <a:hlinkClick r:id="rId3"/>
              </a:rPr>
              <a:t>https://opjak.cz/dokumenty/uzivatelske-prirucky-pro-praci-zadatele-prijemce-v-is-kp21/zadost-o-zmenu/</a:t>
            </a:r>
            <a:endParaRPr lang="cs-CZ" dirty="0"/>
          </a:p>
          <a:p>
            <a:r>
              <a:rPr lang="cs-CZ" b="1" dirty="0"/>
              <a:t>Metodická pomůcka </a:t>
            </a:r>
            <a:r>
              <a:rPr lang="cs-CZ" dirty="0"/>
              <a:t>pro přípravu žádosti o změnu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398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A170-B599-9A10-DC32-8D9610C9B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71CBD-4149-E7AC-49E0-5F5499F1D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Kalkulačka šablon – list změna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BCDE91-51DF-D46F-B790-4D1EE43DD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9884683-7D0D-1A3C-897A-DD33A11F1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7" y="1465217"/>
            <a:ext cx="10564586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68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A170-B599-9A10-DC32-8D9610C9B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71CBD-4149-E7AC-49E0-5F5499F1D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Kalkulačka šablon – list změna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BCDE91-51DF-D46F-B790-4D1EE43DD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D969DC-3787-0BE6-EAAC-F952B6BBA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61" y="1207308"/>
            <a:ext cx="4160520" cy="490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4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Dokumentace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167618"/>
            <a:ext cx="10564586" cy="44004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Právní akt (Rozhodnutí o poskytnutí dotace)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Základní parametry projektu</a:t>
            </a:r>
          </a:p>
          <a:p>
            <a:endParaRPr lang="cs-CZ" sz="2000" dirty="0">
              <a:hlinkClick r:id="rId3"/>
            </a:endParaRPr>
          </a:p>
          <a:p>
            <a:r>
              <a:rPr lang="cs-CZ" sz="2000" dirty="0">
                <a:hlinkClick r:id="rId3"/>
              </a:rPr>
              <a:t>https://opjak.cz/vyzvy/vyzva-c-02_24_031-sablony-pro-neformalni-vzdelavani/#dokumenty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Přehled šablon a jejich věcný výklad </a:t>
            </a:r>
            <a:r>
              <a:rPr lang="cs-CZ" dirty="0"/>
              <a:t>(příloha č. 2 výzvy)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Pravidla pro žadatele a příjemce zjednodušených projektů </a:t>
            </a:r>
            <a:r>
              <a:rPr lang="cs-CZ" dirty="0"/>
              <a:t>(verze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Dokládání výstupů pro šablony NFV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Pravidla pro zadávání a kontrolu veřejných zakázek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Uživatelská příručka ISKP21+ Zpráva o realizaci pro zjednodušené projekty (šablony): </a:t>
            </a:r>
            <a:r>
              <a:rPr lang="cs-CZ" sz="2000" dirty="0">
                <a:hlinkClick r:id="rId4"/>
              </a:rPr>
              <a:t>https://opjak.cz/zpravy-projektu/</a:t>
            </a:r>
            <a:endParaRPr lang="cs-CZ" sz="2000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21575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Konzultační linka pro šablony op jak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každý pracovní den od 9 do 15 hod. na tel. +420 234 814 777</a:t>
            </a:r>
          </a:p>
          <a:p>
            <a:pPr marL="342900" indent="-342900">
              <a:buFontTx/>
              <a:buChar char="-"/>
            </a:pPr>
            <a:r>
              <a:rPr lang="cs-CZ" dirty="0"/>
              <a:t>e-mail: </a:t>
            </a:r>
            <a:r>
              <a:rPr lang="cs-CZ" dirty="0">
                <a:hlinkClick r:id="rId3"/>
              </a:rPr>
              <a:t>dotazyZP@msmt.cz</a:t>
            </a: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b="1" dirty="0"/>
              <a:t>Při komunikaci sdělte vždy číslo/název výzvy, na kterou se informujete!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623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FA282-A905-4690-AE8F-538F8747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D76264-6B23-4CE0-B378-745063E5600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t"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Mgr. Lucie Karešová, </a:t>
            </a:r>
            <a:r>
              <a:rPr lang="cs-CZ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lucie.karesova@msmt.cz</a:t>
            </a: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/>
              <a:t>Mgr. Martina Čapková, </a:t>
            </a:r>
            <a:r>
              <a:rPr lang="pl-PL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martina.capkova@msmt.cz</a:t>
            </a:r>
            <a:endParaRPr lang="pl-PL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jsou dostupné na webových stránkách </a:t>
            </a:r>
            <a:r>
              <a:rPr lang="cs-CZ" sz="20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OPJAK.cz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57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Informace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Odebírání novinek z webu OP JAK </a:t>
            </a:r>
          </a:p>
          <a:p>
            <a:r>
              <a:rPr lang="cs-CZ" dirty="0"/>
              <a:t>     </a:t>
            </a:r>
          </a:p>
          <a:p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Aktuality a dotazy měsíce (FAQ)</a:t>
            </a:r>
          </a:p>
          <a:p>
            <a:r>
              <a:rPr lang="cs-CZ" dirty="0">
                <a:hlinkClick r:id="rId3"/>
              </a:rPr>
              <a:t>https://opjak.cz/vyzvy/vyzva-c-02_24_031-sablony-pro-neformalni-vzdelavani/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7BB1405-B8E3-A69E-D48F-C12BCEF87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220" y="1932000"/>
            <a:ext cx="5449060" cy="11812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89E6D8F-74A4-D04F-6DDA-D6CB32A1C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429" y="4491772"/>
            <a:ext cx="5449059" cy="10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5FFB1-5C45-C8BF-6C08-6AFE2178A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F685C-F040-611D-0E08-36D98A8EC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Principy zjednodušeného vykazování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C46DD2-CD8E-5E02-9746-12F5C045F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Šablona má předem definovaný výstup (šablona = 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Zprávy o realizaci mají zjednodušenou formu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Výstup doložený do </a:t>
            </a:r>
            <a:r>
              <a:rPr lang="cs-CZ" dirty="0" err="1"/>
              <a:t>ZoR</a:t>
            </a:r>
            <a:r>
              <a:rPr lang="cs-CZ" dirty="0"/>
              <a:t> a schválený ŘO = způsobilý náklad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Není předkládáno a kontrolováno účetnictví – jednotlivé účetní položky se nemusí přiřazovat k projektu a nedokládají se daňové a účetní doklady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Způsob využití finančních prostředků – v kompetenci příjemce dotace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Časová způsobilost – náklady na jednotky aktivit se považují za způsobilé, pokud v době realizace byly aktivity zahájeny a ukončeny a výstupy dosaženy</a:t>
            </a:r>
          </a:p>
          <a:p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09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Zálohové platby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187355"/>
            <a:ext cx="10945955" cy="4380688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cs-CZ" sz="2200" dirty="0"/>
              <a:t>podíl EU</a:t>
            </a:r>
          </a:p>
          <a:p>
            <a:pPr marL="457200" indent="-457200">
              <a:buAutoNum type="alphaLcParenR"/>
            </a:pPr>
            <a:r>
              <a:rPr lang="cs-CZ" sz="2200" dirty="0"/>
              <a:t>podíl státního rozpočtu</a:t>
            </a:r>
          </a:p>
          <a:p>
            <a:pPr marL="457200" indent="-457200">
              <a:buAutoNum type="alphaLcParenR"/>
            </a:pPr>
            <a:r>
              <a:rPr lang="cs-CZ" sz="2200" dirty="0"/>
              <a:t>soukromé spolufinancování 5 % </a:t>
            </a:r>
          </a:p>
          <a:p>
            <a:endParaRPr lang="cs-CZ" sz="2200" dirty="0"/>
          </a:p>
          <a:p>
            <a:r>
              <a:rPr lang="cs-CZ" b="1" dirty="0"/>
              <a:t>Projekty do 5 000 000 Kč (vč.)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jedna zálohová platba ve výši 100 % (EU + SR: 95 %)</a:t>
            </a:r>
          </a:p>
          <a:p>
            <a:endParaRPr lang="cs-CZ" b="1" dirty="0"/>
          </a:p>
          <a:p>
            <a:r>
              <a:rPr lang="cs-CZ" b="1" dirty="0"/>
              <a:t>Projekty nad 5 000 000 Kč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1. zálohová platba 30 % (EU + ST: 28,5 %)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další zálohové platby: ve výši vyúčtování (mínus soukromé spolufinancování)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8268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spolufinancování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355271"/>
            <a:ext cx="10945955" cy="4212772"/>
          </a:xfrm>
        </p:spPr>
        <p:txBody>
          <a:bodyPr/>
          <a:lstStyle/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Spolufinancování 5 %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Pravidla pro žadatele a příjemce ZP, kap. 5.9.4 Pravidla spolufinancování</a:t>
            </a:r>
            <a:endParaRPr lang="cs-CZ" dirty="0">
              <a:highlight>
                <a:srgbClr val="FFFF00"/>
              </a:highligh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Zákaz vybírání účastnických poplatků = příjem projektu </a:t>
            </a:r>
          </a:p>
          <a:p>
            <a:endParaRPr lang="cs-CZ" dirty="0"/>
          </a:p>
          <a:p>
            <a:r>
              <a:rPr lang="cs-CZ" dirty="0"/>
              <a:t>Pravidla pro žadatele a příjemce ZP, kap. 5.9.4. Pravidla spolufinancování</a:t>
            </a:r>
          </a:p>
          <a:p>
            <a:r>
              <a:rPr lang="cs-CZ" i="1" dirty="0"/>
              <a:t>Povinnost spolufinancování je splněna tím, že příjemce splní cíl projektu (naplní účel dotace), přičemž pro projekt obdrží nevratnou přímou pomoc (dotaci) ve výši celkových způsobilých výdajů snížených o částku připadající na podíl vlastního spolufinancování. Příjemce neprokazuje vlastní spolufinancování v účetnictví. </a:t>
            </a:r>
          </a:p>
          <a:p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1336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Zprávy o realizaci (zor)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355271"/>
            <a:ext cx="10945955" cy="4212772"/>
          </a:xfrm>
        </p:spPr>
        <p:txBody>
          <a:bodyPr/>
          <a:lstStyle/>
          <a:p>
            <a:r>
              <a:rPr lang="cs-CZ" b="1" dirty="0"/>
              <a:t>Projekty do 5 mil. Kč (vč.): </a:t>
            </a:r>
            <a:r>
              <a:rPr lang="cs-CZ" dirty="0"/>
              <a:t>3 sledovaná období: 6 měsíců - 12 měsíců – 6 až 18 měsíců</a:t>
            </a:r>
          </a:p>
          <a:p>
            <a:r>
              <a:rPr lang="cs-CZ" b="1" dirty="0"/>
              <a:t>Projekty nad 5 mil. Kč: </a:t>
            </a:r>
            <a:r>
              <a:rPr lang="cs-CZ" dirty="0"/>
              <a:t>4 sledovaná období: 6 měsíců – 6 měsíců – 9 měsíců – 3 až 15 měsíců</a:t>
            </a:r>
          </a:p>
          <a:p>
            <a:endParaRPr lang="cs-CZ" dirty="0"/>
          </a:p>
          <a:p>
            <a:r>
              <a:rPr lang="cs-CZ" b="1" dirty="0"/>
              <a:t>Termín podání </a:t>
            </a:r>
            <a:r>
              <a:rPr lang="cs-CZ" b="1" dirty="0" err="1"/>
              <a:t>ZoR</a:t>
            </a:r>
            <a:r>
              <a:rPr lang="cs-CZ" b="1" dirty="0"/>
              <a:t>: </a:t>
            </a:r>
            <a:r>
              <a:rPr lang="cs-CZ" dirty="0"/>
              <a:t>do 20 pracovních dnů od skončení sledovaného období</a:t>
            </a:r>
          </a:p>
          <a:p>
            <a:r>
              <a:rPr lang="cs-CZ" b="1" dirty="0"/>
              <a:t>Termín podání závěrečné </a:t>
            </a:r>
            <a:r>
              <a:rPr lang="cs-CZ" b="1" dirty="0" err="1"/>
              <a:t>ZoR</a:t>
            </a:r>
            <a:r>
              <a:rPr lang="cs-CZ" b="1" dirty="0"/>
              <a:t>: </a:t>
            </a:r>
            <a:r>
              <a:rPr lang="cs-CZ" dirty="0"/>
              <a:t>do 40 </a:t>
            </a:r>
            <a:r>
              <a:rPr lang="cs-CZ" dirty="0" err="1"/>
              <a:t>prac</a:t>
            </a:r>
            <a:r>
              <a:rPr lang="cs-CZ" dirty="0"/>
              <a:t>. dnů od skončení sledovaného období</a:t>
            </a:r>
          </a:p>
          <a:p>
            <a:endParaRPr lang="cs-CZ" dirty="0"/>
          </a:p>
          <a:p>
            <a:r>
              <a:rPr lang="cs-CZ" b="1" dirty="0"/>
              <a:t>Vyúčtování (tzv. žádost o platbu)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/>
              <a:t>vykázání realizovaných aktivit + doložení výstupů = vyúčtování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/>
              <a:t>v ISKP21+: k aktivitám jsou automaticky generovány celkové náklady (rozpočet, vyúčtování)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59510642"/>
      </p:ext>
    </p:extLst>
  </p:cSld>
  <p:clrMapOvr>
    <a:masterClrMapping/>
  </p:clrMapOvr>
</p:sld>
</file>

<file path=ppt/theme/theme1.xml><?xml version="1.0" encoding="utf-8"?>
<a:theme xmlns:a="http://schemas.openxmlformats.org/drawingml/2006/main" name="Titulní OP J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15OPMSMT0001-78-10321</_dlc_DocId>
    <_dlc_DocIdUrl xmlns="0104a4cd-1400-468e-be1b-c7aad71d7d5a">
      <Url>https://op.msmt.cz/_layouts/15/DocIdRedir.aspx?ID=15OPMSMT0001-78-10321</Url>
      <Description>15OPMSMT0001-78-10321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A6B83B94A9AD4086EF024A4B2ABCA0" ma:contentTypeVersion="2" ma:contentTypeDescription="Vytvoří nový dokument" ma:contentTypeScope="" ma:versionID="ecd8cb4f1c86fe5fffb55aba212263ca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e78262c49ac82559fb01b2039c05d41d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90CFC3-CC17-4EC6-AB7D-AB65CA205D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4AD48E-5949-487F-AD04-44FC4DDCC9B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0D3B49A-8398-4D0A-AAF6-5D9DECEED92C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0104a4cd-1400-468e-be1b-c7aad71d7d5a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20B01D6-1020-4225-A673-959C6FC60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3296</Words>
  <Application>Microsoft Office PowerPoint</Application>
  <PresentationFormat>Širokoúhlá obrazovka</PresentationFormat>
  <Paragraphs>490</Paragraphs>
  <Slides>41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Montserrat</vt:lpstr>
      <vt:lpstr>Times New Roman</vt:lpstr>
      <vt:lpstr>Wingdings</vt:lpstr>
      <vt:lpstr>Titulní OP JAK</vt:lpstr>
      <vt:lpstr> šablony pro neformální vzdělávání 02_24_031</vt:lpstr>
      <vt:lpstr>SEMINÁŘ PRO PŘÍJEMCE:  REALIZACE AKTIVIT VE VÝZVĚ ŠABLONY PRO NFV</vt:lpstr>
      <vt:lpstr>Program</vt:lpstr>
      <vt:lpstr>Dokumentace </vt:lpstr>
      <vt:lpstr>Informace </vt:lpstr>
      <vt:lpstr>Principy zjednodušeného vykazování</vt:lpstr>
      <vt:lpstr>Zálohové platby</vt:lpstr>
      <vt:lpstr>Pravidla spolufinancování </vt:lpstr>
      <vt:lpstr>Zprávy o realizaci (zor)</vt:lpstr>
      <vt:lpstr>Realizace aktivit a dokládání výstupů</vt:lpstr>
      <vt:lpstr>Šablony</vt:lpstr>
      <vt:lpstr>Vzdělávání pracovníků/dobrovolníků v nfv</vt:lpstr>
      <vt:lpstr>Vzdělávání pracovníků/dobrovolníků v nfv</vt:lpstr>
      <vt:lpstr>Vzdělávání pracovníků/dobrovolníků v nfv</vt:lpstr>
      <vt:lpstr>Spolupráce pracovníků/dobrovolníků v nfv</vt:lpstr>
      <vt:lpstr>Spolupráce pracovníků/dobrovolníků v nfv</vt:lpstr>
      <vt:lpstr>Spolupráce pracovníků/dobrovolníků v nfv</vt:lpstr>
      <vt:lpstr> Souhrnná evidence pro NFV </vt:lpstr>
      <vt:lpstr> Evidence vzdělávaných osob – nepovinná pomůcka </vt:lpstr>
      <vt:lpstr>Inovativní vzdělávání dětí a mládeže v NFV</vt:lpstr>
      <vt:lpstr>Inovativní vzdělávání dětí a mládeže v NFV</vt:lpstr>
      <vt:lpstr>Odborně zaměřená tematická a komunitní setkávání v organizacích NFV</vt:lpstr>
      <vt:lpstr>Odborně zaměřená tematická a komunitní setkávání</vt:lpstr>
      <vt:lpstr>Kalkulačka šablon pro NFV</vt:lpstr>
      <vt:lpstr>Kalkulačka šablon NFV</vt:lpstr>
      <vt:lpstr>Indikátory a specifické datové položky</vt:lpstr>
      <vt:lpstr>Indikátory</vt:lpstr>
      <vt:lpstr>510 102 a 508 102 Počet organizací </vt:lpstr>
      <vt:lpstr>525 102 Počet pracovníků a dobrovolníků  -  povinný k naplnění</vt:lpstr>
      <vt:lpstr>512 120 Počet školních a mimoškolních akcí (aktivita 5)</vt:lpstr>
      <vt:lpstr>510 172 Počet osvětových akcí (aktivita 6)</vt:lpstr>
      <vt:lpstr>515 102 a 516 113 Počty dětí a mládeže</vt:lpstr>
      <vt:lpstr>SDP v aktivitách</vt:lpstr>
      <vt:lpstr>SDP v aktivitách</vt:lpstr>
      <vt:lpstr>SDP v aktivitách</vt:lpstr>
      <vt:lpstr>Změna aktivit a doplnění projektu</vt:lpstr>
      <vt:lpstr>Žádost o změnu aktivit</vt:lpstr>
      <vt:lpstr>Kalkulačka šablon – list změna </vt:lpstr>
      <vt:lpstr>Kalkulačka šablon – list změna </vt:lpstr>
      <vt:lpstr>Konzultační linka pro šablony op jak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Hušková Barbora</dc:creator>
  <cp:lastModifiedBy>Čapková Martina</cp:lastModifiedBy>
  <cp:revision>424</cp:revision>
  <cp:lastPrinted>2024-02-12T10:53:56Z</cp:lastPrinted>
  <dcterms:created xsi:type="dcterms:W3CDTF">2022-03-17T13:04:25Z</dcterms:created>
  <dcterms:modified xsi:type="dcterms:W3CDTF">2024-10-15T13:29:24Z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0x0101006EA6B83B94A9AD4086EF024A4B2ABCA0</vt:lpwstr>
  </property>
  <property fmtid="{D5CDD505-2E9C-101B-9397-08002B2CF9AE}" pid="3" name="_dlc_DocIdItemGuid">
    <vt:lpwstr>ebd6095d-1b19-47fb-8427-09aa918a274d</vt:lpwstr>
  </property>
</Properties>
</file>