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9" r:id="rId5"/>
    <p:sldMasterId id="2147483648" r:id="rId6"/>
  </p:sldMasterIdLst>
  <p:notesMasterIdLst>
    <p:notesMasterId r:id="rId80"/>
  </p:notesMasterIdLst>
  <p:sldIdLst>
    <p:sldId id="264" r:id="rId7"/>
    <p:sldId id="544" r:id="rId8"/>
    <p:sldId id="545" r:id="rId9"/>
    <p:sldId id="373" r:id="rId10"/>
    <p:sldId id="499" r:id="rId11"/>
    <p:sldId id="542" r:id="rId12"/>
    <p:sldId id="534" r:id="rId13"/>
    <p:sldId id="529" r:id="rId14"/>
    <p:sldId id="530" r:id="rId15"/>
    <p:sldId id="535" r:id="rId16"/>
    <p:sldId id="531" r:id="rId17"/>
    <p:sldId id="532" r:id="rId18"/>
    <p:sldId id="533" r:id="rId19"/>
    <p:sldId id="536" r:id="rId20"/>
    <p:sldId id="511" r:id="rId21"/>
    <p:sldId id="543" r:id="rId22"/>
    <p:sldId id="382" r:id="rId23"/>
    <p:sldId id="541" r:id="rId24"/>
    <p:sldId id="538" r:id="rId25"/>
    <p:sldId id="390" r:id="rId26"/>
    <p:sldId id="539" r:id="rId27"/>
    <p:sldId id="537" r:id="rId28"/>
    <p:sldId id="384" r:id="rId29"/>
    <p:sldId id="398" r:id="rId30"/>
    <p:sldId id="540" r:id="rId31"/>
    <p:sldId id="402" r:id="rId32"/>
    <p:sldId id="510" r:id="rId33"/>
    <p:sldId id="595" r:id="rId34"/>
    <p:sldId id="546" r:id="rId35"/>
    <p:sldId id="547" r:id="rId36"/>
    <p:sldId id="551" r:id="rId37"/>
    <p:sldId id="552" r:id="rId38"/>
    <p:sldId id="553" r:id="rId39"/>
    <p:sldId id="554" r:id="rId40"/>
    <p:sldId id="555" r:id="rId41"/>
    <p:sldId id="556" r:id="rId42"/>
    <p:sldId id="557" r:id="rId43"/>
    <p:sldId id="558" r:id="rId44"/>
    <p:sldId id="559" r:id="rId45"/>
    <p:sldId id="560" r:id="rId46"/>
    <p:sldId id="561" r:id="rId47"/>
    <p:sldId id="562" r:id="rId48"/>
    <p:sldId id="563" r:id="rId49"/>
    <p:sldId id="564" r:id="rId50"/>
    <p:sldId id="565" r:id="rId51"/>
    <p:sldId id="566" r:id="rId52"/>
    <p:sldId id="567" r:id="rId53"/>
    <p:sldId id="568" r:id="rId54"/>
    <p:sldId id="569" r:id="rId55"/>
    <p:sldId id="594" r:id="rId56"/>
    <p:sldId id="593" r:id="rId57"/>
    <p:sldId id="572" r:id="rId58"/>
    <p:sldId id="573" r:id="rId59"/>
    <p:sldId id="574" r:id="rId60"/>
    <p:sldId id="575" r:id="rId61"/>
    <p:sldId id="576" r:id="rId62"/>
    <p:sldId id="577" r:id="rId63"/>
    <p:sldId id="578" r:id="rId64"/>
    <p:sldId id="579" r:id="rId65"/>
    <p:sldId id="580" r:id="rId66"/>
    <p:sldId id="581" r:id="rId67"/>
    <p:sldId id="582" r:id="rId68"/>
    <p:sldId id="583" r:id="rId69"/>
    <p:sldId id="584" r:id="rId70"/>
    <p:sldId id="585" r:id="rId71"/>
    <p:sldId id="586" r:id="rId72"/>
    <p:sldId id="587" r:id="rId73"/>
    <p:sldId id="588" r:id="rId74"/>
    <p:sldId id="589" r:id="rId75"/>
    <p:sldId id="590" r:id="rId76"/>
    <p:sldId id="591" r:id="rId77"/>
    <p:sldId id="592" r:id="rId78"/>
    <p:sldId id="263" r:id="rId7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C2A2FE-4308-967C-1FDF-C65743DEFF50}" name="Štěpničková Pavlína" initials="ŠP" userId="S::vodenkovap@msmt.cz::e9efdad1-0ca8-4822-9739-fda546b5f6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75693" autoAdjust="0"/>
  </p:normalViewPr>
  <p:slideViewPr>
    <p:cSldViewPr snapToGrid="0">
      <p:cViewPr varScale="1">
        <p:scale>
          <a:sx n="98" d="100"/>
          <a:sy n="98" d="100"/>
        </p:scale>
        <p:origin x="111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85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61" Type="http://schemas.openxmlformats.org/officeDocument/2006/relationships/slide" Target="slides/slide55.xml"/><Relationship Id="rId8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B99E5-8CD6-4C45-99FE-A86ADC62A76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28CE74-1A46-4E60-A6B8-979E828BEB4C}">
      <dgm:prSet phldrT="[Text]"/>
      <dgm:spPr/>
      <dgm:t>
        <a:bodyPr/>
        <a:lstStyle/>
        <a:p>
          <a:r>
            <a:rPr lang="cs-CZ" dirty="0"/>
            <a:t>Nepodstatné změny</a:t>
          </a:r>
        </a:p>
      </dgm:t>
    </dgm:pt>
    <dgm:pt modelId="{C95FE49E-4AAF-45CC-9F23-6EDD0C45BE42}" type="parTrans" cxnId="{CB72FABC-5FBF-4C8D-8FA5-9D8EF9C605F9}">
      <dgm:prSet/>
      <dgm:spPr/>
      <dgm:t>
        <a:bodyPr/>
        <a:lstStyle/>
        <a:p>
          <a:endParaRPr lang="cs-CZ"/>
        </a:p>
      </dgm:t>
    </dgm:pt>
    <dgm:pt modelId="{9955FC14-8FCF-4651-83B1-F1B38F6EC926}" type="sibTrans" cxnId="{CB72FABC-5FBF-4C8D-8FA5-9D8EF9C605F9}">
      <dgm:prSet/>
      <dgm:spPr/>
      <dgm:t>
        <a:bodyPr/>
        <a:lstStyle/>
        <a:p>
          <a:endParaRPr lang="cs-CZ"/>
        </a:p>
      </dgm:t>
    </dgm:pt>
    <dgm:pt modelId="{233CD981-2BF9-48A5-8CD8-91E4D100DCAF}">
      <dgm:prSet phldrT="[Text]"/>
      <dgm:spPr/>
      <dgm:t>
        <a:bodyPr/>
        <a:lstStyle/>
        <a:p>
          <a:r>
            <a:rPr lang="cs-CZ" dirty="0"/>
            <a:t>Podstatné změny</a:t>
          </a:r>
        </a:p>
      </dgm:t>
    </dgm:pt>
    <dgm:pt modelId="{022733AE-CCD3-4251-9A46-541680463AD9}" type="parTrans" cxnId="{D8A5468D-86A2-45A0-BC46-AACC144D28BD}">
      <dgm:prSet/>
      <dgm:spPr/>
      <dgm:t>
        <a:bodyPr/>
        <a:lstStyle/>
        <a:p>
          <a:endParaRPr lang="cs-CZ"/>
        </a:p>
      </dgm:t>
    </dgm:pt>
    <dgm:pt modelId="{FDF3FB45-B20F-4859-A29C-8EA0D62D75D8}" type="sibTrans" cxnId="{D8A5468D-86A2-45A0-BC46-AACC144D28BD}">
      <dgm:prSet/>
      <dgm:spPr/>
      <dgm:t>
        <a:bodyPr/>
        <a:lstStyle/>
        <a:p>
          <a:endParaRPr lang="cs-CZ"/>
        </a:p>
      </dgm:t>
    </dgm:pt>
    <dgm:pt modelId="{9ACDC91A-8712-4BD5-8EFE-109CDD9B0952}">
      <dgm:prSet phldrT="[Text]" custT="1"/>
      <dgm:spPr/>
      <dgm:t>
        <a:bodyPr/>
        <a:lstStyle/>
        <a:p>
          <a:r>
            <a:rPr lang="cs-CZ" sz="2400" dirty="0">
              <a:solidFill>
                <a:srgbClr val="173070"/>
              </a:solidFill>
            </a:rPr>
            <a:t>Významné</a:t>
          </a:r>
        </a:p>
      </dgm:t>
    </dgm:pt>
    <dgm:pt modelId="{A71BDCFE-715C-47F7-9210-2AC84C3B78BD}" type="parTrans" cxnId="{36E97E2E-4C01-4F22-9D59-4171F81C23C9}">
      <dgm:prSet/>
      <dgm:spPr/>
      <dgm:t>
        <a:bodyPr/>
        <a:lstStyle/>
        <a:p>
          <a:endParaRPr lang="cs-CZ"/>
        </a:p>
      </dgm:t>
    </dgm:pt>
    <dgm:pt modelId="{21AE3B79-0BBF-4EB4-A5CE-1FD61121EBB2}" type="sibTrans" cxnId="{36E97E2E-4C01-4F22-9D59-4171F81C23C9}">
      <dgm:prSet/>
      <dgm:spPr/>
      <dgm:t>
        <a:bodyPr/>
        <a:lstStyle/>
        <a:p>
          <a:endParaRPr lang="cs-CZ"/>
        </a:p>
      </dgm:t>
    </dgm:pt>
    <dgm:pt modelId="{059DFCCD-A255-4790-899E-843A95E39A1F}">
      <dgm:prSet phldrT="[Text]" custT="1"/>
      <dgm:spPr/>
      <dgm:t>
        <a:bodyPr/>
        <a:lstStyle/>
        <a:p>
          <a:r>
            <a:rPr lang="cs-CZ" sz="2400" dirty="0">
              <a:solidFill>
                <a:srgbClr val="173070"/>
              </a:solidFill>
            </a:rPr>
            <a:t>Zakládající změnu právního aktu</a:t>
          </a:r>
        </a:p>
      </dgm:t>
    </dgm:pt>
    <dgm:pt modelId="{1D251BB8-68EA-4B03-A17C-00DF764E900B}" type="parTrans" cxnId="{ED8C7F68-FFBA-4D6F-A23F-F6FD92D2D6F7}">
      <dgm:prSet/>
      <dgm:spPr/>
      <dgm:t>
        <a:bodyPr/>
        <a:lstStyle/>
        <a:p>
          <a:endParaRPr lang="cs-CZ"/>
        </a:p>
      </dgm:t>
    </dgm:pt>
    <dgm:pt modelId="{902D0CCC-FEF1-41D1-9129-74130E89558E}" type="sibTrans" cxnId="{ED8C7F68-FFBA-4D6F-A23F-F6FD92D2D6F7}">
      <dgm:prSet/>
      <dgm:spPr/>
      <dgm:t>
        <a:bodyPr/>
        <a:lstStyle/>
        <a:p>
          <a:endParaRPr lang="cs-CZ"/>
        </a:p>
      </dgm:t>
    </dgm:pt>
    <dgm:pt modelId="{4DD50299-12C0-453A-9C4B-CFB8AA5C5FA9}" type="pres">
      <dgm:prSet presAssocID="{B97B99E5-8CD6-4C45-99FE-A86ADC62A76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6D7986-D753-4AED-B76D-F4C7AD95A993}" type="pres">
      <dgm:prSet presAssocID="{9828CE74-1A46-4E60-A6B8-979E828BEB4C}" presName="root" presStyleCnt="0"/>
      <dgm:spPr/>
    </dgm:pt>
    <dgm:pt modelId="{FEA4784C-6363-4F13-9F38-48141058DB6D}" type="pres">
      <dgm:prSet presAssocID="{9828CE74-1A46-4E60-A6B8-979E828BEB4C}" presName="rootComposite" presStyleCnt="0"/>
      <dgm:spPr/>
    </dgm:pt>
    <dgm:pt modelId="{09B56319-3670-423E-8853-00D94FED8D26}" type="pres">
      <dgm:prSet presAssocID="{9828CE74-1A46-4E60-A6B8-979E828BEB4C}" presName="rootText" presStyleLbl="node1" presStyleIdx="0" presStyleCnt="2"/>
      <dgm:spPr/>
    </dgm:pt>
    <dgm:pt modelId="{C882D2DD-8E79-47CA-ACE9-A94C1353B135}" type="pres">
      <dgm:prSet presAssocID="{9828CE74-1A46-4E60-A6B8-979E828BEB4C}" presName="rootConnector" presStyleLbl="node1" presStyleIdx="0" presStyleCnt="2"/>
      <dgm:spPr/>
    </dgm:pt>
    <dgm:pt modelId="{970E88EC-2082-4EF0-B97D-4FE3CD1FC6FE}" type="pres">
      <dgm:prSet presAssocID="{9828CE74-1A46-4E60-A6B8-979E828BEB4C}" presName="childShape" presStyleCnt="0"/>
      <dgm:spPr/>
    </dgm:pt>
    <dgm:pt modelId="{AFABFA73-07E6-404F-9DD3-A86442F7AB68}" type="pres">
      <dgm:prSet presAssocID="{233CD981-2BF9-48A5-8CD8-91E4D100DCAF}" presName="root" presStyleCnt="0"/>
      <dgm:spPr/>
    </dgm:pt>
    <dgm:pt modelId="{378CC32A-6B79-4B4A-B6C6-D72515F76093}" type="pres">
      <dgm:prSet presAssocID="{233CD981-2BF9-48A5-8CD8-91E4D100DCAF}" presName="rootComposite" presStyleCnt="0"/>
      <dgm:spPr/>
    </dgm:pt>
    <dgm:pt modelId="{35CDCE12-6D55-4DDE-8C1C-E2878A880684}" type="pres">
      <dgm:prSet presAssocID="{233CD981-2BF9-48A5-8CD8-91E4D100DCAF}" presName="rootText" presStyleLbl="node1" presStyleIdx="1" presStyleCnt="2"/>
      <dgm:spPr/>
    </dgm:pt>
    <dgm:pt modelId="{49C36C62-0696-4C58-852D-6F21F3CD756B}" type="pres">
      <dgm:prSet presAssocID="{233CD981-2BF9-48A5-8CD8-91E4D100DCAF}" presName="rootConnector" presStyleLbl="node1" presStyleIdx="1" presStyleCnt="2"/>
      <dgm:spPr/>
    </dgm:pt>
    <dgm:pt modelId="{9EE9E159-48DE-43EE-B88A-6BD0051A143D}" type="pres">
      <dgm:prSet presAssocID="{233CD981-2BF9-48A5-8CD8-91E4D100DCAF}" presName="childShape" presStyleCnt="0"/>
      <dgm:spPr/>
    </dgm:pt>
    <dgm:pt modelId="{C1C345BC-124C-41D6-85E0-0411C77EDA1E}" type="pres">
      <dgm:prSet presAssocID="{A71BDCFE-715C-47F7-9210-2AC84C3B78BD}" presName="Name13" presStyleLbl="parChTrans1D2" presStyleIdx="0" presStyleCnt="2"/>
      <dgm:spPr/>
    </dgm:pt>
    <dgm:pt modelId="{024CD206-7112-4DD4-BA39-9F30F8FD71C4}" type="pres">
      <dgm:prSet presAssocID="{9ACDC91A-8712-4BD5-8EFE-109CDD9B0952}" presName="childText" presStyleLbl="bgAcc1" presStyleIdx="0" presStyleCnt="2" custScaleX="122950" custScaleY="86875">
        <dgm:presLayoutVars>
          <dgm:bulletEnabled val="1"/>
        </dgm:presLayoutVars>
      </dgm:prSet>
      <dgm:spPr/>
    </dgm:pt>
    <dgm:pt modelId="{CD47567F-1C72-4B80-B5F0-0CC7D5EE1E33}" type="pres">
      <dgm:prSet presAssocID="{1D251BB8-68EA-4B03-A17C-00DF764E900B}" presName="Name13" presStyleLbl="parChTrans1D2" presStyleIdx="1" presStyleCnt="2"/>
      <dgm:spPr/>
    </dgm:pt>
    <dgm:pt modelId="{666C4B19-5ED7-44C1-B907-498F6C9FE00A}" type="pres">
      <dgm:prSet presAssocID="{059DFCCD-A255-4790-899E-843A95E39A1F}" presName="childText" presStyleLbl="bgAcc1" presStyleIdx="1" presStyleCnt="2" custScaleX="125759">
        <dgm:presLayoutVars>
          <dgm:bulletEnabled val="1"/>
        </dgm:presLayoutVars>
      </dgm:prSet>
      <dgm:spPr/>
    </dgm:pt>
  </dgm:ptLst>
  <dgm:cxnLst>
    <dgm:cxn modelId="{A4515D0B-034A-463B-9351-7F87FB07824D}" type="presOf" srcId="{233CD981-2BF9-48A5-8CD8-91E4D100DCAF}" destId="{49C36C62-0696-4C58-852D-6F21F3CD756B}" srcOrd="1" destOrd="0" presId="urn:microsoft.com/office/officeart/2005/8/layout/hierarchy3"/>
    <dgm:cxn modelId="{1468951F-66C6-4824-8A76-CC4FC0485C54}" type="presOf" srcId="{233CD981-2BF9-48A5-8CD8-91E4D100DCAF}" destId="{35CDCE12-6D55-4DDE-8C1C-E2878A880684}" srcOrd="0" destOrd="0" presId="urn:microsoft.com/office/officeart/2005/8/layout/hierarchy3"/>
    <dgm:cxn modelId="{36E97E2E-4C01-4F22-9D59-4171F81C23C9}" srcId="{233CD981-2BF9-48A5-8CD8-91E4D100DCAF}" destId="{9ACDC91A-8712-4BD5-8EFE-109CDD9B0952}" srcOrd="0" destOrd="0" parTransId="{A71BDCFE-715C-47F7-9210-2AC84C3B78BD}" sibTransId="{21AE3B79-0BBF-4EB4-A5CE-1FD61121EBB2}"/>
    <dgm:cxn modelId="{E5B62836-9A6E-45EA-BF6F-200C5CFD4098}" type="presOf" srcId="{059DFCCD-A255-4790-899E-843A95E39A1F}" destId="{666C4B19-5ED7-44C1-B907-498F6C9FE00A}" srcOrd="0" destOrd="0" presId="urn:microsoft.com/office/officeart/2005/8/layout/hierarchy3"/>
    <dgm:cxn modelId="{ED8C7F68-FFBA-4D6F-A23F-F6FD92D2D6F7}" srcId="{233CD981-2BF9-48A5-8CD8-91E4D100DCAF}" destId="{059DFCCD-A255-4790-899E-843A95E39A1F}" srcOrd="1" destOrd="0" parTransId="{1D251BB8-68EA-4B03-A17C-00DF764E900B}" sibTransId="{902D0CCC-FEF1-41D1-9129-74130E89558E}"/>
    <dgm:cxn modelId="{37F64E7C-DE46-4EC0-94D7-9B998D3E24C9}" type="presOf" srcId="{9828CE74-1A46-4E60-A6B8-979E828BEB4C}" destId="{C882D2DD-8E79-47CA-ACE9-A94C1353B135}" srcOrd="1" destOrd="0" presId="urn:microsoft.com/office/officeart/2005/8/layout/hierarchy3"/>
    <dgm:cxn modelId="{2B421984-B522-4EE9-BF24-16A67272552E}" type="presOf" srcId="{1D251BB8-68EA-4B03-A17C-00DF764E900B}" destId="{CD47567F-1C72-4B80-B5F0-0CC7D5EE1E33}" srcOrd="0" destOrd="0" presId="urn:microsoft.com/office/officeart/2005/8/layout/hierarchy3"/>
    <dgm:cxn modelId="{F1392489-B4D3-4095-9F86-4CFE56611FA3}" type="presOf" srcId="{9ACDC91A-8712-4BD5-8EFE-109CDD9B0952}" destId="{024CD206-7112-4DD4-BA39-9F30F8FD71C4}" srcOrd="0" destOrd="0" presId="urn:microsoft.com/office/officeart/2005/8/layout/hierarchy3"/>
    <dgm:cxn modelId="{D8A5468D-86A2-45A0-BC46-AACC144D28BD}" srcId="{B97B99E5-8CD6-4C45-99FE-A86ADC62A76B}" destId="{233CD981-2BF9-48A5-8CD8-91E4D100DCAF}" srcOrd="1" destOrd="0" parTransId="{022733AE-CCD3-4251-9A46-541680463AD9}" sibTransId="{FDF3FB45-B20F-4859-A29C-8EA0D62D75D8}"/>
    <dgm:cxn modelId="{45F0B4B6-30E2-47D6-8894-A412DA0D184B}" type="presOf" srcId="{B97B99E5-8CD6-4C45-99FE-A86ADC62A76B}" destId="{4DD50299-12C0-453A-9C4B-CFB8AA5C5FA9}" srcOrd="0" destOrd="0" presId="urn:microsoft.com/office/officeart/2005/8/layout/hierarchy3"/>
    <dgm:cxn modelId="{CB72FABC-5FBF-4C8D-8FA5-9D8EF9C605F9}" srcId="{B97B99E5-8CD6-4C45-99FE-A86ADC62A76B}" destId="{9828CE74-1A46-4E60-A6B8-979E828BEB4C}" srcOrd="0" destOrd="0" parTransId="{C95FE49E-4AAF-45CC-9F23-6EDD0C45BE42}" sibTransId="{9955FC14-8FCF-4651-83B1-F1B38F6EC926}"/>
    <dgm:cxn modelId="{DF7641C1-F786-4F85-9507-E4EA6F5CF725}" type="presOf" srcId="{A71BDCFE-715C-47F7-9210-2AC84C3B78BD}" destId="{C1C345BC-124C-41D6-85E0-0411C77EDA1E}" srcOrd="0" destOrd="0" presId="urn:microsoft.com/office/officeart/2005/8/layout/hierarchy3"/>
    <dgm:cxn modelId="{42B6F0E2-6EAF-442E-AABD-5ABD8E26C79F}" type="presOf" srcId="{9828CE74-1A46-4E60-A6B8-979E828BEB4C}" destId="{09B56319-3670-423E-8853-00D94FED8D26}" srcOrd="0" destOrd="0" presId="urn:microsoft.com/office/officeart/2005/8/layout/hierarchy3"/>
    <dgm:cxn modelId="{0E29E38D-330B-4550-867B-5D3FC78B6C6F}" type="presParOf" srcId="{4DD50299-12C0-453A-9C4B-CFB8AA5C5FA9}" destId="{966D7986-D753-4AED-B76D-F4C7AD95A993}" srcOrd="0" destOrd="0" presId="urn:microsoft.com/office/officeart/2005/8/layout/hierarchy3"/>
    <dgm:cxn modelId="{DC030CBE-736B-4AEF-945E-39A76F81FC56}" type="presParOf" srcId="{966D7986-D753-4AED-B76D-F4C7AD95A993}" destId="{FEA4784C-6363-4F13-9F38-48141058DB6D}" srcOrd="0" destOrd="0" presId="urn:microsoft.com/office/officeart/2005/8/layout/hierarchy3"/>
    <dgm:cxn modelId="{B5F5D4DA-654F-47B5-B20A-45277C5C8B59}" type="presParOf" srcId="{FEA4784C-6363-4F13-9F38-48141058DB6D}" destId="{09B56319-3670-423E-8853-00D94FED8D26}" srcOrd="0" destOrd="0" presId="urn:microsoft.com/office/officeart/2005/8/layout/hierarchy3"/>
    <dgm:cxn modelId="{F1A0DDBC-2F5C-4E86-B74A-124BC007F3FF}" type="presParOf" srcId="{FEA4784C-6363-4F13-9F38-48141058DB6D}" destId="{C882D2DD-8E79-47CA-ACE9-A94C1353B135}" srcOrd="1" destOrd="0" presId="urn:microsoft.com/office/officeart/2005/8/layout/hierarchy3"/>
    <dgm:cxn modelId="{C32C6788-BA10-4D6E-8703-6CA1392C0059}" type="presParOf" srcId="{966D7986-D753-4AED-B76D-F4C7AD95A993}" destId="{970E88EC-2082-4EF0-B97D-4FE3CD1FC6FE}" srcOrd="1" destOrd="0" presId="urn:microsoft.com/office/officeart/2005/8/layout/hierarchy3"/>
    <dgm:cxn modelId="{0DF89360-CF73-4A4D-A1EA-5F96CB752919}" type="presParOf" srcId="{4DD50299-12C0-453A-9C4B-CFB8AA5C5FA9}" destId="{AFABFA73-07E6-404F-9DD3-A86442F7AB68}" srcOrd="1" destOrd="0" presId="urn:microsoft.com/office/officeart/2005/8/layout/hierarchy3"/>
    <dgm:cxn modelId="{0B83D2E4-79E7-48B7-A738-C2BAE8556E26}" type="presParOf" srcId="{AFABFA73-07E6-404F-9DD3-A86442F7AB68}" destId="{378CC32A-6B79-4B4A-B6C6-D72515F76093}" srcOrd="0" destOrd="0" presId="urn:microsoft.com/office/officeart/2005/8/layout/hierarchy3"/>
    <dgm:cxn modelId="{ED6F1BC5-CB53-4141-BFD2-58282F9CBFE7}" type="presParOf" srcId="{378CC32A-6B79-4B4A-B6C6-D72515F76093}" destId="{35CDCE12-6D55-4DDE-8C1C-E2878A880684}" srcOrd="0" destOrd="0" presId="urn:microsoft.com/office/officeart/2005/8/layout/hierarchy3"/>
    <dgm:cxn modelId="{7032B3C8-5C60-450C-8E90-2CC30F0B3033}" type="presParOf" srcId="{378CC32A-6B79-4B4A-B6C6-D72515F76093}" destId="{49C36C62-0696-4C58-852D-6F21F3CD756B}" srcOrd="1" destOrd="0" presId="urn:microsoft.com/office/officeart/2005/8/layout/hierarchy3"/>
    <dgm:cxn modelId="{16689696-D8D2-480E-AFEB-280A7450A8A5}" type="presParOf" srcId="{AFABFA73-07E6-404F-9DD3-A86442F7AB68}" destId="{9EE9E159-48DE-43EE-B88A-6BD0051A143D}" srcOrd="1" destOrd="0" presId="urn:microsoft.com/office/officeart/2005/8/layout/hierarchy3"/>
    <dgm:cxn modelId="{214F285C-2B2B-4033-8281-8BFC08E6D775}" type="presParOf" srcId="{9EE9E159-48DE-43EE-B88A-6BD0051A143D}" destId="{C1C345BC-124C-41D6-85E0-0411C77EDA1E}" srcOrd="0" destOrd="0" presId="urn:microsoft.com/office/officeart/2005/8/layout/hierarchy3"/>
    <dgm:cxn modelId="{B310683B-539B-49A9-A8BC-B8AA7221F161}" type="presParOf" srcId="{9EE9E159-48DE-43EE-B88A-6BD0051A143D}" destId="{024CD206-7112-4DD4-BA39-9F30F8FD71C4}" srcOrd="1" destOrd="0" presId="urn:microsoft.com/office/officeart/2005/8/layout/hierarchy3"/>
    <dgm:cxn modelId="{D2F792FD-2564-4C5F-BE2A-B579FF261737}" type="presParOf" srcId="{9EE9E159-48DE-43EE-B88A-6BD0051A143D}" destId="{CD47567F-1C72-4B80-B5F0-0CC7D5EE1E33}" srcOrd="2" destOrd="0" presId="urn:microsoft.com/office/officeart/2005/8/layout/hierarchy3"/>
    <dgm:cxn modelId="{B78AADDB-4FC5-4EB4-BC67-9F85A4387BBD}" type="presParOf" srcId="{9EE9E159-48DE-43EE-B88A-6BD0051A143D}" destId="{666C4B19-5ED7-44C1-B907-498F6C9FE00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56319-3670-423E-8853-00D94FED8D26}">
      <dsp:nvSpPr>
        <dsp:cNvPr id="0" name=""/>
        <dsp:cNvSpPr/>
      </dsp:nvSpPr>
      <dsp:spPr>
        <a:xfrm>
          <a:off x="656737" y="141"/>
          <a:ext cx="1930949" cy="965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Nepodstatné změny</a:t>
          </a:r>
        </a:p>
      </dsp:txBody>
      <dsp:txXfrm>
        <a:off x="685015" y="28419"/>
        <a:ext cx="1874393" cy="908918"/>
      </dsp:txXfrm>
    </dsp:sp>
    <dsp:sp modelId="{35CDCE12-6D55-4DDE-8C1C-E2878A880684}">
      <dsp:nvSpPr>
        <dsp:cNvPr id="0" name=""/>
        <dsp:cNvSpPr/>
      </dsp:nvSpPr>
      <dsp:spPr>
        <a:xfrm>
          <a:off x="3070424" y="141"/>
          <a:ext cx="1930949" cy="965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Podstatné změny</a:t>
          </a:r>
        </a:p>
      </dsp:txBody>
      <dsp:txXfrm>
        <a:off x="3098702" y="28419"/>
        <a:ext cx="1874393" cy="908918"/>
      </dsp:txXfrm>
    </dsp:sp>
    <dsp:sp modelId="{C1C345BC-124C-41D6-85E0-0411C77EDA1E}">
      <dsp:nvSpPr>
        <dsp:cNvPr id="0" name=""/>
        <dsp:cNvSpPr/>
      </dsp:nvSpPr>
      <dsp:spPr>
        <a:xfrm>
          <a:off x="3263519" y="965616"/>
          <a:ext cx="193094" cy="66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746"/>
              </a:lnTo>
              <a:lnTo>
                <a:pt x="193094" y="660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CD206-7112-4DD4-BA39-9F30F8FD71C4}">
      <dsp:nvSpPr>
        <dsp:cNvPr id="0" name=""/>
        <dsp:cNvSpPr/>
      </dsp:nvSpPr>
      <dsp:spPr>
        <a:xfrm>
          <a:off x="3456614" y="1206984"/>
          <a:ext cx="1899282" cy="838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173070"/>
              </a:solidFill>
            </a:rPr>
            <a:t>Významné</a:t>
          </a:r>
        </a:p>
      </dsp:txBody>
      <dsp:txXfrm>
        <a:off x="3481180" y="1231550"/>
        <a:ext cx="1850150" cy="789624"/>
      </dsp:txXfrm>
    </dsp:sp>
    <dsp:sp modelId="{CD47567F-1C72-4B80-B5F0-0CC7D5EE1E33}">
      <dsp:nvSpPr>
        <dsp:cNvPr id="0" name=""/>
        <dsp:cNvSpPr/>
      </dsp:nvSpPr>
      <dsp:spPr>
        <a:xfrm>
          <a:off x="3263519" y="965616"/>
          <a:ext cx="193094" cy="180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231"/>
              </a:lnTo>
              <a:lnTo>
                <a:pt x="193094" y="18042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C4B19-5ED7-44C1-B907-498F6C9FE00A}">
      <dsp:nvSpPr>
        <dsp:cNvPr id="0" name=""/>
        <dsp:cNvSpPr/>
      </dsp:nvSpPr>
      <dsp:spPr>
        <a:xfrm>
          <a:off x="3456614" y="2287109"/>
          <a:ext cx="1942674" cy="96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173070"/>
              </a:solidFill>
            </a:rPr>
            <a:t>Zakládající změnu právního aktu</a:t>
          </a:r>
        </a:p>
      </dsp:txBody>
      <dsp:txXfrm>
        <a:off x="3484892" y="2315387"/>
        <a:ext cx="1886118" cy="908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633E-F66C-4AC4-B2A0-FE934F29BF8B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25E9-B0D2-4FD6-B504-8E26382B5F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14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825E9-B0D2-4FD6-B504-8E26382B5F3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03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Assessment</a:t>
            </a:r>
            <a:r>
              <a:rPr lang="cs-CZ" dirty="0"/>
              <a:t> centrum – virtuální pojem, způsob práce se studenty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02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772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573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830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992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297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441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00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07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181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958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9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252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025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911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cs-CZ" dirty="0"/>
              <a:t>Využívat vyhledávání klíčových slov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01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Dohledatelnost komunikace a auditní stopa</a:t>
            </a:r>
          </a:p>
          <a:p>
            <a:r>
              <a:rPr lang="cs-CZ" dirty="0"/>
              <a:t>Další subjekty/kontroly – externí (AO, EÚD, NKÚ…) = samostatná evidence modul Kontrol, </a:t>
            </a:r>
            <a:r>
              <a:rPr lang="cs-CZ" dirty="0" err="1"/>
              <a:t>KnM</a:t>
            </a:r>
            <a:r>
              <a:rPr lang="cs-CZ" dirty="0"/>
              <a:t> + Interní kontroly – bez evidence v modulu Kontrol ze strany příjemce – avšak nezbytný popis v rámci příslušné ZoR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894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254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zpřísnění kontroly – audity 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263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cs-CZ" b="0" dirty="0">
                <a:solidFill>
                  <a:srgbClr val="173271"/>
                </a:solidFill>
                <a:effectLst/>
              </a:rPr>
            </a:br>
            <a:r>
              <a:rPr lang="cs-CZ" b="0" dirty="0">
                <a:solidFill>
                  <a:srgbClr val="173271"/>
                </a:solidFill>
                <a:effectLst/>
              </a:rPr>
              <a:t>Žádný z výše popsaných komunikačních nástrojů </a:t>
            </a:r>
            <a:r>
              <a:rPr lang="cs-CZ" b="1" dirty="0">
                <a:solidFill>
                  <a:srgbClr val="173271"/>
                </a:solidFill>
                <a:effectLst/>
              </a:rPr>
              <a:t>by neměl využívat grafické prvky OP JAK (především labyrint či ikony jednotlivých priorit)</a:t>
            </a:r>
            <a:r>
              <a:rPr lang="cs-CZ" b="0" dirty="0">
                <a:solidFill>
                  <a:srgbClr val="173271"/>
                </a:solidFill>
                <a:effectLst/>
              </a:rPr>
              <a:t>. Jedná se o prvky využívané ŘO OP JAK tak, aby bylo snadno rozpoznatelné, že se jedná o oficiální dokumenty, webové stránky, informace či další materiály ŘO OP JAK.</a:t>
            </a:r>
            <a:endParaRPr lang="cs-CZ" b="0" dirty="0">
              <a:solidFill>
                <a:srgbClr val="1C3778"/>
              </a:solidFill>
              <a:effectLst/>
            </a:endParaRP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173070"/>
                </a:solidFill>
              </a:rPr>
              <a:t>Ideálně by měly být logy označovány veškeré materiály které vznikly a jsou šířeny z prostředků EU s dodržením pravidel dle Manuálu JVS, </a:t>
            </a:r>
            <a:r>
              <a:rPr lang="cs-CZ" sz="1200" i="0" dirty="0">
                <a:solidFill>
                  <a:srgbClr val="173070"/>
                </a:solidFill>
                <a:effectLst/>
              </a:rPr>
              <a:t>tj. dokumenty a komunikační materiály určené široké veřejnosti nebo účastníkům projektu musí obsahovat minimálně prohlášení o tom, že operace byla podpořena z fondů EU, tzn. </a:t>
            </a:r>
            <a:r>
              <a:rPr lang="cs-CZ" sz="1200" i="0" dirty="0" err="1">
                <a:solidFill>
                  <a:srgbClr val="173070"/>
                </a:solidFill>
                <a:effectLst/>
              </a:rPr>
              <a:t>logolink</a:t>
            </a:r>
            <a:r>
              <a:rPr lang="cs-CZ" sz="1200" i="0" dirty="0">
                <a:solidFill>
                  <a:srgbClr val="173070"/>
                </a:solidFill>
                <a:effectLst/>
              </a:rPr>
              <a:t> „Spolufinancováno EU + MŠMT“</a:t>
            </a:r>
            <a:endParaRPr lang="cs-CZ" sz="1200" dirty="0">
              <a:solidFill>
                <a:srgbClr val="17307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71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Doplnit uchazeče z 2</a:t>
            </a:r>
          </a:p>
          <a:p>
            <a:r>
              <a:rPr lang="cs-CZ" dirty="0"/>
              <a:t>Doplnit země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919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3979" lvl="1" algn="just">
              <a:lnSpc>
                <a:spcPct val="107000"/>
              </a:lnSpc>
              <a:spcBef>
                <a:spcPts val="622"/>
              </a:spcBef>
              <a:spcAft>
                <a:spcPts val="622"/>
              </a:spcAft>
            </a:pPr>
            <a:r>
              <a:rPr lang="cs-CZ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Kompletní vypořádání připomínek, příp. včasné řešení nemožnosti jejich vypořádání</a:t>
            </a:r>
          </a:p>
          <a:p>
            <a:pPr marL="473979" lvl="1" algn="just">
              <a:lnSpc>
                <a:spcPct val="107000"/>
              </a:lnSpc>
              <a:spcBef>
                <a:spcPts val="622"/>
              </a:spcBef>
              <a:spcAft>
                <a:spcPts val="622"/>
              </a:spcAft>
            </a:pPr>
            <a:r>
              <a:rPr lang="cs-CZ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</a:rPr>
              <a:t>Doporučená struktura vkládaných příloh k žádosti o platbu/zpráv o realizaci v UP</a:t>
            </a:r>
          </a:p>
          <a:p>
            <a:pPr marL="473979" lvl="1" algn="just">
              <a:lnSpc>
                <a:spcPct val="107000"/>
              </a:lnSpc>
              <a:spcBef>
                <a:spcPts val="622"/>
              </a:spcBef>
              <a:spcAft>
                <a:spcPts val="622"/>
              </a:spcAft>
            </a:pPr>
            <a:endParaRPr lang="cs-CZ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3979" lvl="1" algn="just">
              <a:lnSpc>
                <a:spcPct val="107000"/>
              </a:lnSpc>
              <a:spcBef>
                <a:spcPts val="622"/>
              </a:spcBef>
              <a:spcAft>
                <a:spcPts val="622"/>
              </a:spcAft>
            </a:pPr>
            <a:r>
              <a:rPr lang="cs-CZ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Str. 113/114 </a:t>
            </a:r>
            <a:r>
              <a:rPr lang="cs-CZ" sz="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PpŽP</a:t>
            </a:r>
            <a:endParaRPr lang="cs-CZ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3979" lvl="1" algn="just" defTabSz="947958">
              <a:lnSpc>
                <a:spcPct val="107000"/>
              </a:lnSpc>
              <a:spcBef>
                <a:spcPts val="622"/>
              </a:spcBef>
              <a:spcAft>
                <a:spcPts val="622"/>
              </a:spcAft>
              <a:defRPr/>
            </a:pPr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Prodloužení lhůty pro předložení zprávy projektu 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</a:rPr>
              <a:t>– pokud ze strany příjemce nelze z důvodu hodného zvláštního zřetele dodržet lhůtu pro předložení zprávy projektu, může požádat prostřednictvím interní depeše o prodloužení této lhůty, a to minimálně 1 pracovní den před jejím vypršením. ŘO posoudí relevantnost zdůvodnění a informuje příjemce prostřednictvím interní depeše o vyhovění či nevyhovění jeho žádosti. V případě vyhovění je příjemci stanovena prodloužená lhůta v délce maximálně 10 pracovních dní ode dne následujícího po dni, kdy měla být zpráva projektu předložena v řádném termínu. O prodloužení lhůty lze požádat maximálně třikrát a musí být i nadále zajištěna plynulá realizace a administrace projektu. Nedodržení náhradní lhůty bude považováno za podezření na porušení rozpočtové kázně v souladu s kap. 10. </a:t>
            </a:r>
          </a:p>
          <a:p>
            <a:pPr marL="473979" lvl="1" algn="just">
              <a:lnSpc>
                <a:spcPct val="107000"/>
              </a:lnSpc>
              <a:spcBef>
                <a:spcPts val="622"/>
              </a:spcBef>
              <a:spcAft>
                <a:spcPts val="622"/>
              </a:spcAft>
            </a:pPr>
            <a:endParaRPr lang="cs-CZ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2908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645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První sledované období (1. </a:t>
            </a:r>
            <a:r>
              <a:rPr lang="cs-CZ" dirty="0" err="1"/>
              <a:t>ZoR</a:t>
            </a:r>
            <a:r>
              <a:rPr lang="cs-CZ" dirty="0"/>
              <a:t>): </a:t>
            </a:r>
          </a:p>
          <a:p>
            <a:r>
              <a:rPr lang="cs-CZ" dirty="0"/>
              <a:t>• Realizace projektu je zahájena před datem vydání PA – období od skutečného data zahájení realizace projektu po dobu 4 měsíců od data vydání PA, přičemž poslední den sledovaného období připadá na poslední kalendářní den posledního měsíce sledovaného období. </a:t>
            </a:r>
          </a:p>
          <a:p>
            <a:r>
              <a:rPr lang="cs-CZ" dirty="0"/>
              <a:t>• Realizace projektu je zahájena po datu vydání (vypravení) PA (včetně tohoto data) – období od předpokládaného data zahájení realizace projektu po dobu 4 měsíců, přičemž poslední den sledovaného období připadá na poslední kalendářní den posledního měsíce sledovaného období.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006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73070"/>
                </a:solidFill>
              </a:rPr>
              <a:t>Vlastnická struktura:</a:t>
            </a:r>
          </a:p>
          <a:p>
            <a:pPr algn="just"/>
            <a:r>
              <a:rPr lang="cs-CZ" b="1" dirty="0">
                <a:solidFill>
                  <a:srgbClr val="173070"/>
                </a:solidFill>
              </a:rPr>
              <a:t>	</a:t>
            </a:r>
            <a:r>
              <a:rPr lang="cs-CZ" i="1" dirty="0">
                <a:solidFill>
                  <a:srgbClr val="173070"/>
                </a:solidFill>
              </a:rPr>
              <a:t>- kontrola s každou </a:t>
            </a:r>
            <a:r>
              <a:rPr lang="cs-CZ" i="1" dirty="0" err="1">
                <a:solidFill>
                  <a:srgbClr val="173070"/>
                </a:solidFill>
              </a:rPr>
              <a:t>ZoR</a:t>
            </a:r>
            <a:endParaRPr lang="cs-CZ" i="1" dirty="0">
              <a:solidFill>
                <a:srgbClr val="173070"/>
              </a:solidFill>
            </a:endParaRPr>
          </a:p>
          <a:p>
            <a:pPr algn="just"/>
            <a:r>
              <a:rPr lang="cs-CZ" i="1" dirty="0">
                <a:solidFill>
                  <a:srgbClr val="173070"/>
                </a:solidFill>
              </a:rPr>
              <a:t>	- pokud ke změně v MO nedošlo je třeba uvést za příjemce a partnera s </a:t>
            </a:r>
            <a:r>
              <a:rPr lang="cs-CZ" i="1" dirty="0" err="1">
                <a:solidFill>
                  <a:srgbClr val="173070"/>
                </a:solidFill>
              </a:rPr>
              <a:t>fin</a:t>
            </a:r>
            <a:r>
              <a:rPr lang="cs-CZ" i="1" dirty="0">
                <a:solidFill>
                  <a:srgbClr val="173070"/>
                </a:solidFill>
              </a:rPr>
              <a:t>. 	příspěvkem v rámci popisu pokroku nebo doložit čestným prohlášením</a:t>
            </a:r>
          </a:p>
          <a:p>
            <a:pPr algn="just"/>
            <a:r>
              <a:rPr lang="cs-CZ" i="1" dirty="0">
                <a:solidFill>
                  <a:srgbClr val="173070"/>
                </a:solidFill>
              </a:rPr>
              <a:t>	- při změně se dokládá Prokázání vlastnické struktury příjemce / partnera, 	resp. úplný výpis z evidence skutečných majitelů v aktualizovaném znění.</a:t>
            </a:r>
          </a:p>
          <a:p>
            <a:pPr algn="just"/>
            <a:endParaRPr lang="cs-CZ" dirty="0">
              <a:solidFill>
                <a:srgbClr val="17307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911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arenR"/>
            </a:pPr>
            <a:endParaRPr lang="cs-CZ" dirty="0"/>
          </a:p>
          <a:p>
            <a:pPr marL="236990" indent="-23699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768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52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+mn-lt"/>
              </a:rPr>
              <a:t>Část II Povinnosti příjemce, </a:t>
            </a:r>
            <a:r>
              <a:rPr lang="cs-CZ" sz="1200" b="0" dirty="0">
                <a:latin typeface="+mn-lt"/>
              </a:rPr>
              <a:t>bod 18 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Produkty projektu a práva duševního vlastnictví  + </a:t>
            </a:r>
            <a:r>
              <a:rPr lang="cs-CZ" sz="1200" dirty="0" err="1">
                <a:solidFill>
                  <a:srgbClr val="000000"/>
                </a:solidFill>
                <a:latin typeface="+mn-lt"/>
              </a:rPr>
              <a:t>PpŽP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kap. 7.9.3</a:t>
            </a:r>
            <a:endParaRPr lang="cs-CZ" sz="1200" b="0" dirty="0">
              <a:latin typeface="+mn-lt"/>
            </a:endParaRPr>
          </a:p>
          <a:p>
            <a:r>
              <a:rPr lang="cs-CZ" sz="1200" dirty="0">
                <a:latin typeface="+mn-lt"/>
              </a:rPr>
              <a:t>Cílem je nevytvářet zcela novou databázi, ale pokračovat resp. sjednotit výstupy, produkty za oba operační programy do jedné přehledné databáze.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136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2280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Informace k projektu jsou skutečnosti, které nemění právní akt o poskytnutí/převodu podpory včetně jeho příloh (zejména Základních parametrů projektu) ani údaje v MS2021+. Jedná se o skutečnosti, které nemají vliv na indikátory, finanční plán, rozpočet projektu, nemění partnery projektu, aktivity projektu, cíle a výstupy/produkty projektu, datum zahájení fyzické realizace projektu nebo datum ukončení fyzické realizace projektu (změna harmonogramu KA, změna způsobu realizace klíčové aktivity)</a:t>
            </a:r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119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Pilotní ověření – pravděpodobně se dotkne textu ZPP = PZ s vlivem na PA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93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Nové SP – dokládá se sylabus a souhlas MŠMT (akreditace)</a:t>
            </a:r>
          </a:p>
          <a:p>
            <a:r>
              <a:rPr lang="cs-CZ" dirty="0"/>
              <a:t>Upravované SP – sylabus + popis změn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4232-B12D-4AA1-B4A5-6C5EDA03B0A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2150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Pokud si příjemce není 100% jistý typem změny = neuvádí popis významnosti do textu odůvodnění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417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7338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E69A8-08B8-4B1F-BBA9-43B1047FCFF6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9587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4790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7454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6225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3527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809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7652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Sedm oblastí je možné rozšířit o další (ale ne zúžit) </a:t>
            </a:r>
          </a:p>
          <a:p>
            <a:r>
              <a:rPr lang="cs-CZ" dirty="0"/>
              <a:t>Průběžné – není striktně zaměřeno na 7 oblastí, může být individuální</a:t>
            </a:r>
          </a:p>
          <a:p>
            <a:r>
              <a:rPr lang="cs-CZ" dirty="0"/>
              <a:t>Inovovaný kurz – dokládá se přehled inovací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562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5412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2392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841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348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9232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5840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6582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519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1474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rgbClr val="16327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2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návštěvy škol - cílem je vidět výuku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495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1272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2744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20114-962F-40C2-83E1-C944757F4616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9619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825E9-B0D2-4FD6-B504-8E26382B5F39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85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26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Párová výuka – nelze realizovat studentské praxe – vyloučená aktivita</a:t>
            </a:r>
          </a:p>
          <a:p>
            <a:r>
              <a:rPr lang="cs-CZ" dirty="0"/>
              <a:t>Síťování se může účastnit kdokoli v rámci cílové skupiny (mimo uchazečů)</a:t>
            </a:r>
          </a:p>
          <a:p>
            <a:r>
              <a:rPr lang="cs-CZ" dirty="0"/>
              <a:t>Síťování je možné i mezi fakultami/katedrami jedné instituce, podmínkou je účast na přípravě budoucích učitelů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60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34232-B12D-4AA1-B4A5-6C5EDA03B0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34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</p:spTree>
    <p:extLst>
      <p:ext uri="{BB962C8B-B14F-4D97-AF65-F5344CB8AC3E}">
        <p14:creationId xmlns:p14="http://schemas.microsoft.com/office/powerpoint/2010/main" val="10054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600" y="435600"/>
            <a:ext cx="10566000" cy="918000"/>
          </a:xfrm>
        </p:spPr>
        <p:txBody>
          <a:bodyPr>
            <a:noAutofit/>
          </a:bodyPr>
          <a:lstStyle>
            <a:lvl1pPr>
              <a:defRPr sz="4000" cap="all" baseline="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1600" y="1461600"/>
            <a:ext cx="5220000" cy="41868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7600" y="1461599"/>
            <a:ext cx="5220000" cy="4186799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0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682998"/>
            <a:ext cx="7391400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OPJAK.cz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641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6B74D-550F-4FA0-BD69-9C75AFC0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BE99DC-2676-4E43-B14B-FD42675DF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8C1092-9944-4CED-B173-BE1822B1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100C85-8C1E-4D21-9F84-399A3D06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C5C073-1375-401C-A232-CE72759A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78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18BF0-C7E4-4AC5-A8F1-21033EE79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92778C-DBBE-4391-BB11-CA9B6A3CF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0388AA-73EF-41CF-AF63-24005A88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6F47C7-7F80-4596-AD97-00EEF62C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38061A-082F-4355-8400-0ACADA72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04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6B74D-550F-4FA0-BD69-9C75AFC0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BE99DC-2676-4E43-B14B-FD42675DF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8C1092-9944-4CED-B173-BE1822B1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100C85-8C1E-4D21-9F84-399A3D06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C5C073-1375-401C-A232-CE72759A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1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28554-D996-46C7-9891-C5A5D5D0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624E01-A194-4A9F-9B4B-35842F9A6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A49A24-D4DA-4CC6-BAAC-3C19ABFA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6E18E6-1E13-43E4-82E0-838AA6EA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0353BC-335A-4C27-8029-B7F5BD97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51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45D14-E2A1-4B0C-8F71-B1D8A975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2D0F45-99A5-46F6-B8A3-78CD5E53B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0ECE36-5DC3-4D6A-BAAA-79BAF42AC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2BDAF5-43DC-4C4D-86F4-643DA0B6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AB7F0B-C484-44E7-98CA-8CC55010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7925B5-1C53-4886-B0A1-A3FC1294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40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91114-C3CC-4A31-871C-8C4D4A30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3E88B36-9432-47D8-A7FF-F8E5CF8AB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E2A88D4-887C-4905-A4B9-1481345BF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AFC281C-2E32-457B-9F89-0BD98BBD0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F77761E-8836-4B46-9D63-5495799FF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99FF91-9B0C-42D2-BFB0-DE43EF38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4B193F-311B-4EF8-870B-C36E6C2D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DDA064-93C7-4292-914A-D31A3F33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943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C20E4-7515-42E6-ACBB-4A3371D7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4B717C-BA2D-47DE-B33F-65227C5C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1D2870-D73D-4B88-A6BB-80DA955C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138A42-1D24-4FDA-BAE3-8042C6C7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06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089894-0169-4134-BC06-B4E75428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DBCA43-FF5C-4F9C-9EF3-2BA06166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665C0-654B-47A5-9F6E-364821A8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66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174B9-18BA-4B19-B585-D101C336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B58725-1653-4BD8-A389-C736CD057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0402AAD-5D59-462B-BC8C-1884A4CF6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E441FC-ECC2-44F6-93CF-64586293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857CAF-D9DC-45FD-B511-35495F8A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B8FD16-B3D6-428D-B298-3E17C90E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0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973E9-092B-4548-A882-12FF99A3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0A7429-A147-4EC4-A9A4-217E71348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F0B6DD3-228C-4545-956F-402830FBB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7CF3A4-1D0B-4E35-9735-AA3369BB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413BF0-21F5-4A52-B7E3-62B61F5B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0E45A0-90BC-4158-9E38-7E28B0690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92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EE78F-0BD7-4D80-B2CF-0843BA04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9E7411-1D9D-48E2-A40A-F22C618DA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A8D0F7-DEA7-4522-A690-4F9A5787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437548-A175-47C4-B173-E3B4A30D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DA7CF6-FD16-45D6-B01A-8A1AA9FD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37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3B0A2F9-2843-4E24-9260-57B6A67F1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0449B3-53FE-4727-91E4-4C25A36A4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6332DA-B729-4100-81AF-52030047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2242C3-28D4-461D-B6A2-AA6E38F0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B37F3B-EEDE-4287-9957-C987C1CC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2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slidu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9145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slidu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24054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slidu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588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1600" y="1463040"/>
            <a:ext cx="5220000" cy="418699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76B1B01-B899-D3D9-CB59-8D4F3CF735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– obecně op jak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3ECFF8A8-2ED6-E524-5CC7-5181EAEA004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7343" y="1463040"/>
            <a:ext cx="5220000" cy="418699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685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600" y="435600"/>
            <a:ext cx="10566000" cy="918707"/>
          </a:xfrm>
        </p:spPr>
        <p:txBody>
          <a:bodyPr>
            <a:noAutofit/>
          </a:bodyPr>
          <a:lstStyle>
            <a:lvl1pPr>
              <a:defRPr sz="4000" cap="all" baseline="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1600" y="1461600"/>
            <a:ext cx="5220000" cy="41868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7600" y="1461600"/>
            <a:ext cx="5220000" cy="418680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36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8C28DB26-D1CE-42B9-9271-2F7233807C7D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6"/>
            <a:ext cx="4752703" cy="93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Montserrat" panose="00000500000000000000" pitchFamily="50" charset="-18"/>
              </a:rPr>
              <a:t>Operační program</a:t>
            </a:r>
          </a:p>
          <a:p>
            <a:pPr algn="l"/>
            <a:r>
              <a:rPr lang="cs-CZ" sz="2800" b="1" dirty="0">
                <a:latin typeface="Montserrat" panose="00000500000000000000" pitchFamily="50" charset="-18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38055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70" r:id="rId5"/>
    <p:sldLayoutId id="2147483660" r:id="rId6"/>
    <p:sldLayoutId id="2147483661" r:id="rId7"/>
    <p:sldLayoutId id="2147483672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3B9C7B-703D-404B-95D6-35065C73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7E5DB2-35B3-4EA5-8B8A-BC76A7A2C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71DB7B-922A-44B7-9D7B-DBFA4C9CE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A493-3E21-4C76-AA6A-422FB3169E96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B95A9E-0CA2-4524-B542-76BA98E1F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96BC36-A65C-484F-805C-73F8E8720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036B-26B2-43AC-BFEA-BC8186D3C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5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pjak.cz/dokumenty/videotutorialy-ms2021/" TargetMode="External"/><Relationship Id="rId4" Type="http://schemas.openxmlformats.org/officeDocument/2006/relationships/hyperlink" Target="https://opjak.cz/dokumenty/uzivatelske-prirucky-pro-praci-zadatele-prijemce-v-is-kp21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dokumenty/verejne-zakazky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INoRgODwVyQ&amp;ab_channel=OPVVV%2FOPJAK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publicita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publicita.dotaceeu.cz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publicita/logolinky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vyzvy/vyzva-c-02_23_019-podpora-pregradualni-pripravy-budoucich-ucitelu-a-ucitelek/#dokument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zpravy-projektu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leos.horna@msmt.c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opvvv.msmt.cz" TargetMode="External"/><Relationship Id="rId4" Type="http://schemas.openxmlformats.org/officeDocument/2006/relationships/hyperlink" Target="opjak.cz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opjak.cz/dokumenty/prilohy-k-zor-zop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leos.horna@msmt.c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opvvv.msmt.cz" TargetMode="External"/><Relationship Id="rId4" Type="http://schemas.openxmlformats.org/officeDocument/2006/relationships/hyperlink" Target="opjak.cz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75EB-7515-4DE0-B724-C3CA2CBB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98271"/>
            <a:ext cx="7494767" cy="930729"/>
          </a:xfrm>
        </p:spPr>
        <p:txBody>
          <a:bodyPr/>
          <a:lstStyle/>
          <a:p>
            <a:br>
              <a:rPr lang="cs-CZ" sz="4800" cap="all" dirty="0"/>
            </a:br>
            <a:r>
              <a:rPr lang="cs-CZ" sz="4800" cap="all" dirty="0"/>
              <a:t>SEMINÁŘ PRO příjemce</a:t>
            </a:r>
            <a:br>
              <a:rPr lang="cs-CZ" sz="4800" cap="all" dirty="0"/>
            </a:br>
            <a:r>
              <a:rPr lang="cs-CZ" sz="4800" cap="all" dirty="0"/>
              <a:t>VÝZVY Podpora pregraduální přípravy budoucích učitelů a učitelek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0836CC-88AA-4598-A79C-0245B43CA2AE}"/>
              </a:ext>
            </a:extLst>
          </p:cNvPr>
          <p:cNvSpPr txBox="1">
            <a:spLocks/>
          </p:cNvSpPr>
          <p:nvPr/>
        </p:nvSpPr>
        <p:spPr>
          <a:xfrm>
            <a:off x="838200" y="4524292"/>
            <a:ext cx="7351643" cy="13358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Montserrat" panose="00000500000000000000" pitchFamily="50" charset="-18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Montserrat" panose="00000500000000000000" pitchFamily="50" charset="-18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anose="00000500000000000000" pitchFamily="50" charset="-18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anose="00000500000000000000" pitchFamily="50" charset="-18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Programové období 2021–2027, 19. 3. 2024,</a:t>
            </a:r>
          </a:p>
          <a:p>
            <a:r>
              <a:rPr lang="cs-CZ" dirty="0">
                <a:solidFill>
                  <a:schemeClr val="bg1"/>
                </a:solidFill>
              </a:rPr>
              <a:t>Ministerstvo školství, mládeže a tělovýchovy</a:t>
            </a:r>
            <a:r>
              <a:rPr lang="cs-CZ" dirty="0">
                <a:solidFill>
                  <a:srgbClr val="173070"/>
                </a:solidFill>
              </a:rPr>
              <a:t> </a:t>
            </a:r>
            <a:endParaRPr lang="cs-CZ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479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7F1E-323D-AE79-2DE1-3C524438C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Aktivity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02F19-631A-27DC-0E7E-BC8F7BDCB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Aktivita 5.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Podpora zaměstnávání zahraničních akademiků – podpora příjezdové mobility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-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pouze z oboru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didaktiky, pedagogiky a psychologie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000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- 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min. 255 h, alespoň 3 kalendářní měsíce;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2000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- dokládá se měsíční Zpráva o činnosti nebo výkaz, smlouva, případně CV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328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7F1E-323D-AE79-2DE1-3C524438C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Aktivity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02F19-631A-27DC-0E7E-BC8F7BDCB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Aktivita 6. </a:t>
            </a:r>
            <a:r>
              <a:rPr lang="cs-CZ" sz="2000" b="1" dirty="0"/>
              <a:t>Podpora spolupráce a síťování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▫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6.1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Párová výuka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na VŠ nebo na MŠ/ZŠ/SŠ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     - minimálně jedním z aktérů párové výuky musí být </a:t>
            </a:r>
            <a:r>
              <a:rPr lang="cs-CZ" sz="2000" b="1" dirty="0">
                <a:latin typeface="Calibri" panose="020F0502020204030204"/>
              </a:rPr>
              <a:t>vždy VŠ pedagog </a:t>
            </a:r>
            <a:r>
              <a:rPr lang="cs-CZ" sz="2000" dirty="0">
                <a:latin typeface="Calibri" panose="020F0502020204030204"/>
              </a:rPr>
              <a:t>(+ další VŠ pedagog, učitel 	MŠ/ZŠ/SŠ, provázející učitel), povinná společná reflexe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     - cílem je rozvoj kompetencí vyučujících (ne studentů)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▫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6.2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Hospitační stáže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ČR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     - pouze mezi </a:t>
            </a:r>
            <a:r>
              <a:rPr lang="cs-CZ" sz="2000" b="1" dirty="0">
                <a:latin typeface="Calibri" panose="020F0502020204030204"/>
              </a:rPr>
              <a:t>akademickými pracovníky</a:t>
            </a:r>
            <a:r>
              <a:rPr lang="cs-CZ" sz="2000" dirty="0">
                <a:latin typeface="Calibri" panose="020F0502020204030204"/>
              </a:rPr>
              <a:t> </a:t>
            </a:r>
            <a:r>
              <a:rPr lang="cs-CZ" sz="2000" b="1" dirty="0">
                <a:latin typeface="Calibri" panose="020F0502020204030204"/>
              </a:rPr>
              <a:t>VŠ</a:t>
            </a:r>
            <a:r>
              <a:rPr lang="cs-CZ" sz="2000" dirty="0">
                <a:latin typeface="Calibri" panose="020F0502020204030204"/>
              </a:rPr>
              <a:t>, nebo mezi </a:t>
            </a:r>
            <a:r>
              <a:rPr lang="cs-CZ" sz="2000" b="1" dirty="0">
                <a:latin typeface="Calibri" panose="020F0502020204030204"/>
              </a:rPr>
              <a:t>akademickými pracovníky a učiteli 	MŠ/ZŠ/SŠ</a:t>
            </a:r>
            <a:r>
              <a:rPr lang="cs-CZ" sz="2000" dirty="0">
                <a:latin typeface="Calibri" panose="020F0502020204030204"/>
              </a:rPr>
              <a:t>, povinná reflexe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▫"/>
              <a:tabLst/>
              <a:defRPr/>
            </a:pPr>
            <a:r>
              <a:rPr lang="cs-CZ" sz="2000" dirty="0">
                <a:latin typeface="Calibri" panose="020F0502020204030204"/>
              </a:rPr>
              <a:t>6.3 </a:t>
            </a:r>
            <a:r>
              <a:rPr lang="cs-CZ" sz="2000" b="1" dirty="0">
                <a:latin typeface="Calibri" panose="020F0502020204030204"/>
              </a:rPr>
              <a:t>Síťování</a:t>
            </a:r>
            <a:r>
              <a:rPr lang="cs-CZ" sz="2000" dirty="0">
                <a:latin typeface="Calibri" panose="020F0502020204030204"/>
              </a:rPr>
              <a:t> a sdílení příkladů dobré praxe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- workshopy, semináře, společná odborná setkání, akční výzkum apod.</a:t>
            </a:r>
          </a:p>
        </p:txBody>
      </p:sp>
    </p:spTree>
    <p:extLst>
      <p:ext uri="{BB962C8B-B14F-4D97-AF65-F5344CB8AC3E}">
        <p14:creationId xmlns:p14="http://schemas.microsoft.com/office/powerpoint/2010/main" val="206669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7F1E-323D-AE79-2DE1-3C524438C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Aktivity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02F19-631A-27DC-0E7E-BC8F7BDCB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355271"/>
            <a:ext cx="10564586" cy="46115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Aktivita 7. </a:t>
            </a:r>
            <a:r>
              <a:rPr lang="cs-CZ" sz="2000" b="1" dirty="0"/>
              <a:t>Podpora vzdělávání studentů a VŠ pedagogů podílejících se na přípravě studentů – budoucích učitelů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▫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7.1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Vzdělávání studentů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(prezenční/hybridní/online forma)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     - Téma A: </a:t>
            </a:r>
            <a:r>
              <a:rPr lang="cs-CZ" sz="2000" b="1" dirty="0">
                <a:latin typeface="Calibri" panose="020F0502020204030204"/>
              </a:rPr>
              <a:t>inkluze</a:t>
            </a:r>
            <a:r>
              <a:rPr lang="cs-CZ" sz="2000" dirty="0">
                <a:latin typeface="Calibri" panose="020F0502020204030204"/>
              </a:rPr>
              <a:t>, SVP, nadaní, genderová rovnost, kulturní senzitivita; aktivizující forma; oblast 		romské integrace – povinná součást tématu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- Téma B: 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využívání </a:t>
            </a:r>
            <a:r>
              <a:rPr kumimoji="0" lang="cs-CZ" sz="2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umělé inteligence 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jako nástroje pro práci</a:t>
            </a:r>
            <a:r>
              <a:rPr lang="cs-CZ" sz="2000" dirty="0">
                <a:latin typeface="Calibri" panose="020F0502020204030204"/>
              </a:rPr>
              <a:t> učitele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– rozvoj kompetencí,</a:t>
            </a:r>
            <a:r>
              <a:rPr lang="cs-CZ" sz="2000" dirty="0">
                <a:latin typeface="Calibri" panose="020F0502020204030204"/>
              </a:rPr>
              <a:t> 			</a:t>
            </a:r>
            <a:r>
              <a:rPr kumimoji="0" lang="cs-CZ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vzdělávací materiály, aplikace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▫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7.2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Vzdělávání VŠ pedagogů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(prezenční/hybridní/online forma)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     - pouze v </a:t>
            </a:r>
            <a:r>
              <a:rPr lang="cs-CZ" sz="2000" b="1" dirty="0">
                <a:latin typeface="Calibri" panose="020F0502020204030204"/>
              </a:rPr>
              <a:t>osmi tématech</a:t>
            </a:r>
            <a:r>
              <a:rPr lang="cs-CZ" sz="2000" dirty="0">
                <a:latin typeface="Calibri" panose="020F0502020204030204"/>
              </a:rPr>
              <a:t> (A–H) uvedených ve Specifických pravidlech, vždy ve vztahu k přípravě 		studentů – budoucích učitelů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Dokládá se pozvánka, prezenční listina/printscreen (nebo obojí – dle formy vzdělávání).</a:t>
            </a:r>
          </a:p>
        </p:txBody>
      </p:sp>
    </p:spTree>
    <p:extLst>
      <p:ext uri="{BB962C8B-B14F-4D97-AF65-F5344CB8AC3E}">
        <p14:creationId xmlns:p14="http://schemas.microsoft.com/office/powerpoint/2010/main" val="109341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7F1E-323D-AE79-2DE1-3C524438C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Aktivity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02F19-631A-27DC-0E7E-BC8F7BDCB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Aktivita 8. </a:t>
            </a:r>
            <a:r>
              <a:rPr lang="cs-CZ" sz="2000" b="1" dirty="0"/>
              <a:t>Podpora prevence studijní neúspěšnosti a předčasného ukončení studia studentů – přímá práce se studenty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dirty="0"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     - organizace </a:t>
            </a:r>
            <a:r>
              <a:rPr lang="cs-CZ" sz="2000" b="1" dirty="0" err="1">
                <a:latin typeface="Calibri" panose="020F0502020204030204"/>
              </a:rPr>
              <a:t>assessment</a:t>
            </a:r>
            <a:r>
              <a:rPr lang="cs-CZ" sz="2000" b="1" dirty="0">
                <a:latin typeface="Calibri" panose="020F0502020204030204"/>
              </a:rPr>
              <a:t> center</a:t>
            </a:r>
            <a:r>
              <a:rPr lang="cs-CZ" sz="2000" dirty="0">
                <a:latin typeface="Calibri" panose="020F0502020204030204"/>
              </a:rPr>
              <a:t>, poskytování </a:t>
            </a:r>
            <a:r>
              <a:rPr lang="cs-CZ" sz="2000" b="1" dirty="0">
                <a:latin typeface="Calibri" panose="020F0502020204030204"/>
              </a:rPr>
              <a:t>mentoringu</a:t>
            </a:r>
            <a:r>
              <a:rPr lang="cs-CZ" sz="2000" dirty="0">
                <a:latin typeface="Calibri" panose="020F0502020204030204"/>
              </a:rPr>
              <a:t> a </a:t>
            </a:r>
            <a:r>
              <a:rPr lang="cs-CZ" sz="2000" b="1" dirty="0">
                <a:latin typeface="Calibri" panose="020F0502020204030204"/>
              </a:rPr>
              <a:t>koučinku</a:t>
            </a:r>
            <a:r>
              <a:rPr lang="cs-CZ" sz="2000" dirty="0">
                <a:latin typeface="Calibri" panose="020F0502020204030204"/>
              </a:rPr>
              <a:t>, organizace </a:t>
            </a:r>
            <a:r>
              <a:rPr lang="cs-CZ" sz="2000" b="1" dirty="0">
                <a:latin typeface="Calibri" panose="020F0502020204030204"/>
              </a:rPr>
              <a:t>vyrovnávacích 	kurzů</a:t>
            </a:r>
            <a:r>
              <a:rPr lang="cs-CZ" sz="2000" dirty="0">
                <a:latin typeface="Calibri" panose="020F0502020204030204"/>
              </a:rPr>
              <a:t> a realizace dalších podpůrných činností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dirty="0"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     - povinné </a:t>
            </a:r>
            <a:r>
              <a:rPr lang="cs-CZ" sz="2000" b="1" dirty="0">
                <a:latin typeface="Calibri" panose="020F0502020204030204"/>
              </a:rPr>
              <a:t>zhodnocení efektivity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Dokládá se report mentora/kouče, pozvánka na akci, printscreen, počet účastníků.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4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7F1E-323D-AE79-2DE1-3C524438C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Aktivity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02F19-631A-27DC-0E7E-BC8F7BDCB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Aktivita 9. </a:t>
            </a:r>
            <a:r>
              <a:rPr lang="cs-CZ" sz="2000" b="1" dirty="0"/>
              <a:t>Vytvoření pedagogické koncepce a zpracování studie proveditelnosti nové klinické (laboratorní) školy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dirty="0"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     - 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lang="cs-CZ" sz="2000" dirty="0">
                <a:latin typeface="Calibri" panose="020F0502020204030204"/>
              </a:rPr>
              <a:t>souladu se </a:t>
            </a:r>
            <a:r>
              <a:rPr lang="cs-CZ" sz="2000" b="1" dirty="0">
                <a:latin typeface="Calibri" panose="020F0502020204030204"/>
              </a:rPr>
              <a:t>standardem klinické školy </a:t>
            </a:r>
            <a:r>
              <a:rPr lang="cs-CZ" sz="2000" dirty="0">
                <a:latin typeface="Calibri" panose="020F0502020204030204"/>
              </a:rPr>
              <a:t>(vytvořeným MŠMT)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dirty="0"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latin typeface="Calibri" panose="020F0502020204030204"/>
              </a:rPr>
              <a:t>     - </a:t>
            </a:r>
            <a:r>
              <a:rPr lang="cs-CZ" sz="2000" b="1" dirty="0">
                <a:latin typeface="Calibri" panose="020F0502020204030204"/>
              </a:rPr>
              <a:t>pedagogická koncepce</a:t>
            </a:r>
            <a:r>
              <a:rPr lang="cs-CZ" sz="2000" dirty="0">
                <a:latin typeface="Calibri" panose="020F0502020204030204"/>
              </a:rPr>
              <a:t>, </a:t>
            </a:r>
            <a:r>
              <a:rPr lang="cs-CZ" sz="2000" b="1" dirty="0">
                <a:latin typeface="Calibri" panose="020F0502020204030204"/>
              </a:rPr>
              <a:t>studie proveditelnosti</a:t>
            </a:r>
            <a:r>
              <a:rPr lang="cs-CZ" sz="2000" dirty="0">
                <a:latin typeface="Calibri" panose="020F0502020204030204"/>
              </a:rPr>
              <a:t> jejího zřízení, </a:t>
            </a:r>
            <a:r>
              <a:rPr lang="cs-CZ" sz="2000" b="1" dirty="0">
                <a:latin typeface="Calibri" panose="020F0502020204030204"/>
              </a:rPr>
              <a:t>projednání</a:t>
            </a:r>
            <a:r>
              <a:rPr lang="cs-CZ" sz="2000" dirty="0">
                <a:latin typeface="Calibri" panose="020F0502020204030204"/>
              </a:rPr>
              <a:t> s řídícími orgány VŠ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b="1" dirty="0">
                <a:latin typeface="Calibri" panose="020F0502020204030204"/>
              </a:rPr>
              <a:t>     </a:t>
            </a:r>
            <a:r>
              <a:rPr lang="cs-CZ" sz="2000" dirty="0">
                <a:latin typeface="Calibri" panose="020F0502020204030204"/>
              </a:rPr>
              <a:t>- navázání </a:t>
            </a:r>
            <a:r>
              <a:rPr lang="cs-CZ" sz="2000" b="1" dirty="0">
                <a:latin typeface="Calibri" panose="020F0502020204030204"/>
              </a:rPr>
              <a:t>spolupráce</a:t>
            </a:r>
            <a:r>
              <a:rPr lang="cs-CZ" sz="2000" dirty="0">
                <a:latin typeface="Calibri" panose="020F0502020204030204"/>
              </a:rPr>
              <a:t> s min. </a:t>
            </a:r>
            <a:r>
              <a:rPr lang="cs-CZ" sz="2000" b="1" dirty="0">
                <a:latin typeface="Calibri" panose="020F0502020204030204"/>
              </a:rPr>
              <a:t>1 zahraniční VŠ</a:t>
            </a:r>
            <a:r>
              <a:rPr lang="cs-CZ" sz="2000" dirty="0">
                <a:latin typeface="Calibri" panose="020F0502020204030204"/>
              </a:rPr>
              <a:t> (zřizovatel) a min. </a:t>
            </a:r>
            <a:r>
              <a:rPr lang="cs-CZ" sz="2000" b="1" dirty="0">
                <a:latin typeface="Calibri" panose="020F0502020204030204"/>
              </a:rPr>
              <a:t>1 zahraniční klinickou školou</a:t>
            </a:r>
          </a:p>
        </p:txBody>
      </p:sp>
    </p:spTree>
    <p:extLst>
      <p:ext uri="{BB962C8B-B14F-4D97-AF65-F5344CB8AC3E}">
        <p14:creationId xmlns:p14="http://schemas.microsoft.com/office/powerpoint/2010/main" val="1183410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38C38-528A-E5B0-FB6A-E608DCE9E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VYLOUČENÉ Aktivity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3EFD04-9293-7B15-DEDE-099F3D9E6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b="1" dirty="0"/>
              <a:t>realizace praxí</a:t>
            </a:r>
            <a:r>
              <a:rPr lang="cs-CZ" sz="2000" dirty="0"/>
              <a:t> studentů včetně finanční podpory provázejících učitelů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/>
              <a:t>organizace a </a:t>
            </a:r>
            <a:r>
              <a:rPr lang="cs-CZ" sz="2000" b="1" dirty="0"/>
              <a:t>realizace soutěží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/>
              <a:t>úpravy obsahu a tvorba </a:t>
            </a:r>
            <a:r>
              <a:rPr lang="cs-CZ" sz="2000" b="1" dirty="0"/>
              <a:t>doktorských studijních programů</a:t>
            </a:r>
            <a:r>
              <a:rPr lang="cs-CZ" sz="2000" dirty="0"/>
              <a:t>, aktivity realizované pro studenty doktorských studijních programů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/>
              <a:t>tvorba/inovace nebo absolvování akreditovaných kurzů k </a:t>
            </a:r>
            <a:r>
              <a:rPr lang="cs-CZ" sz="2000" b="1" dirty="0"/>
              <a:t>získání odborné kvalifikace mentora nebo kouče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b="1" dirty="0"/>
              <a:t>stavby</a:t>
            </a:r>
            <a:r>
              <a:rPr lang="cs-CZ" sz="2000" dirty="0"/>
              <a:t>, stavební úpravy a aktivity vedoucí k technickému zhodnocení budov (vyjma stavebních úprav nezbytně spojených se zabudováním movitých věcí, pokud jsou výdaje na stavební úpravu součástí pořizovací ceny movité věci související se vzděláváním, nebo jsou-li výdaje na stavební úpravu samostatným neinvestičním výdajem projektu)</a:t>
            </a:r>
          </a:p>
        </p:txBody>
      </p:sp>
    </p:spTree>
    <p:extLst>
      <p:ext uri="{BB962C8B-B14F-4D97-AF65-F5344CB8AC3E}">
        <p14:creationId xmlns:p14="http://schemas.microsoft.com/office/powerpoint/2010/main" val="328375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2ACD3-4C01-B66C-9C76-1BCEC32E8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12853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7AD26-735B-FA80-E634-36E893FCA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7" y="202101"/>
            <a:ext cx="10564586" cy="918707"/>
          </a:xfrm>
        </p:spPr>
        <p:txBody>
          <a:bodyPr/>
          <a:lstStyle/>
          <a:p>
            <a:r>
              <a:rPr lang="cs-CZ" dirty="0"/>
              <a:t>600 000 Celkový počet účastníků</a:t>
            </a: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9D2A76-6399-D379-B4FB-7BE0C21DD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Povinně volitelný k výběru; povinný k naplnění</a:t>
            </a:r>
          </a:p>
          <a:p>
            <a:r>
              <a:rPr lang="cs-CZ" sz="2000" dirty="0"/>
              <a:t>Povinně se vykazuje v </a:t>
            </a:r>
            <a:r>
              <a:rPr lang="cs-CZ" sz="2000" b="1" dirty="0"/>
              <a:t>aktivitě 4 a </a:t>
            </a:r>
            <a:r>
              <a:rPr lang="cs-CZ" sz="2000" b="1" dirty="0" err="1"/>
              <a:t>podaktivitě</a:t>
            </a:r>
            <a:r>
              <a:rPr lang="cs-CZ" sz="2000" b="1" dirty="0"/>
              <a:t> 7.2 </a:t>
            </a:r>
            <a:r>
              <a:rPr lang="cs-CZ" sz="2000" dirty="0"/>
              <a:t>– stáže a vzdělávání VŠ pedagogů.</a:t>
            </a:r>
          </a:p>
          <a:p>
            <a:r>
              <a:rPr lang="cs-CZ" sz="2000" dirty="0"/>
              <a:t>Vyplnění karty účastníka v IS ESF.</a:t>
            </a:r>
          </a:p>
          <a:p>
            <a:endParaRPr lang="cs-CZ" sz="2000" dirty="0"/>
          </a:p>
          <a:p>
            <a:r>
              <a:rPr lang="cs-CZ" sz="2000" u="sng" dirty="0"/>
              <a:t>Specifikace:</a:t>
            </a:r>
          </a:p>
          <a:p>
            <a:r>
              <a:rPr lang="cs-CZ" sz="2000" dirty="0"/>
              <a:t>Za podpořené osoby jsou považováni </a:t>
            </a:r>
            <a:r>
              <a:rPr lang="cs-CZ" sz="2000" b="1" dirty="0"/>
              <a:t>akademičtí pracovníci</a:t>
            </a:r>
            <a:r>
              <a:rPr lang="cs-CZ" sz="2000" dirty="0"/>
              <a:t> vysoké školy, kteří absolvovali zahraniční mobilitu v aktivitě 4 a/nebo vzdělávací </a:t>
            </a:r>
            <a:r>
              <a:rPr lang="cs-CZ" sz="2000" dirty="0" err="1"/>
              <a:t>podaktivitu</a:t>
            </a:r>
            <a:r>
              <a:rPr lang="cs-CZ" sz="2000" dirty="0"/>
              <a:t> 7.2 výzvy. Každý takový akademický pracovník se započítává pouze jednou za celou dobu realizace projektu.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765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7AD26-735B-FA80-E634-36E893FCA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525 103 počet pracovníků ovlivněných 			intervencí </a:t>
            </a:r>
            <a:r>
              <a:rPr lang="cs-CZ" dirty="0" err="1"/>
              <a:t>Vš</a:t>
            </a:r>
            <a:r>
              <a:rPr lang="cs-CZ" sz="20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9D2A76-6399-D379-B4FB-7BE0C21DD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Nepovinný k výběru; povinný k naplnění</a:t>
            </a:r>
          </a:p>
          <a:p>
            <a:r>
              <a:rPr lang="cs-CZ" sz="2000" dirty="0"/>
              <a:t>Povinně se vykazuje v </a:t>
            </a:r>
            <a:r>
              <a:rPr lang="cs-CZ" sz="2000" b="1" dirty="0"/>
              <a:t>aktivitě 4, 6 a 7 </a:t>
            </a:r>
            <a:r>
              <a:rPr lang="cs-CZ" sz="2000" dirty="0"/>
              <a:t>– stáže, pár. výuka, hospitace, síť., vzdělávání</a:t>
            </a:r>
          </a:p>
          <a:p>
            <a:endParaRPr lang="cs-CZ" sz="2000" dirty="0"/>
          </a:p>
          <a:p>
            <a:r>
              <a:rPr lang="cs-CZ" sz="2000" u="sng" dirty="0"/>
              <a:t>Specifikace:</a:t>
            </a:r>
          </a:p>
          <a:p>
            <a:r>
              <a:rPr lang="cs-CZ" sz="2000" dirty="0"/>
              <a:t>Za další subjekty </a:t>
            </a:r>
            <a:r>
              <a:rPr lang="cs-CZ" sz="2000" b="1" dirty="0"/>
              <a:t>realizující vysokoškolské vzděláván</a:t>
            </a:r>
            <a:r>
              <a:rPr lang="cs-CZ" sz="2000" dirty="0"/>
              <a:t>í jsou v kontextu této výzvy považovány i MŠ/ZŠ/SŠ, jejichž pracovníci se podílejí na profesní přípravě budoucích učitelů.</a:t>
            </a:r>
          </a:p>
          <a:p>
            <a:r>
              <a:rPr lang="cs-CZ" sz="2000" dirty="0"/>
              <a:t>Každý akademický pracovník nebo pracovník ve vzdělávání </a:t>
            </a:r>
            <a:r>
              <a:rPr lang="cs-CZ" sz="2000" b="1" dirty="0"/>
              <a:t>včetně studentů</a:t>
            </a:r>
            <a:r>
              <a:rPr lang="cs-CZ" sz="2000" dirty="0"/>
              <a:t> se vykáže </a:t>
            </a:r>
            <a:r>
              <a:rPr lang="cs-CZ" sz="2000" b="1" dirty="0"/>
              <a:t>za projekt pouze jednou</a:t>
            </a:r>
            <a:r>
              <a:rPr lang="cs-CZ" sz="2000" dirty="0"/>
              <a:t>, a to v momentě, kdy ukončí veškeré své vzdělávací akce.</a:t>
            </a:r>
          </a:p>
          <a:p>
            <a:r>
              <a:rPr lang="cs-CZ" sz="2000" dirty="0"/>
              <a:t>V aktivitě 4 se k indikátoru váží také SDP – OPJAK_VŠ1_ESF (Osoby ovlivněné stáží) a OPJAK_VŠ2_ESF (Cílová země stáže).</a:t>
            </a:r>
          </a:p>
        </p:txBody>
      </p:sp>
    </p:spTree>
    <p:extLst>
      <p:ext uri="{BB962C8B-B14F-4D97-AF65-F5344CB8AC3E}">
        <p14:creationId xmlns:p14="http://schemas.microsoft.com/office/powerpoint/2010/main" val="309751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7AD26-735B-FA80-E634-36E893FCA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436563"/>
            <a:ext cx="10564586" cy="918707"/>
          </a:xfrm>
        </p:spPr>
        <p:txBody>
          <a:bodyPr/>
          <a:lstStyle/>
          <a:p>
            <a:r>
              <a:rPr lang="cs-CZ" dirty="0"/>
              <a:t>543 102 počet podpořených spoluprací – 			vzdělávání</a:t>
            </a:r>
            <a:br>
              <a:rPr lang="cs-CZ" dirty="0"/>
            </a:br>
            <a:r>
              <a:rPr lang="cs-CZ" sz="20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9D2A76-6399-D379-B4FB-7BE0C21DD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Povinně volitelný k výběru; povinný k naplnění</a:t>
            </a:r>
          </a:p>
          <a:p>
            <a:r>
              <a:rPr lang="cs-CZ" sz="2000" dirty="0"/>
              <a:t>Povinně se vykazuje v </a:t>
            </a:r>
            <a:r>
              <a:rPr lang="cs-CZ" sz="2000" b="1" dirty="0"/>
              <a:t>aktivitě 4, 6 a 9 </a:t>
            </a:r>
            <a:r>
              <a:rPr lang="cs-CZ" sz="2000" dirty="0"/>
              <a:t>– stáže, párová výuka, hospitace, síťování, 						     klinické školy.</a:t>
            </a:r>
          </a:p>
          <a:p>
            <a:endParaRPr lang="cs-CZ" sz="2000" dirty="0"/>
          </a:p>
          <a:p>
            <a:r>
              <a:rPr lang="cs-CZ" sz="2000" u="sng" dirty="0"/>
              <a:t>Specifikace:</a:t>
            </a:r>
          </a:p>
          <a:p>
            <a:r>
              <a:rPr lang="cs-CZ" sz="2000" dirty="0"/>
              <a:t>Spolupráce musí vzniknout (nebo být aktualizována) v době řešení projektu a za jeho přispění. </a:t>
            </a:r>
            <a:r>
              <a:rPr lang="cs-CZ" sz="2000" b="1" dirty="0"/>
              <a:t>Spolupráce </a:t>
            </a:r>
            <a:r>
              <a:rPr lang="cs-CZ" sz="2000" dirty="0"/>
              <a:t>může probíhat mezi fakultami a katedrami vzdělávajícími budoucí učitele; fakultami vzdělávajícími budoucí učitele (resp. jejími katedrami) a spolupracujícími školami a školskými zařízeními a příp. dalšími aktéry zabývajícími se vzděláváním dětí a mládeže, podílejícími se na profesní přípravě budoucích učitelů. Spolupráce s každým subjektem/útvarem, se započítává samostatně bez ohledu na počet osob, které v rámci ní spolupracují (1 smlouva = hodnota 1).</a:t>
            </a:r>
          </a:p>
        </p:txBody>
      </p:sp>
    </p:spTree>
    <p:extLst>
      <p:ext uri="{BB962C8B-B14F-4D97-AF65-F5344CB8AC3E}">
        <p14:creationId xmlns:p14="http://schemas.microsoft.com/office/powerpoint/2010/main" val="321805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32D08-9EB4-F9AB-4EAA-389D15B1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Harmonogram semináře: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09:30 – 10:00   Registrace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10:00 – 10:15   Úvodní slovo, představení programu semináře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10:15 – 11:00   Metodické zaměření výzvy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11:00 – 11:15   Krátká přestávka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11:15 – 12:30   Věcná část, Finanční část administrace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12:30 – 13:00   Prostor pro dotazy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07522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BCAC6-FFDC-4737-2835-3DC79ACDD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526 012 počet poskytnutých služeb podpory 		škol/týmů (vzdělávací bloky)</a:t>
            </a:r>
            <a:br>
              <a:rPr lang="cs-CZ" sz="4400" u="sng" dirty="0"/>
            </a:br>
            <a:br>
              <a:rPr lang="cs-CZ" dirty="0"/>
            </a:br>
            <a:r>
              <a:rPr lang="cs-CZ" sz="28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16D6B6-4280-6E88-1C68-AF035085E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707" y="1249762"/>
            <a:ext cx="10564586" cy="4082143"/>
          </a:xfrm>
        </p:spPr>
        <p:txBody>
          <a:bodyPr/>
          <a:lstStyle/>
          <a:p>
            <a:r>
              <a:rPr lang="cs-CZ" sz="2000" dirty="0"/>
              <a:t>Povinně volitelný k výběru; povinný k naplnění</a:t>
            </a:r>
          </a:p>
          <a:p>
            <a:r>
              <a:rPr lang="cs-CZ" sz="2000" dirty="0"/>
              <a:t>Povinně se vykazuje v </a:t>
            </a:r>
            <a:r>
              <a:rPr lang="cs-CZ" sz="2000" b="1" dirty="0"/>
              <a:t>aktivitě 5, 7.1 a 8 – </a:t>
            </a:r>
            <a:r>
              <a:rPr lang="cs-CZ" sz="2000" dirty="0"/>
              <a:t>mobility, </a:t>
            </a:r>
            <a:r>
              <a:rPr lang="cs-CZ" sz="2000" dirty="0" err="1"/>
              <a:t>vzděl</a:t>
            </a:r>
            <a:r>
              <a:rPr lang="cs-CZ" sz="2000" dirty="0"/>
              <a:t>. studentů a neúspěšnost.</a:t>
            </a:r>
          </a:p>
          <a:p>
            <a:endParaRPr lang="cs-CZ" sz="2000" dirty="0"/>
          </a:p>
          <a:p>
            <a:r>
              <a:rPr lang="cs-CZ" sz="2000" u="sng" dirty="0"/>
              <a:t>Specifikace:</a:t>
            </a:r>
          </a:p>
          <a:p>
            <a:r>
              <a:rPr lang="cs-CZ" sz="2000" dirty="0"/>
              <a:t>V aktivitě 5 je za hodnotu 1 považována </a:t>
            </a:r>
            <a:r>
              <a:rPr lang="cs-CZ" sz="2000" b="1" dirty="0"/>
              <a:t>1 příjezdová mobilita</a:t>
            </a:r>
            <a:r>
              <a:rPr lang="cs-CZ" sz="2000" dirty="0"/>
              <a:t> 1 zahraničního akademika v min. délce 255 hodin v min. 3 měsících (viz kap. 5.7.2.). Vazba na SDP – OPJAK_VŠ3_ESF (Počet příjezdových mobilit).</a:t>
            </a:r>
          </a:p>
          <a:p>
            <a:r>
              <a:rPr lang="cs-CZ" sz="2000" dirty="0"/>
              <a:t>V </a:t>
            </a:r>
            <a:r>
              <a:rPr lang="cs-CZ" sz="2000" dirty="0" err="1"/>
              <a:t>podaktivitě</a:t>
            </a:r>
            <a:r>
              <a:rPr lang="cs-CZ" sz="2000" dirty="0"/>
              <a:t> 7.1 se hodnota 1 rovná </a:t>
            </a:r>
            <a:r>
              <a:rPr lang="cs-CZ" sz="2000" b="1" dirty="0"/>
              <a:t>souboru</a:t>
            </a:r>
            <a:r>
              <a:rPr lang="cs-CZ" sz="2000" dirty="0"/>
              <a:t> exkurzí, workshopů, lekcí apod. </a:t>
            </a:r>
            <a:r>
              <a:rPr lang="cs-CZ" sz="2000" b="1" dirty="0"/>
              <a:t>za</a:t>
            </a:r>
            <a:r>
              <a:rPr lang="cs-CZ" sz="2000" dirty="0"/>
              <a:t> </a:t>
            </a:r>
            <a:r>
              <a:rPr lang="cs-CZ" sz="2000" b="1" dirty="0"/>
              <a:t>1 téma</a:t>
            </a:r>
            <a:r>
              <a:rPr lang="cs-CZ" sz="2000" dirty="0"/>
              <a:t>. V rámci jedné univerzity se započítávají pouze jednou.</a:t>
            </a:r>
          </a:p>
          <a:p>
            <a:r>
              <a:rPr lang="cs-CZ" sz="2000" dirty="0"/>
              <a:t>V aktivitě 8 se hodnota 1 rovná souboru poskytnutých služeb jednoho mentora/kouče apod. anebo </a:t>
            </a:r>
            <a:r>
              <a:rPr lang="cs-CZ" sz="2000" b="1" dirty="0"/>
              <a:t>souboru </a:t>
            </a:r>
            <a:r>
              <a:rPr lang="cs-CZ" sz="2000" dirty="0"/>
              <a:t>jako jsou studijní skupiny, vyrovnávací kurzy apod. </a:t>
            </a:r>
            <a:r>
              <a:rPr lang="cs-CZ" sz="2000" b="1" dirty="0"/>
              <a:t>za 1 téma</a:t>
            </a:r>
            <a:r>
              <a:rPr lang="cs-CZ" sz="2000" dirty="0"/>
              <a:t>. V rámci jedné univerzity se započítají pouze jednou. Vazba na SDP – OPJAK_VŠ4_ESF (Aktivity prevence studijní neúspěšnosti).</a:t>
            </a:r>
          </a:p>
        </p:txBody>
      </p:sp>
    </p:spTree>
    <p:extLst>
      <p:ext uri="{BB962C8B-B14F-4D97-AF65-F5344CB8AC3E}">
        <p14:creationId xmlns:p14="http://schemas.microsoft.com/office/powerpoint/2010/main" val="220335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7AD26-735B-FA80-E634-36E893FCA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521 010 počet VŠ produktů zaměřených na 		vzdělávání</a:t>
            </a:r>
            <a:r>
              <a:rPr lang="cs-CZ" sz="20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9D2A76-6399-D379-B4FB-7BE0C21DD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Povinně volitelný k výběru; povinný k naplnění</a:t>
            </a:r>
          </a:p>
          <a:p>
            <a:r>
              <a:rPr lang="cs-CZ" sz="2000" dirty="0"/>
              <a:t>Povinně se vykazuje v </a:t>
            </a:r>
            <a:r>
              <a:rPr lang="cs-CZ" sz="2000" b="1" dirty="0"/>
              <a:t>aktivitě 3 a 9 </a:t>
            </a:r>
            <a:r>
              <a:rPr lang="cs-CZ" sz="2000" dirty="0"/>
              <a:t>– vstupní + průběžné vzdělávání + pilotáž (+případně přehled inovací); koncepce + studie proveditelnosti + projednání s řízením VŠ.</a:t>
            </a:r>
          </a:p>
          <a:p>
            <a:endParaRPr lang="cs-CZ" sz="2000" dirty="0"/>
          </a:p>
          <a:p>
            <a:r>
              <a:rPr lang="cs-CZ" sz="2000" u="sng" dirty="0"/>
              <a:t>Specifikace:</a:t>
            </a:r>
          </a:p>
          <a:p>
            <a:r>
              <a:rPr lang="cs-CZ" sz="2000" dirty="0"/>
              <a:t>Jedná se o </a:t>
            </a:r>
            <a:r>
              <a:rPr lang="cs-CZ" sz="2000" b="1" dirty="0"/>
              <a:t>soubor povinných výstupů aktivity </a:t>
            </a:r>
            <a:r>
              <a:rPr lang="cs-CZ" sz="2000" dirty="0"/>
              <a:t>3 a/nebo 9. Vykazuje se finální souborný produkt, a to po splnění všech výstupů uvedených u aktivity 3 a/nebo 9. Každý vzdělávací program pro provázející učitele včetně zprávy z pilotáže a/nebo každá koncepce klinické školy se vykazují jednou (= hodnota 1).</a:t>
            </a:r>
          </a:p>
        </p:txBody>
      </p:sp>
    </p:spTree>
    <p:extLst>
      <p:ext uri="{BB962C8B-B14F-4D97-AF65-F5344CB8AC3E}">
        <p14:creationId xmlns:p14="http://schemas.microsoft.com/office/powerpoint/2010/main" val="2242117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7AD26-735B-FA80-E634-36E893FCA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521 007 počet dílčích vzdělávacích 				produktů</a:t>
            </a:r>
            <a:r>
              <a:rPr lang="cs-CZ" sz="20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9D2A76-6399-D379-B4FB-7BE0C21DD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Povinně volitelný k výběru; povinný k naplnění</a:t>
            </a:r>
          </a:p>
          <a:p>
            <a:r>
              <a:rPr lang="cs-CZ" sz="2000" dirty="0"/>
              <a:t>Povinně se vykazuje v </a:t>
            </a:r>
            <a:r>
              <a:rPr lang="cs-CZ" sz="2000" b="1" dirty="0"/>
              <a:t>aktivitě 2 </a:t>
            </a:r>
            <a:r>
              <a:rPr lang="cs-CZ" sz="2000" dirty="0"/>
              <a:t>– kompetenční rámce, </a:t>
            </a:r>
            <a:r>
              <a:rPr lang="cs-CZ" sz="2000" dirty="0" err="1"/>
              <a:t>vzděl</a:t>
            </a:r>
            <a:r>
              <a:rPr lang="cs-CZ" sz="2000" dirty="0"/>
              <a:t>. materiály, evaluace.</a:t>
            </a:r>
          </a:p>
          <a:p>
            <a:endParaRPr lang="cs-CZ" sz="2000" dirty="0"/>
          </a:p>
          <a:p>
            <a:r>
              <a:rPr lang="cs-CZ" sz="2000" u="sng" dirty="0"/>
              <a:t>Specifikace:</a:t>
            </a:r>
          </a:p>
          <a:p>
            <a:r>
              <a:rPr lang="cs-CZ" sz="2000" dirty="0"/>
              <a:t>Do indikátoru se započítávají </a:t>
            </a:r>
            <a:r>
              <a:rPr lang="cs-CZ" sz="2000" b="1" dirty="0"/>
              <a:t>vytvořené/inovované kompetenční rámce</a:t>
            </a:r>
            <a:r>
              <a:rPr lang="cs-CZ" sz="2000" dirty="0"/>
              <a:t> absolventa fakulty včetně specifických kompetenčních rámců apod., </a:t>
            </a:r>
            <a:r>
              <a:rPr lang="cs-CZ" sz="2000" b="1" dirty="0"/>
              <a:t>vzdělávací materiály</a:t>
            </a:r>
            <a:r>
              <a:rPr lang="cs-CZ" sz="2000" dirty="0"/>
              <a:t> pro studenty/učitele, </a:t>
            </a:r>
            <a:r>
              <a:rPr lang="cs-CZ" sz="2000" b="1" dirty="0"/>
              <a:t>analytické a evaluační zprávy</a:t>
            </a:r>
            <a:r>
              <a:rPr lang="cs-CZ" sz="2000" dirty="0"/>
              <a:t>. Každý produkt se započítává samostatně (= hodnota 1).</a:t>
            </a:r>
          </a:p>
        </p:txBody>
      </p:sp>
    </p:spTree>
    <p:extLst>
      <p:ext uri="{BB962C8B-B14F-4D97-AF65-F5344CB8AC3E}">
        <p14:creationId xmlns:p14="http://schemas.microsoft.com/office/powerpoint/2010/main" val="167384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81B02-F8F0-C419-75BA-170319965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531 050 Počet studijních programů celkem</a:t>
            </a: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92901B-8D49-9E8F-EA4A-F7A625120D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cs-CZ" sz="2000" dirty="0"/>
              <a:t>Povinně volitelný k výběru; povinný k naplnění</a:t>
            </a:r>
          </a:p>
          <a:p>
            <a:pPr algn="just"/>
            <a:r>
              <a:rPr lang="cs-CZ" sz="2000" dirty="0"/>
              <a:t>Povinně se vykazuje v </a:t>
            </a:r>
            <a:r>
              <a:rPr lang="cs-CZ" sz="2000" b="1" dirty="0"/>
              <a:t>aktivitě 2 </a:t>
            </a:r>
            <a:r>
              <a:rPr lang="cs-CZ" sz="2000" dirty="0"/>
              <a:t>– studijní programy.</a:t>
            </a:r>
          </a:p>
          <a:p>
            <a:pPr algn="just"/>
            <a:endParaRPr lang="cs-CZ" sz="2000" u="sng" dirty="0"/>
          </a:p>
          <a:p>
            <a:pPr algn="just"/>
            <a:r>
              <a:rPr lang="cs-CZ" sz="2000" u="sng" dirty="0"/>
              <a:t>Specifikace:</a:t>
            </a:r>
          </a:p>
          <a:p>
            <a:pPr algn="just"/>
            <a:r>
              <a:rPr lang="cs-CZ" sz="2000" dirty="0"/>
              <a:t>Vykazují se bakalářské a magisterské studijní programy zaměřené na přípravu budoucích pedagogických pracovníků, které byly díky podpoře OP JAK vytvořeny nebo inovovány. Každý </a:t>
            </a:r>
            <a:r>
              <a:rPr lang="cs-CZ" sz="2000" b="1" dirty="0"/>
              <a:t>nový/inovovaný studijní program</a:t>
            </a:r>
            <a:r>
              <a:rPr lang="cs-CZ" sz="2000" dirty="0"/>
              <a:t> se započítává zvlášť (= hodnota 1).</a:t>
            </a:r>
          </a:p>
        </p:txBody>
      </p:sp>
    </p:spTree>
    <p:extLst>
      <p:ext uri="{BB962C8B-B14F-4D97-AF65-F5344CB8AC3E}">
        <p14:creationId xmlns:p14="http://schemas.microsoft.com/office/powerpoint/2010/main" val="3003717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E34A7-8106-B1BB-31BC-3854A9D0C6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510 103 Počet podporovaných organizací        		ve VŠ</a:t>
            </a: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7CB8E2-2CB2-6502-C937-D4FD11BFD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cs-CZ" sz="2000" dirty="0"/>
              <a:t>Povinný k výběru; povinný k naplnění</a:t>
            </a:r>
          </a:p>
          <a:p>
            <a:pPr algn="just"/>
            <a:r>
              <a:rPr lang="cs-CZ" sz="2000" dirty="0"/>
              <a:t>Povinně se vykazuje </a:t>
            </a:r>
            <a:r>
              <a:rPr lang="cs-CZ" sz="2000" b="1" dirty="0"/>
              <a:t>v každém projektu</a:t>
            </a:r>
            <a:r>
              <a:rPr lang="cs-CZ" sz="2000" dirty="0"/>
              <a:t>.</a:t>
            </a:r>
          </a:p>
          <a:p>
            <a:pPr algn="just"/>
            <a:endParaRPr lang="cs-CZ" sz="2000" u="sng" dirty="0"/>
          </a:p>
          <a:p>
            <a:pPr algn="just"/>
            <a:r>
              <a:rPr lang="cs-CZ" sz="2000" u="sng" dirty="0"/>
              <a:t>Specifikace:</a:t>
            </a:r>
          </a:p>
          <a:p>
            <a:pPr algn="just"/>
            <a:r>
              <a:rPr lang="cs-CZ" sz="2000" dirty="0"/>
              <a:t>Za </a:t>
            </a:r>
            <a:r>
              <a:rPr lang="cs-CZ" sz="2000" b="1" dirty="0"/>
              <a:t>podporovanou organizaci</a:t>
            </a:r>
            <a:r>
              <a:rPr lang="cs-CZ" sz="2000" dirty="0"/>
              <a:t> je považována celá instituce žadatele/příjemce či celá instituce partnera.</a:t>
            </a:r>
          </a:p>
          <a:p>
            <a:pPr algn="just"/>
            <a:r>
              <a:rPr lang="cs-CZ" sz="2000" dirty="0"/>
              <a:t>- 1 organizace = 1 IČO</a:t>
            </a:r>
          </a:p>
        </p:txBody>
      </p:sp>
    </p:spTree>
    <p:extLst>
      <p:ext uri="{BB962C8B-B14F-4D97-AF65-F5344CB8AC3E}">
        <p14:creationId xmlns:p14="http://schemas.microsoft.com/office/powerpoint/2010/main" val="142952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7AD26-735B-FA80-E634-36E893FCA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7" y="567192"/>
            <a:ext cx="10564586" cy="918707"/>
          </a:xfrm>
        </p:spPr>
        <p:txBody>
          <a:bodyPr/>
          <a:lstStyle/>
          <a:p>
            <a:r>
              <a:rPr lang="cs-CZ" dirty="0"/>
              <a:t>508 103 počet organizací ovlivněných 				intervencí </a:t>
            </a:r>
            <a:r>
              <a:rPr lang="cs-CZ" dirty="0" err="1"/>
              <a:t>Vš</a:t>
            </a:r>
            <a:br>
              <a:rPr lang="cs-CZ" dirty="0"/>
            </a:br>
            <a:r>
              <a:rPr lang="cs-CZ" sz="20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9D2A76-6399-D379-B4FB-7BE0C21DD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Povinný k výběru; povinný k naplnění</a:t>
            </a:r>
          </a:p>
          <a:p>
            <a:r>
              <a:rPr lang="cs-CZ" sz="2000" dirty="0"/>
              <a:t>Povinně se vykazuje </a:t>
            </a:r>
            <a:r>
              <a:rPr lang="cs-CZ" sz="2000" b="1" dirty="0"/>
              <a:t>v každém projektu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r>
              <a:rPr lang="cs-CZ" sz="2000" u="sng" dirty="0"/>
              <a:t>Specifikace:</a:t>
            </a:r>
          </a:p>
          <a:p>
            <a:r>
              <a:rPr lang="cs-CZ" sz="2000" dirty="0"/>
              <a:t>Za ovlivněnou instituci se považuje </a:t>
            </a:r>
            <a:r>
              <a:rPr lang="cs-CZ" sz="2000" b="1" dirty="0"/>
              <a:t>celá instituce</a:t>
            </a:r>
            <a:r>
              <a:rPr lang="cs-CZ" sz="2000" dirty="0"/>
              <a:t> žadatele/příjemce a celá instituce partnera.</a:t>
            </a:r>
          </a:p>
          <a:p>
            <a:r>
              <a:rPr lang="cs-CZ" sz="2000" dirty="0"/>
              <a:t>Každá instituce se vykazuje za projekt pouze jednou (IČO).</a:t>
            </a:r>
          </a:p>
        </p:txBody>
      </p:sp>
    </p:spTree>
    <p:extLst>
      <p:ext uri="{BB962C8B-B14F-4D97-AF65-F5344CB8AC3E}">
        <p14:creationId xmlns:p14="http://schemas.microsoft.com/office/powerpoint/2010/main" val="164114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BD6EB-390A-7E00-CCFA-3ECA84F1D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Specifické datové položky (SDP)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5AA189-58F2-7F9E-A94F-70DEF4101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/>
              <a:t>Nástroj pro doplňkový sběr informací v MS21+, kterým ŘO získává podrobnější informace o charakteru poskytnuté podpory.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/>
              <a:t>Monitorovací nástroj – plnění hodnot není pod sankcí, ale </a:t>
            </a:r>
            <a:r>
              <a:rPr lang="cs-CZ" sz="2000" b="1" dirty="0"/>
              <a:t>vykazování je povinné!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l-PL" sz="2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000" dirty="0"/>
              <a:t>Osoby ovlivněné stáží – povinně v </a:t>
            </a:r>
            <a:r>
              <a:rPr lang="pl-PL" sz="2000" b="1" dirty="0"/>
              <a:t>aktivitě 4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/>
              <a:t>Cílová země stáže – povinně v </a:t>
            </a:r>
            <a:r>
              <a:rPr lang="cs-CZ" sz="2000" b="1" dirty="0"/>
              <a:t>aktivitě 4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/>
              <a:t>Počet příjezdových mobilit – povinně v </a:t>
            </a:r>
            <a:r>
              <a:rPr lang="cs-CZ" sz="2000" b="1" dirty="0"/>
              <a:t>aktivitě 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/>
              <a:t>Aktivity prevence studijní neúspěšnosti – povinně v </a:t>
            </a:r>
            <a:r>
              <a:rPr lang="cs-CZ" sz="2000" b="1" dirty="0"/>
              <a:t>aktivitě 8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2000" dirty="0"/>
              <a:t>Aktivity na podporu romské integrace</a:t>
            </a:r>
            <a:r>
              <a:rPr lang="cs-CZ" sz="2000" b="1" dirty="0"/>
              <a:t> </a:t>
            </a:r>
            <a:r>
              <a:rPr lang="cs-CZ" sz="2000" dirty="0"/>
              <a:t>– povinně </a:t>
            </a:r>
            <a:r>
              <a:rPr lang="cs-CZ" sz="2000" b="1" dirty="0"/>
              <a:t>v každém projektu</a:t>
            </a:r>
            <a:r>
              <a:rPr lang="cs-CZ" sz="2000" dirty="0"/>
              <a:t>, v žádosti se povinně uvádí </a:t>
            </a:r>
            <a:r>
              <a:rPr lang="cs-CZ" sz="2000" b="1" dirty="0"/>
              <a:t>plánovaná hodnota</a:t>
            </a:r>
          </a:p>
        </p:txBody>
      </p:sp>
    </p:spTree>
    <p:extLst>
      <p:ext uri="{BB962C8B-B14F-4D97-AF65-F5344CB8AC3E}">
        <p14:creationId xmlns:p14="http://schemas.microsoft.com/office/powerpoint/2010/main" val="265034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7F1E-323D-AE79-2DE1-3C524438C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Další zásady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02F19-631A-27DC-0E7E-BC8F7BDCB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povinná účast na semináři</a:t>
            </a:r>
            <a:r>
              <a:rPr lang="cs-CZ" sz="2000" dirty="0"/>
              <a:t> organizovaném ŘO k výměně zkušeností mezi realizátory projektů této výzvy a prezentace výstupů projektů (</a:t>
            </a:r>
            <a:r>
              <a:rPr lang="cs-CZ" sz="2000" b="1" dirty="0"/>
              <a:t>na vyzvání</a:t>
            </a:r>
            <a:r>
              <a:rPr lang="cs-CZ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povinná účast na odborných panelech</a:t>
            </a:r>
            <a:r>
              <a:rPr lang="cs-CZ" sz="2000" dirty="0"/>
              <a:t> organizovaných realizátory relevantních individuálních projektů systémových (</a:t>
            </a:r>
            <a:r>
              <a:rPr lang="cs-CZ" sz="2000" b="1" dirty="0"/>
              <a:t>IPS</a:t>
            </a:r>
            <a:r>
              <a:rPr lang="cs-CZ" sz="2000" dirty="0"/>
              <a:t>) podpořených z prostředků OP JAK (</a:t>
            </a:r>
            <a:r>
              <a:rPr lang="cs-CZ" sz="2000" b="1" dirty="0"/>
              <a:t>na vyzvání</a:t>
            </a:r>
            <a:r>
              <a:rPr lang="cs-CZ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kontrola výstupů</a:t>
            </a:r>
            <a:r>
              <a:rPr lang="cs-CZ" sz="2000" dirty="0"/>
              <a:t> – všechny výstupy musí být před předložením ŘO zkontrolovány </a:t>
            </a:r>
            <a:r>
              <a:rPr lang="cs-CZ" sz="2000" b="1" dirty="0"/>
              <a:t>nezávislým posuzovatelem </a:t>
            </a:r>
            <a:r>
              <a:rPr lang="cs-CZ" sz="2000" dirty="0"/>
              <a:t>(každý předem doloží CV), </a:t>
            </a:r>
            <a:r>
              <a:rPr lang="cs-CZ" sz="2000" b="1" dirty="0"/>
              <a:t>kontrolní list</a:t>
            </a:r>
            <a:r>
              <a:rPr lang="cs-CZ" sz="2000" dirty="0"/>
              <a:t> (podepsaný a nepodepsaný) bude doložen a zveřejněn (pouze nepodepsaný) spolu s výstupem; posuzována bude kvalita výstupu, soulad s projektem, licence, využitelnost a věcná a formální správnost</a:t>
            </a:r>
          </a:p>
        </p:txBody>
      </p:sp>
    </p:spTree>
    <p:extLst>
      <p:ext uri="{BB962C8B-B14F-4D97-AF65-F5344CB8AC3E}">
        <p14:creationId xmlns:p14="http://schemas.microsoft.com/office/powerpoint/2010/main" val="3987275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8EE29-2511-6796-0355-872AEA60F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>
            <a:extLst>
              <a:ext uri="{FF2B5EF4-FFF2-40B4-BE49-F238E27FC236}">
                <a16:creationId xmlns:a16="http://schemas.microsoft.com/office/drawing/2014/main" id="{2A559050-B2C5-E05F-2BE0-D48454702B8C}"/>
              </a:ext>
            </a:extLst>
          </p:cNvPr>
          <p:cNvSpPr txBox="1">
            <a:spLocks/>
          </p:cNvSpPr>
          <p:nvPr/>
        </p:nvSpPr>
        <p:spPr>
          <a:xfrm>
            <a:off x="513410" y="972952"/>
            <a:ext cx="8848262" cy="1411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pl-PL" sz="4000" b="1" u="sng" dirty="0">
                <a:solidFill>
                  <a:srgbClr val="163271"/>
                </a:solidFill>
                <a:latin typeface="+mn-lt"/>
                <a:ea typeface="+mj-ea"/>
                <a:cs typeface="+mj-cs"/>
              </a:rPr>
              <a:t>PROSTOR PRO VAŠE DOTAZY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4D5C989-6FEC-4F85-F47F-FC6FCCBB23BA}"/>
              </a:ext>
            </a:extLst>
          </p:cNvPr>
          <p:cNvSpPr txBox="1"/>
          <p:nvPr/>
        </p:nvSpPr>
        <p:spPr>
          <a:xfrm>
            <a:off x="513410" y="20479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56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7B465-15F0-3B83-F56F-B7C1C829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Věcná část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08559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238E3-8437-E4A3-2DDE-052F0000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Metodické zaměření výzvy</a:t>
            </a:r>
          </a:p>
        </p:txBody>
      </p:sp>
    </p:spTree>
    <p:extLst>
      <p:ext uri="{BB962C8B-B14F-4D97-AF65-F5344CB8AC3E}">
        <p14:creationId xmlns:p14="http://schemas.microsoft.com/office/powerpoint/2010/main" val="16940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B7E00-1078-1D1B-EBCD-CB30AF580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Obsah prezentace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CAA468-C39C-5EC4-6F76-E2D2492F9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Orientace v pravidlech a postupech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Uživatelské příručky a práce s nimi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Efektivní komunikace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Veřejné zakázky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Publicita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Doporučená struktura pro předkládání podkladů ke kontrole vč. vypořádání výzev </a:t>
            </a:r>
            <a:br>
              <a:rPr lang="cs-CZ" dirty="0"/>
            </a:br>
            <a:r>
              <a:rPr lang="cs-CZ" dirty="0"/>
              <a:t>k doplnění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Zpráva o realizaci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Změnová řízení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141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7FD165B-CC2F-6988-E2C0-200B1929C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272" y="1035109"/>
            <a:ext cx="5264400" cy="4471595"/>
          </a:xfrm>
        </p:spPr>
        <p:txBody>
          <a:bodyPr/>
          <a:lstStyle/>
          <a:p>
            <a:endParaRPr lang="cs-CZ" sz="2350" b="1" dirty="0"/>
          </a:p>
          <a:p>
            <a:r>
              <a:rPr lang="cs-CZ" sz="2350" b="1" dirty="0"/>
              <a:t>Výzva č. 02_23_019 Podpora pregraduální přípravy budoucích učitelů a učitelek</a:t>
            </a:r>
          </a:p>
          <a:p>
            <a:r>
              <a:rPr lang="cs-CZ" sz="2350" b="1" dirty="0"/>
              <a:t>Právní akt: Rozhodnutí o poskytnutí dotace č. (dále jen „</a:t>
            </a:r>
            <a:r>
              <a:rPr lang="cs-CZ" sz="2350" b="1" dirty="0" err="1"/>
              <a:t>RoPD</a:t>
            </a:r>
            <a:r>
              <a:rPr lang="cs-CZ" sz="2350" b="1" dirty="0"/>
              <a:t>“)</a:t>
            </a:r>
          </a:p>
          <a:p>
            <a:r>
              <a:rPr lang="cs-CZ" sz="2350" b="1" dirty="0">
                <a:solidFill>
                  <a:srgbClr val="002060"/>
                </a:solidFill>
                <a:cs typeface="Calibri"/>
              </a:rPr>
              <a:t>Žádost o podporu včetně příloh</a:t>
            </a:r>
          </a:p>
          <a:p>
            <a:r>
              <a:rPr lang="cs-CZ" sz="2350" b="1" dirty="0">
                <a:solidFill>
                  <a:srgbClr val="002060"/>
                </a:solidFill>
                <a:cs typeface="Calibri"/>
              </a:rPr>
              <a:t>Platná legislativa ČR a EU</a:t>
            </a:r>
            <a:r>
              <a:rPr lang="cs-CZ" dirty="0">
                <a:solidFill>
                  <a:srgbClr val="002060"/>
                </a:solidFill>
                <a:cs typeface="Calibri"/>
              </a:rPr>
              <a:t>	</a:t>
            </a:r>
          </a:p>
          <a:p>
            <a:endParaRPr lang="cs-CZ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cs-CZ" sz="2350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8A4DEA6-B845-D26A-37F7-BFA11D7B0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7" y="116402"/>
            <a:ext cx="10564586" cy="918707"/>
          </a:xfrm>
        </p:spPr>
        <p:txBody>
          <a:bodyPr/>
          <a:lstStyle/>
          <a:p>
            <a:r>
              <a:rPr lang="cs-CZ" b="1" dirty="0"/>
              <a:t>Orientace v pravidlech a postupech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BCA532-A4F8-BFC7-0F79-A591E761DE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20672" y="887669"/>
            <a:ext cx="5615056" cy="5853929"/>
          </a:xfrm>
        </p:spPr>
        <p:txBody>
          <a:bodyPr/>
          <a:lstStyle/>
          <a:p>
            <a:pPr marL="0" indent="0">
              <a:buNone/>
            </a:pPr>
            <a:endParaRPr lang="cs-CZ" sz="2350" b="1" dirty="0"/>
          </a:p>
          <a:p>
            <a:pPr marL="0" indent="0">
              <a:buNone/>
            </a:pPr>
            <a:r>
              <a:rPr lang="cs-CZ" sz="2350" b="1" dirty="0"/>
              <a:t>Závazná</a:t>
            </a:r>
            <a:r>
              <a:rPr lang="cs-CZ" sz="2350" dirty="0"/>
              <a:t> dle bodu 3., Části V, </a:t>
            </a:r>
            <a:r>
              <a:rPr lang="cs-CZ" sz="2350" dirty="0" err="1"/>
              <a:t>RoPD</a:t>
            </a:r>
            <a:endParaRPr lang="cs-CZ" sz="2350" dirty="0"/>
          </a:p>
          <a:p>
            <a:pPr>
              <a:spcBef>
                <a:spcPts val="600"/>
              </a:spcBef>
            </a:pPr>
            <a:r>
              <a:rPr lang="cs-CZ" sz="2350" dirty="0"/>
              <a:t>Základní parametry projektu (dále ZPP)</a:t>
            </a:r>
          </a:p>
          <a:p>
            <a:pPr>
              <a:spcBef>
                <a:spcPts val="600"/>
              </a:spcBef>
            </a:pPr>
            <a:r>
              <a:rPr lang="cs-CZ" sz="2350" dirty="0" err="1"/>
              <a:t>PpŽP</a:t>
            </a:r>
            <a:r>
              <a:rPr lang="cs-CZ" sz="2350" dirty="0"/>
              <a:t> – obecná část, verze 2 </a:t>
            </a:r>
            <a:br>
              <a:rPr lang="cs-CZ" sz="2350" dirty="0"/>
            </a:br>
            <a:r>
              <a:rPr lang="cs-CZ" sz="2350" i="1" dirty="0"/>
              <a:t>(plán aktualizace léto 24: verze 3)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350" dirty="0" err="1"/>
              <a:t>PpŽP</a:t>
            </a:r>
            <a:r>
              <a:rPr lang="cs-CZ" sz="2350" dirty="0"/>
              <a:t> – </a:t>
            </a:r>
            <a:r>
              <a:rPr lang="cs-CZ" sz="2350" dirty="0" err="1"/>
              <a:t>specif</a:t>
            </a:r>
            <a:r>
              <a:rPr lang="cs-CZ" sz="2350" dirty="0"/>
              <a:t>. část, verze 1</a:t>
            </a:r>
          </a:p>
          <a:p>
            <a:pPr>
              <a:spcBef>
                <a:spcPts val="0"/>
              </a:spcBef>
            </a:pPr>
            <a:r>
              <a:rPr lang="cs-CZ" sz="2350" dirty="0"/>
              <a:t>MD č. 1 k </a:t>
            </a:r>
            <a:r>
              <a:rPr lang="cs-CZ" sz="2350" dirty="0" err="1"/>
              <a:t>PpŽP</a:t>
            </a:r>
            <a:r>
              <a:rPr lang="cs-CZ" sz="2350" dirty="0"/>
              <a:t> – obecná část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350" dirty="0"/>
              <a:t>       (publicita)</a:t>
            </a:r>
          </a:p>
          <a:p>
            <a:pPr>
              <a:spcBef>
                <a:spcPts val="600"/>
              </a:spcBef>
            </a:pPr>
            <a:r>
              <a:rPr lang="cs-CZ" sz="2350" dirty="0"/>
              <a:t>MD č. 2 k </a:t>
            </a:r>
            <a:r>
              <a:rPr lang="cs-CZ" sz="2350" dirty="0" err="1"/>
              <a:t>PpŽP</a:t>
            </a:r>
            <a:r>
              <a:rPr lang="cs-CZ" sz="2350" dirty="0"/>
              <a:t> – obecná část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350" dirty="0"/>
              <a:t>       (zákoník práce)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235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350" b="1" dirty="0"/>
              <a:t>Pro přijetí nezbytné administrovat </a:t>
            </a:r>
            <a:br>
              <a:rPr lang="cs-CZ" sz="2350" b="1" dirty="0"/>
            </a:br>
            <a:r>
              <a:rPr lang="cs-CZ" sz="2350" b="1" dirty="0"/>
              <a:t>podstatnou změnu s dopadem do PA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2350" b="1" dirty="0"/>
          </a:p>
          <a:p>
            <a:pPr marL="0" indent="0">
              <a:buNone/>
            </a:pPr>
            <a:endParaRPr lang="cs-CZ" sz="2350" dirty="0"/>
          </a:p>
        </p:txBody>
      </p:sp>
    </p:spTree>
    <p:extLst>
      <p:ext uri="{BB962C8B-B14F-4D97-AF65-F5344CB8AC3E}">
        <p14:creationId xmlns:p14="http://schemas.microsoft.com/office/powerpoint/2010/main" val="149694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E175C00-0AA9-602A-5FDE-9D24233C8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449544"/>
            <a:ext cx="10564586" cy="918707"/>
          </a:xfrm>
        </p:spPr>
        <p:txBody>
          <a:bodyPr/>
          <a:lstStyle/>
          <a:p>
            <a:r>
              <a:rPr lang="cs-CZ" b="1" dirty="0"/>
              <a:t>Uživatelské příručky (UP) a práce s nimi</a:t>
            </a:r>
          </a:p>
        </p:txBody>
      </p:sp>
      <p:pic>
        <p:nvPicPr>
          <p:cNvPr id="4" name="Obrázek 3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FAD262E2-EA9A-1088-DC51-899E803E1A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9177" r="9758" b="1332"/>
          <a:stretch/>
        </p:blipFill>
        <p:spPr>
          <a:xfrm>
            <a:off x="2345962" y="2414362"/>
            <a:ext cx="5703756" cy="34174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F9463C8-5C6E-8065-2E55-D4C722A1B470}"/>
              </a:ext>
            </a:extLst>
          </p:cNvPr>
          <p:cNvSpPr txBox="1"/>
          <p:nvPr/>
        </p:nvSpPr>
        <p:spPr>
          <a:xfrm>
            <a:off x="524656" y="1262244"/>
            <a:ext cx="91991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https://opjak.cz/dokumenty/uzivatelske-prirucky-pro-praci-zadatele-prijemce-v-is-kp21/</a:t>
            </a:r>
            <a:endParaRPr lang="cs-CZ" dirty="0"/>
          </a:p>
          <a:p>
            <a:pPr algn="just">
              <a:spcAft>
                <a:spcPts val="600"/>
              </a:spcAft>
            </a:pPr>
            <a:endParaRPr lang="cs-CZ" dirty="0">
              <a:hlinkClick r:id="rId5"/>
            </a:endParaRPr>
          </a:p>
          <a:p>
            <a:pPr algn="just">
              <a:spcAft>
                <a:spcPts val="600"/>
              </a:spcAft>
            </a:pPr>
            <a:r>
              <a:rPr lang="cs-CZ" dirty="0">
                <a:hlinkClick r:id="rId5"/>
              </a:rPr>
              <a:t>https://opjak.cz/dokumenty/videotutorialy-ms2021/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6E7FE277-D2E1-55EB-05F3-8F1A4E4DC99F}"/>
              </a:ext>
            </a:extLst>
          </p:cNvPr>
          <p:cNvSpPr/>
          <p:nvPr/>
        </p:nvSpPr>
        <p:spPr>
          <a:xfrm rot="903194">
            <a:off x="9366811" y="1209892"/>
            <a:ext cx="2574393" cy="1687642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F463F28-837E-93F8-B74A-6A2917A01F25}"/>
              </a:ext>
            </a:extLst>
          </p:cNvPr>
          <p:cNvSpPr txBox="1"/>
          <p:nvPr/>
        </p:nvSpPr>
        <p:spPr>
          <a:xfrm rot="1108537">
            <a:off x="9848192" y="1498259"/>
            <a:ext cx="1798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rgbClr val="00206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OP VVV (IS KP14+)</a:t>
            </a:r>
          </a:p>
          <a:p>
            <a:r>
              <a:rPr lang="cs-CZ" sz="1600" dirty="0">
                <a:solidFill>
                  <a:srgbClr val="002060"/>
                </a:solidFill>
              </a:rPr>
              <a:t> </a:t>
            </a:r>
          </a:p>
          <a:p>
            <a:r>
              <a:rPr lang="cs-CZ" sz="1600" dirty="0">
                <a:solidFill>
                  <a:srgbClr val="002060"/>
                </a:solidFill>
              </a:rPr>
              <a:t>OP JAK (IS KP21+)</a:t>
            </a:r>
          </a:p>
        </p:txBody>
      </p:sp>
    </p:spTree>
    <p:extLst>
      <p:ext uri="{BB962C8B-B14F-4D97-AF65-F5344CB8AC3E}">
        <p14:creationId xmlns:p14="http://schemas.microsoft.com/office/powerpoint/2010/main" val="1684450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A7110-24A6-0240-3D7B-30305DBC3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/>
              <a:t>Efektivní komunikace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3E2703-9B2E-5A23-CC4F-59518FF47A30}"/>
              </a:ext>
            </a:extLst>
          </p:cNvPr>
          <p:cNvSpPr txBox="1"/>
          <p:nvPr/>
        </p:nvSpPr>
        <p:spPr>
          <a:xfrm>
            <a:off x="1041815" y="1431562"/>
            <a:ext cx="8207115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Včasná komunikace s ŘO napomáhá úspěšné realizaci projektu, umožňuje předcházet problematickým situacím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Nezbytná auditní stopa v rámci MS2021+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cs typeface="Calibri"/>
              </a:rPr>
              <a:t>Interní depeše</a:t>
            </a:r>
            <a:r>
              <a:rPr lang="cs-CZ" sz="2400" dirty="0">
                <a:solidFill>
                  <a:srgbClr val="002060"/>
                </a:solidFill>
                <a:cs typeface="Calibri"/>
              </a:rPr>
              <a:t>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hlavní komunikační nástroj mezi příjemcem dotace a ŘO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zakládat vždy na úrovni projektu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systémové depeše jsou odesílány všem uživatelům </a:t>
            </a:r>
          </a:p>
          <a:p>
            <a:pPr lvl="1" algn="just">
              <a:spcAft>
                <a:spcPts val="600"/>
              </a:spcAft>
            </a:pPr>
            <a:r>
              <a:rPr lang="cs-CZ" sz="2400" dirty="0">
                <a:solidFill>
                  <a:srgbClr val="002060"/>
                </a:solidFill>
              </a:rPr>
              <a:t>    v souvislosti s nejrůznějšími aktuálními událostmi</a:t>
            </a:r>
          </a:p>
          <a:p>
            <a:pPr algn="just">
              <a:spcAft>
                <a:spcPts val="600"/>
              </a:spcAft>
            </a:pPr>
            <a:endParaRPr lang="cs-CZ" sz="1750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1750" dirty="0">
                <a:solidFill>
                  <a:srgbClr val="002060"/>
                </a:solidFill>
              </a:rPr>
              <a:t>      </a:t>
            </a:r>
          </a:p>
          <a:p>
            <a:pPr algn="just">
              <a:spcAft>
                <a:spcPts val="600"/>
              </a:spcAft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750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284E469-4A7F-4501-DA92-09968FA9E6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Veřejné zakázky (VZ) 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A6D04EF8-4259-7678-A292-2BCA0E0F0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355270"/>
            <a:ext cx="10695214" cy="44359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https://opjak.cz/dokumenty/verejne-zakazky/</a:t>
            </a:r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Pravidla pro zadávání a kontrolu veřejných zakázek („</a:t>
            </a:r>
            <a:r>
              <a:rPr lang="cs-CZ" dirty="0" err="1"/>
              <a:t>PpZKVZ</a:t>
            </a:r>
            <a:r>
              <a:rPr lang="cs-CZ" dirty="0"/>
              <a:t>“) + další informace pro zadavatele (vzory, stanoviska, upozornění, důležité odkazy…)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Nezbytnost aplikace aktuálně platné a účinné verze </a:t>
            </a:r>
            <a:r>
              <a:rPr lang="cs-CZ" dirty="0" err="1"/>
              <a:t>PpZKVZ</a:t>
            </a:r>
            <a:r>
              <a:rPr lang="cs-CZ" dirty="0"/>
              <a:t> </a:t>
            </a:r>
          </a:p>
          <a:p>
            <a:pPr algn="just"/>
            <a:r>
              <a:rPr lang="cs-CZ" sz="1600" dirty="0"/>
              <a:t>Pokud došlo přede dnem nabytí účinnosti aktuální verze </a:t>
            </a:r>
            <a:r>
              <a:rPr lang="cs-CZ" sz="1600" dirty="0" err="1"/>
              <a:t>PpZKVZ</a:t>
            </a:r>
            <a:r>
              <a:rPr lang="cs-CZ" sz="1600" dirty="0"/>
              <a:t> k zahájení výběrového řízení</a:t>
            </a:r>
            <a:r>
              <a:rPr lang="en-US" sz="1600" dirty="0"/>
              <a:t>*</a:t>
            </a:r>
            <a:r>
              <a:rPr lang="cs-CZ" sz="1600" dirty="0"/>
              <a:t> podle předchozí verze </a:t>
            </a:r>
            <a:r>
              <a:rPr lang="cs-CZ" sz="1600" dirty="0" err="1"/>
              <a:t>PpZKVZ</a:t>
            </a:r>
            <a:r>
              <a:rPr lang="cs-CZ" sz="1600" dirty="0"/>
              <a:t>, dokončí se takovéto výběrové řízení dle verze účinné v době zahájení tohoto řízení. </a:t>
            </a:r>
            <a:r>
              <a:rPr lang="cs-CZ" sz="1600" dirty="0" err="1"/>
              <a:t>PpZKVZ</a:t>
            </a:r>
            <a:r>
              <a:rPr lang="cs-CZ" sz="1600" dirty="0"/>
              <a:t> nabývají platnosti dnem              jejich zveřejnění na webových stránkách OP, účinnosti nabývají dnem uvedeným v </a:t>
            </a:r>
            <a:r>
              <a:rPr lang="cs-CZ" sz="1600" dirty="0" err="1"/>
              <a:t>PpZKVZ</a:t>
            </a:r>
            <a:r>
              <a:rPr lang="cs-CZ" sz="1600" dirty="0"/>
              <a:t>, nejdříve však v den platnosti.</a:t>
            </a:r>
          </a:p>
          <a:p>
            <a:pPr algn="just"/>
            <a:r>
              <a:rPr lang="cs-CZ" sz="1400" dirty="0"/>
              <a:t>* Zahájením výběrového řízení se myslí odeslání výzvy k podání nabídek u uzavřené výzvy, nebo uveřejnění oznámení </a:t>
            </a:r>
            <a:br>
              <a:rPr lang="cs-CZ" sz="1400" dirty="0"/>
            </a:br>
            <a:r>
              <a:rPr lang="cs-CZ" sz="1400" dirty="0"/>
              <a:t>      v případě otevřené výzvy.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Úvod do kontroly VZ a nejčastější pochybení při jejich zadávání </a:t>
            </a:r>
          </a:p>
          <a:p>
            <a:pPr algn="just"/>
            <a:r>
              <a:rPr lang="cs-CZ" sz="2000" dirty="0">
                <a:hlinkClick r:id="rId4"/>
              </a:rPr>
              <a:t>https://www.youtube.com/watch?v=INoRgODwVyQ&amp;ab_channel=OPVVV%2FOPJAK</a:t>
            </a:r>
            <a:r>
              <a:rPr lang="cs-CZ" sz="1600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9084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BC1DD-CE47-AEB6-43E2-84CE572CF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Publicita</a:t>
            </a:r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B41636-50F6-23B8-679A-11DB4D349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657" y="1266669"/>
            <a:ext cx="10602686" cy="4301373"/>
          </a:xfrm>
        </p:spPr>
        <p:txBody>
          <a:bodyPr/>
          <a:lstStyle/>
          <a:p>
            <a:r>
              <a:rPr lang="cs-CZ" b="1" dirty="0"/>
              <a:t>Kde hledat informace? </a:t>
            </a:r>
          </a:p>
          <a:p>
            <a:endParaRPr lang="cs-CZ" b="1" dirty="0"/>
          </a:p>
          <a:p>
            <a:r>
              <a:rPr lang="cs-CZ" b="1" dirty="0"/>
              <a:t> </a:t>
            </a:r>
            <a:r>
              <a:rPr lang="cs-CZ" dirty="0">
                <a:hlinkClick r:id="rId3"/>
              </a:rPr>
              <a:t>https://opjak.cz/publicita/</a:t>
            </a:r>
            <a:endParaRPr lang="cs-CZ" dirty="0"/>
          </a:p>
          <a:p>
            <a:endParaRPr lang="cs-CZ" dirty="0"/>
          </a:p>
          <a:p>
            <a:pPr algn="just"/>
            <a:r>
              <a:rPr lang="cs-CZ" dirty="0">
                <a:solidFill>
                  <a:srgbClr val="173070"/>
                </a:solidFill>
              </a:rPr>
              <a:t>- </a:t>
            </a:r>
            <a:r>
              <a:rPr lang="cs-CZ" dirty="0" err="1">
                <a:solidFill>
                  <a:srgbClr val="173070"/>
                </a:solidFill>
              </a:rPr>
              <a:t>PpŽP</a:t>
            </a:r>
            <a:r>
              <a:rPr lang="cs-CZ" dirty="0">
                <a:solidFill>
                  <a:srgbClr val="173070"/>
                </a:solidFill>
              </a:rPr>
              <a:t> kap. 7.7 (vč. části </a:t>
            </a:r>
            <a:r>
              <a:rPr lang="cs-CZ" sz="2400" b="1" dirty="0">
                <a:solidFill>
                  <a:srgbClr val="173070"/>
                </a:solidFill>
              </a:rPr>
              <a:t>Nedodržení / porušení pravidel publicity</a:t>
            </a:r>
            <a:r>
              <a:rPr lang="cs-CZ" sz="2400" dirty="0">
                <a:solidFill>
                  <a:srgbClr val="173070"/>
                </a:solidFill>
              </a:rPr>
              <a:t> u povinných            i nepovinných nástrojů, postup pro řešení pochybení resp. sjednání nápravy             vč. finanční opravy) </a:t>
            </a:r>
            <a:endParaRPr lang="cs-CZ" dirty="0">
              <a:solidFill>
                <a:srgbClr val="173070"/>
              </a:solidFill>
            </a:endParaRPr>
          </a:p>
          <a:p>
            <a:r>
              <a:rPr lang="cs-CZ" dirty="0">
                <a:solidFill>
                  <a:srgbClr val="173070"/>
                </a:solidFill>
              </a:rPr>
              <a:t>- Manuál Jednotného vizuálního stylu fondů EU  v programovém období 2021 -2027 (Manuál JVS)</a:t>
            </a:r>
          </a:p>
          <a:p>
            <a:r>
              <a:rPr lang="cs-CZ" sz="2400" dirty="0">
                <a:solidFill>
                  <a:srgbClr val="173070"/>
                </a:solidFill>
              </a:rPr>
              <a:t>- Generátor nástrojů povinné publicity pro období 2021-2027 (</a:t>
            </a:r>
            <a:r>
              <a:rPr lang="cs-CZ" i="0" dirty="0">
                <a:solidFill>
                  <a:srgbClr val="1C3778"/>
                </a:solidFill>
                <a:effectLst/>
                <a:hlinkClick r:id="rId4"/>
              </a:rPr>
              <a:t>publicita.dotaceeu.cz</a:t>
            </a:r>
            <a:r>
              <a:rPr lang="cs-CZ" b="0" i="0" dirty="0">
                <a:solidFill>
                  <a:srgbClr val="212121"/>
                </a:solidFill>
                <a:effectLst/>
                <a:latin typeface="Montserrat" panose="00000500000000000000" pitchFamily="50" charset="-18"/>
              </a:rPr>
              <a:t>)</a:t>
            </a:r>
            <a:endParaRPr lang="cs-CZ" sz="2400" dirty="0">
              <a:solidFill>
                <a:srgbClr val="17307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A652C2-544F-8AD4-AA74-A6E7152CB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756" y="436563"/>
            <a:ext cx="5186597" cy="24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6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6AA39-99D2-D2A9-8F36-CAB9BCC58F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PUBLICITA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34AC0A-B12A-D57D-F482-F1B5D8DC5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i="0" dirty="0">
                <a:solidFill>
                  <a:srgbClr val="1C3778"/>
                </a:solidFill>
                <a:effectLst/>
              </a:rPr>
              <a:t>Informace o projektu na webu příjemce / Příspěvku na sociálních sítích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i="0" dirty="0">
                <a:solidFill>
                  <a:srgbClr val="1C3778"/>
                </a:solidFill>
                <a:effectLst/>
              </a:rPr>
              <a:t>Plakát minimální velikosti A3 (nebo billboard/stálá pamětní deska  </a:t>
            </a:r>
            <a:r>
              <a:rPr lang="cs-CZ" dirty="0">
                <a:solidFill>
                  <a:srgbClr val="1C3778"/>
                </a:solidFill>
              </a:rPr>
              <a:t>u</a:t>
            </a:r>
            <a:r>
              <a:rPr lang="cs-CZ" i="0" dirty="0">
                <a:solidFill>
                  <a:srgbClr val="1C3778"/>
                </a:solidFill>
                <a:effectLst/>
              </a:rPr>
              <a:t> </a:t>
            </a:r>
            <a:r>
              <a:rPr lang="cs-CZ" dirty="0">
                <a:solidFill>
                  <a:srgbClr val="1C3778"/>
                </a:solidFill>
              </a:rPr>
              <a:t>p</a:t>
            </a:r>
            <a:r>
              <a:rPr lang="cs-CZ" i="0" dirty="0">
                <a:solidFill>
                  <a:srgbClr val="1C3778"/>
                </a:solidFill>
                <a:effectLst/>
              </a:rPr>
              <a:t>rojektů       s hmotnou investicí podpořené z EFRR a Fondu soudržnosti, u nichž celkové výdaje přesahují 500 000 EUR nebo projekty podpořené z ESF+, u nichž celkové výdaje přesahují 100 000 EUR) </a:t>
            </a:r>
          </a:p>
          <a:p>
            <a:r>
              <a:rPr lang="cs-CZ" b="1" dirty="0">
                <a:solidFill>
                  <a:srgbClr val="1C3778"/>
                </a:solidFill>
              </a:rPr>
              <a:t>Povinné </a:t>
            </a:r>
            <a:r>
              <a:rPr lang="cs-CZ" b="1" dirty="0" err="1">
                <a:solidFill>
                  <a:srgbClr val="1C3778"/>
                </a:solidFill>
              </a:rPr>
              <a:t>info</a:t>
            </a:r>
            <a:r>
              <a:rPr lang="cs-CZ" b="1" dirty="0">
                <a:solidFill>
                  <a:srgbClr val="1C3778"/>
                </a:solidFill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C3778"/>
                </a:solidFill>
              </a:rPr>
              <a:t>název projektu v plné nebo zkrácené formě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C3778"/>
                </a:solidFill>
              </a:rPr>
              <a:t>hlavní cíl projektu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i="0" u="sng" dirty="0" err="1">
                <a:solidFill>
                  <a:srgbClr val="1C3778"/>
                </a:solidFill>
                <a:effectLst/>
                <a:hlinkClick r:id="rId3"/>
              </a:rPr>
              <a:t>logolink</a:t>
            </a:r>
            <a:r>
              <a:rPr lang="cs-CZ" b="1" i="0" u="sng" dirty="0">
                <a:solidFill>
                  <a:srgbClr val="1C3778"/>
                </a:solidFill>
                <a:effectLst/>
                <a:hlinkClick r:id="rId3"/>
              </a:rPr>
              <a:t> „Spolufinancováno EU + MŠMT“</a:t>
            </a:r>
            <a:endParaRPr lang="cs-CZ" b="0" i="0" dirty="0">
              <a:solidFill>
                <a:srgbClr val="212121"/>
              </a:solidFill>
              <a:effectLst/>
            </a:endParaRPr>
          </a:p>
          <a:p>
            <a:endParaRPr lang="cs-CZ" b="1" dirty="0">
              <a:solidFill>
                <a:srgbClr val="1C3778"/>
              </a:solidFill>
              <a:latin typeface="Montserrat" panose="00000500000000000000" pitchFamily="50" charset="-18"/>
            </a:endParaRPr>
          </a:p>
          <a:p>
            <a:endParaRPr lang="cs-CZ" b="1" i="0" dirty="0">
              <a:solidFill>
                <a:srgbClr val="1C3778"/>
              </a:solidFill>
              <a:effectLst/>
              <a:latin typeface="Montserrat" panose="00000500000000000000" pitchFamily="50" charset="-18"/>
            </a:endParaRPr>
          </a:p>
          <a:p>
            <a:endParaRPr lang="cs-CZ" b="0" i="0" dirty="0">
              <a:solidFill>
                <a:srgbClr val="1C3778"/>
              </a:solidFill>
              <a:effectLst/>
              <a:latin typeface="Montserrat" panose="00000500000000000000" pitchFamily="50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264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94A34-6A00-B024-54B7-26780ED13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65" y="120397"/>
            <a:ext cx="10564586" cy="1581958"/>
          </a:xfrm>
        </p:spPr>
        <p:txBody>
          <a:bodyPr/>
          <a:lstStyle/>
          <a:p>
            <a:r>
              <a:rPr lang="cs-CZ" sz="3500" b="1" dirty="0"/>
              <a:t>Doporučená struktura pro předkládání podkladů ke kontrole vč. vypořádání výzev </a:t>
            </a:r>
            <a:br>
              <a:rPr lang="cs-CZ" sz="3500" b="1" dirty="0"/>
            </a:br>
            <a:r>
              <a:rPr lang="cs-CZ" sz="3500" b="1" dirty="0"/>
              <a:t>k doplnění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934517-0739-2388-05AC-A7B5DC013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65" y="1702355"/>
            <a:ext cx="10564586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Vhodné řazení </a:t>
            </a:r>
            <a:r>
              <a:rPr lang="cs-CZ" dirty="0"/>
              <a:t>podkladů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Krátké názvy </a:t>
            </a:r>
            <a:r>
              <a:rPr lang="cs-CZ" dirty="0"/>
              <a:t>dokumentů vkládaných do příloh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Využití zazipovaných souborů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Vypořádání všech vznesených připomínek vč. odpovídající zpětné vazby </a:t>
            </a:r>
            <a:br>
              <a:rPr lang="cs-CZ" dirty="0"/>
            </a:br>
            <a:r>
              <a:rPr lang="cs-CZ" dirty="0"/>
              <a:t> a doložení všech požadovaných podkladů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Dodržování stanovených lhůt X včasné a odůvodněné žádosti o prodloužení</a:t>
            </a:r>
          </a:p>
        </p:txBody>
      </p:sp>
    </p:spTree>
    <p:extLst>
      <p:ext uri="{BB962C8B-B14F-4D97-AF65-F5344CB8AC3E}">
        <p14:creationId xmlns:p14="http://schemas.microsoft.com/office/powerpoint/2010/main" val="2995093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C8AB5-B679-9FF8-19BE-7446C3284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Zpráva o realizaci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37EBA7-C7CB-BA7A-F1D2-39516ED16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Věcná část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62368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242BF-CB92-0563-2A82-0CF373290F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OBECNĚ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FC7EBB-9CB0-CB6C-8C56-0457DA0A2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34837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</a:rPr>
              <a:t>s</a:t>
            </a:r>
            <a:r>
              <a:rPr lang="cs-CZ" sz="2400" i="0" u="none" strike="noStrike" baseline="0" dirty="0">
                <a:solidFill>
                  <a:srgbClr val="173070"/>
                </a:solidFill>
              </a:rPr>
              <a:t>ledované období 6 měsíců (první období 4 měsíce od vydání PA/zahájení </a:t>
            </a:r>
            <a:r>
              <a:rPr lang="cs-CZ" dirty="0">
                <a:solidFill>
                  <a:srgbClr val="173070"/>
                </a:solidFill>
              </a:rPr>
              <a:t>realizace)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i="0" u="none" strike="noStrike" baseline="0" dirty="0">
                <a:solidFill>
                  <a:srgbClr val="173070"/>
                </a:solidFill>
              </a:rPr>
              <a:t>popis pokroku v jednotlivých klíčových aktivitách, plnění indikátorů a výstupů dle harmonogramu projektu -</a:t>
            </a:r>
            <a:r>
              <a:rPr lang="cs-CZ" dirty="0">
                <a:solidFill>
                  <a:srgbClr val="173070"/>
                </a:solidFill>
              </a:rPr>
              <a:t> zřejmá </a:t>
            </a:r>
            <a:r>
              <a:rPr lang="cs-CZ" dirty="0" err="1">
                <a:solidFill>
                  <a:srgbClr val="173070"/>
                </a:solidFill>
              </a:rPr>
              <a:t>provazba</a:t>
            </a:r>
            <a:r>
              <a:rPr lang="cs-CZ" dirty="0">
                <a:solidFill>
                  <a:srgbClr val="173070"/>
                </a:solidFill>
              </a:rPr>
              <a:t> s nárokovanými výdaji v žádosti           o platbu </a:t>
            </a:r>
            <a:endParaRPr lang="cs-CZ" b="0" i="0" u="none" strike="noStrike" baseline="0" dirty="0">
              <a:solidFill>
                <a:srgbClr val="17307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173070"/>
                </a:solidFill>
              </a:rPr>
              <a:t>SPpŽP</a:t>
            </a:r>
            <a:r>
              <a:rPr lang="cs-CZ" dirty="0">
                <a:solidFill>
                  <a:srgbClr val="173070"/>
                </a:solidFill>
              </a:rPr>
              <a:t> definují, co se dokládá v rámci </a:t>
            </a:r>
            <a:r>
              <a:rPr lang="cs-CZ" dirty="0" err="1">
                <a:solidFill>
                  <a:srgbClr val="173070"/>
                </a:solidFill>
              </a:rPr>
              <a:t>ZoR</a:t>
            </a:r>
            <a:r>
              <a:rPr lang="cs-CZ" dirty="0">
                <a:solidFill>
                  <a:srgbClr val="173070"/>
                </a:solidFill>
              </a:rPr>
              <a:t> v jednotlivých aktivitách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</a:rPr>
              <a:t>v</a:t>
            </a:r>
            <a:r>
              <a:rPr lang="cs-CZ" sz="2400" i="0" u="none" strike="noStrike" baseline="0" dirty="0">
                <a:solidFill>
                  <a:srgbClr val="173070"/>
                </a:solidFill>
              </a:rPr>
              <a:t>zor příloh k </a:t>
            </a:r>
            <a:r>
              <a:rPr lang="cs-CZ" sz="2400" i="0" u="none" strike="noStrike" baseline="0" dirty="0" err="1">
                <a:solidFill>
                  <a:srgbClr val="173070"/>
                </a:solidFill>
              </a:rPr>
              <a:t>ZoR</a:t>
            </a:r>
            <a:r>
              <a:rPr lang="cs-CZ" sz="2400" i="0" u="none" strike="noStrike" baseline="0" dirty="0">
                <a:solidFill>
                  <a:srgbClr val="173070"/>
                </a:solidFill>
              </a:rPr>
              <a:t> u dané výzvy (</a:t>
            </a:r>
            <a:r>
              <a:rPr lang="cs-CZ" sz="2400" i="0" u="none" strike="noStrike" baseline="0" dirty="0">
                <a:solidFill>
                  <a:srgbClr val="173070"/>
                </a:solidFill>
                <a:hlinkClick r:id="rId3"/>
              </a:rPr>
              <a:t>https://opjak.cz/</a:t>
            </a:r>
            <a:r>
              <a:rPr lang="cs-CZ" sz="2400" i="0" u="none" strike="noStrike" baseline="0" dirty="0" err="1">
                <a:solidFill>
                  <a:srgbClr val="173070"/>
                </a:solidFill>
                <a:hlinkClick r:id="rId3"/>
              </a:rPr>
              <a:t>vyzvy</a:t>
            </a:r>
            <a:r>
              <a:rPr lang="cs-CZ" sz="2400" i="0" u="none" strike="noStrike" baseline="0" dirty="0">
                <a:solidFill>
                  <a:srgbClr val="173070"/>
                </a:solidFill>
                <a:hlinkClick r:id="rId3"/>
              </a:rPr>
              <a:t>/vyzva-c-02_23_019-podpora-pregradualni-pripravy-budoucich-ucitelu-a-ucitelek/#dokumenty</a:t>
            </a:r>
            <a:r>
              <a:rPr lang="cs-CZ" dirty="0">
                <a:solidFill>
                  <a:srgbClr val="173070"/>
                </a:solidFill>
              </a:rPr>
              <a:t>)</a:t>
            </a:r>
            <a:endParaRPr lang="cs-CZ" sz="2400" b="1" i="0" u="none" strike="noStrike" baseline="0" dirty="0">
              <a:solidFill>
                <a:srgbClr val="173070"/>
              </a:solidFill>
            </a:endParaRPr>
          </a:p>
          <a:p>
            <a:pPr algn="just"/>
            <a:r>
              <a:rPr lang="cs-CZ" i="1" u="none" strike="noStrike" baseline="0" dirty="0">
                <a:solidFill>
                  <a:srgbClr val="173070"/>
                </a:solidFill>
              </a:rPr>
              <a:t>	</a:t>
            </a:r>
            <a:r>
              <a:rPr lang="cs-CZ" i="1" dirty="0">
                <a:solidFill>
                  <a:srgbClr val="000000"/>
                </a:solidFill>
              </a:rPr>
              <a:t>	</a:t>
            </a:r>
          </a:p>
          <a:p>
            <a:r>
              <a:rPr lang="cs-CZ" dirty="0"/>
              <a:t>	</a:t>
            </a:r>
          </a:p>
          <a:p>
            <a:endParaRPr lang="cs-CZ" dirty="0"/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0528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80EFA-1A7D-27F1-3C69-D6ADB6138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informace k výzvě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FBBB2C-519C-A4C1-8729-E2909F0A6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Věcné zaměření výzvy</a:t>
            </a:r>
          </a:p>
          <a:p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/>
              <a:t>implementace schválené Reformy přípravy učitelů a učitelek v ČR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/>
              <a:t>rozvoj odborných kompetencí studentů – budoucích učitelů a akademických pracovníků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dirty="0"/>
              <a:t>podpora síťování</a:t>
            </a:r>
          </a:p>
        </p:txBody>
      </p:sp>
    </p:spTree>
    <p:extLst>
      <p:ext uri="{BB962C8B-B14F-4D97-AF65-F5344CB8AC3E}">
        <p14:creationId xmlns:p14="http://schemas.microsoft.com/office/powerpoint/2010/main" val="3116164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32BFA-5DE7-B0B1-6DFA-460CAC092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Zpráva o realizaci – co je jinak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99F5C8-4441-51A2-B9AE-E30432195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b="1" i="0" u="none" strike="noStrike" baseline="0" dirty="0">
                <a:solidFill>
                  <a:srgbClr val="173070"/>
                </a:solidFill>
              </a:rPr>
              <a:t>Vybrané zm</a:t>
            </a:r>
            <a:r>
              <a:rPr lang="cs-CZ" sz="2400" b="1" dirty="0">
                <a:solidFill>
                  <a:srgbClr val="173070"/>
                </a:solidFill>
              </a:rPr>
              <a:t>ěny oproti minulému období:</a:t>
            </a:r>
          </a:p>
          <a:p>
            <a:pPr algn="just"/>
            <a:r>
              <a:rPr lang="cs-CZ" sz="2400" b="1" dirty="0">
                <a:solidFill>
                  <a:srgbClr val="173070"/>
                </a:solidFill>
              </a:rPr>
              <a:t>	</a:t>
            </a:r>
            <a:r>
              <a:rPr lang="cs-CZ" b="1" dirty="0">
                <a:solidFill>
                  <a:srgbClr val="173070"/>
                </a:solidFill>
              </a:rPr>
              <a:t>- </a:t>
            </a:r>
            <a:r>
              <a:rPr lang="cs-CZ" dirty="0">
                <a:solidFill>
                  <a:srgbClr val="173070"/>
                </a:solidFill>
              </a:rPr>
              <a:t>uvedení cílových hodnot indikátorů v Příloze č. 1 Základní parametry 		  projektu </a:t>
            </a:r>
            <a:r>
              <a:rPr lang="cs-CZ" dirty="0" err="1">
                <a:solidFill>
                  <a:srgbClr val="173070"/>
                </a:solidFill>
              </a:rPr>
              <a:t>RoPD</a:t>
            </a:r>
            <a:r>
              <a:rPr lang="cs-CZ" dirty="0">
                <a:solidFill>
                  <a:srgbClr val="173070"/>
                </a:solidFill>
              </a:rPr>
              <a:t>;</a:t>
            </a:r>
            <a:endParaRPr lang="cs-CZ" b="1" dirty="0">
              <a:solidFill>
                <a:srgbClr val="173070"/>
              </a:solidFill>
            </a:endParaRPr>
          </a:p>
          <a:p>
            <a:pPr algn="just"/>
            <a:r>
              <a:rPr lang="cs-CZ" dirty="0">
                <a:solidFill>
                  <a:srgbClr val="173070"/>
                </a:solidFill>
              </a:rPr>
              <a:t>	- specifické datové položky (SDP);</a:t>
            </a:r>
          </a:p>
          <a:p>
            <a:pPr algn="just"/>
            <a:r>
              <a:rPr lang="cs-CZ" dirty="0">
                <a:solidFill>
                  <a:srgbClr val="173070"/>
                </a:solidFill>
              </a:rPr>
              <a:t>	- hranice bagatelní podpory </a:t>
            </a:r>
            <a:r>
              <a:rPr lang="cs-CZ" b="1" dirty="0">
                <a:solidFill>
                  <a:srgbClr val="173070"/>
                </a:solidFill>
              </a:rPr>
              <a:t>– bez limitu; </a:t>
            </a:r>
          </a:p>
          <a:p>
            <a:pPr algn="just"/>
            <a:r>
              <a:rPr lang="cs-CZ" dirty="0">
                <a:solidFill>
                  <a:srgbClr val="173070"/>
                </a:solidFill>
              </a:rPr>
              <a:t>	- zrušena příloha Realizační tým v rámci </a:t>
            </a:r>
            <a:r>
              <a:rPr lang="cs-CZ" dirty="0" err="1">
                <a:solidFill>
                  <a:srgbClr val="173070"/>
                </a:solidFill>
              </a:rPr>
              <a:t>ZoR</a:t>
            </a:r>
            <a:r>
              <a:rPr lang="cs-CZ" dirty="0">
                <a:solidFill>
                  <a:srgbClr val="173070"/>
                </a:solidFill>
              </a:rPr>
              <a:t> (vlastnická struktura zůstává).</a:t>
            </a:r>
          </a:p>
          <a:p>
            <a:pPr algn="just"/>
            <a:endParaRPr lang="cs-CZ" dirty="0">
              <a:solidFill>
                <a:srgbClr val="173070"/>
              </a:solidFill>
            </a:endParaRPr>
          </a:p>
          <a:p>
            <a:endParaRPr lang="cs-CZ" sz="2400" b="1" dirty="0">
              <a:solidFill>
                <a:srgbClr val="17307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651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217CD-A556-55E7-4E97-B81424189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6" y="156803"/>
            <a:ext cx="10564586" cy="918707"/>
          </a:xfrm>
        </p:spPr>
        <p:txBody>
          <a:bodyPr/>
          <a:lstStyle/>
          <a:p>
            <a:r>
              <a:rPr lang="cs-CZ" b="1" dirty="0"/>
              <a:t>SPECIFICKÉ DATOVÉ POLOŽKY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2E46C4-1423-147C-32D7-B238DE46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075510"/>
            <a:ext cx="10714809" cy="4427221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i="0" u="none" strike="noStrike" baseline="0" dirty="0">
                <a:solidFill>
                  <a:srgbClr val="173070"/>
                </a:solidFill>
              </a:rPr>
              <a:t>doplňkovým informačním </a:t>
            </a:r>
            <a:r>
              <a:rPr lang="cs-CZ" dirty="0">
                <a:solidFill>
                  <a:srgbClr val="173070"/>
                </a:solidFill>
              </a:rPr>
              <a:t>nástrojem o charakteru poskytnuté podpory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slouží pouze jako statistická evidence, příjemce nedokládá žádné další podklady</a:t>
            </a:r>
            <a:endParaRPr lang="cs-CZ" dirty="0">
              <a:solidFill>
                <a:srgbClr val="17307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</a:rPr>
              <a:t>nenahrazují indikátory, avšak mohou být na konkrétní indikátor navázány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</a:rPr>
              <a:t>detailněji jak postupovat / vyplňovat v ZoR je popsáno v uživatelské příručce </a:t>
            </a:r>
            <a:br>
              <a:rPr lang="cs-CZ" dirty="0">
                <a:solidFill>
                  <a:srgbClr val="173070"/>
                </a:solidFill>
              </a:rPr>
            </a:br>
            <a:r>
              <a:rPr lang="cs-CZ" dirty="0">
                <a:solidFill>
                  <a:srgbClr val="173070"/>
                </a:solidFill>
              </a:rPr>
              <a:t>IS KP21+ Zpráva o realizaci, kap. 3.6 </a:t>
            </a:r>
            <a:r>
              <a:rPr lang="cs-CZ" dirty="0">
                <a:solidFill>
                  <a:srgbClr val="173070"/>
                </a:solidFill>
                <a:hlinkClick r:id="rId3"/>
              </a:rPr>
              <a:t>https://opjak.cz/zpravy-projektu/</a:t>
            </a:r>
            <a:r>
              <a:rPr lang="cs-CZ" dirty="0">
                <a:solidFill>
                  <a:srgbClr val="17307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</a:rPr>
              <a:t>vykazují se vždy kumulativně – ne přírůstkové hodnoty za sledované období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75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242BF-CB92-0563-2A82-0CF37329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266233"/>
            <a:ext cx="10564586" cy="918707"/>
          </a:xfrm>
        </p:spPr>
        <p:txBody>
          <a:bodyPr/>
          <a:lstStyle/>
          <a:p>
            <a:r>
              <a:rPr lang="cs-CZ" b="1" dirty="0"/>
              <a:t>HORIZONTÁLNÍ PRINCIPY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FC7EBB-9CB0-CB6C-8C56-0457DA0A2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	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DCA72C83-21CC-83D6-6B7F-81D2BD52E133}"/>
              </a:ext>
            </a:extLst>
          </p:cNvPr>
          <p:cNvSpPr txBox="1">
            <a:spLocks/>
          </p:cNvSpPr>
          <p:nvPr/>
        </p:nvSpPr>
        <p:spPr>
          <a:xfrm>
            <a:off x="985157" y="1387928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Montserrat" panose="00000500000000000000" pitchFamily="50" charset="-18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Montserrat" panose="00000500000000000000" pitchFamily="50" charset="-18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anose="00000500000000000000" pitchFamily="50" charset="-18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anose="00000500000000000000" pitchFamily="50" charset="-18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</a:rPr>
              <a:t>princip Rovné příležitosti mužů a žen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</a:rPr>
              <a:t>princip Rovné příležitosti a nediskriminace</a:t>
            </a:r>
          </a:p>
          <a:p>
            <a:endParaRPr lang="cs-CZ" sz="2000" dirty="0">
              <a:solidFill>
                <a:srgbClr val="173070"/>
              </a:solidFill>
            </a:endParaRPr>
          </a:p>
          <a:p>
            <a:pPr algn="just"/>
            <a:r>
              <a:rPr lang="cs-CZ" sz="2000" dirty="0">
                <a:solidFill>
                  <a:srgbClr val="173070"/>
                </a:solidFill>
                <a:sym typeface="Wingdings" panose="05000000000000000000" pitchFamily="2" charset="2"/>
              </a:rPr>
              <a:t> </a:t>
            </a:r>
            <a:r>
              <a:rPr lang="cs-CZ" sz="2000" dirty="0">
                <a:solidFill>
                  <a:srgbClr val="173070"/>
                </a:solidFill>
              </a:rPr>
              <a:t>pokud projekt zvolil neutrální úroveň, obrazovka ve zprávě o realizaci není zpřístupněna k editaci (nevyplňuje se) </a:t>
            </a:r>
          </a:p>
          <a:p>
            <a:pPr algn="just"/>
            <a:r>
              <a:rPr lang="cs-CZ" sz="2000" dirty="0">
                <a:solidFill>
                  <a:srgbClr val="173070"/>
                </a:solidFill>
                <a:sym typeface="Wingdings" panose="05000000000000000000" pitchFamily="2" charset="2"/>
              </a:rPr>
              <a:t> </a:t>
            </a:r>
            <a:r>
              <a:rPr lang="cs-CZ" sz="2000" dirty="0">
                <a:solidFill>
                  <a:srgbClr val="173070"/>
                </a:solidFill>
              </a:rPr>
              <a:t>v případě, že byla v žádosti o podporu zvolena </a:t>
            </a:r>
            <a:r>
              <a:rPr lang="cs-CZ" sz="2000" b="1" dirty="0">
                <a:solidFill>
                  <a:srgbClr val="173070"/>
                </a:solidFill>
              </a:rPr>
              <a:t>pozitivní či cíleně zaměřená </a:t>
            </a:r>
            <a:r>
              <a:rPr lang="cs-CZ" sz="2000" dirty="0">
                <a:solidFill>
                  <a:srgbClr val="173070"/>
                </a:solidFill>
              </a:rPr>
              <a:t>úroveň, je </a:t>
            </a:r>
            <a:r>
              <a:rPr lang="cs-CZ" sz="2000" b="1" dirty="0">
                <a:solidFill>
                  <a:srgbClr val="173070"/>
                </a:solidFill>
              </a:rPr>
              <a:t>nezbytné popsat naplňování horizontálních principů,</a:t>
            </a:r>
            <a:r>
              <a:rPr lang="cs-CZ" sz="2000" dirty="0">
                <a:solidFill>
                  <a:srgbClr val="173070"/>
                </a:solidFill>
              </a:rPr>
              <a:t> ke kterým ve sledovaném období došlo (v každé </a:t>
            </a:r>
            <a:r>
              <a:rPr lang="cs-CZ" sz="2000" dirty="0" err="1">
                <a:solidFill>
                  <a:srgbClr val="173070"/>
                </a:solidFill>
              </a:rPr>
              <a:t>ZoR</a:t>
            </a:r>
            <a:r>
              <a:rPr lang="cs-CZ" sz="2000" dirty="0">
                <a:solidFill>
                  <a:srgbClr val="173070"/>
                </a:solidFill>
              </a:rPr>
              <a:t>       a celkově v </a:t>
            </a:r>
            <a:r>
              <a:rPr lang="cs-CZ" sz="2000" dirty="0" err="1">
                <a:solidFill>
                  <a:srgbClr val="173070"/>
                </a:solidFill>
              </a:rPr>
              <a:t>ZZoR</a:t>
            </a:r>
            <a:r>
              <a:rPr lang="cs-CZ" sz="2000" dirty="0">
                <a:solidFill>
                  <a:srgbClr val="173070"/>
                </a:solidFill>
              </a:rPr>
              <a:t>). K prokázání naplnění ve zprávách o realizaci lze pak využít interní dokumenty organizace, ve kterých jsou tyto horizontální principy ukotveny, např. kariérní řád, etický kodex, směrnice či předpisy ošetřující genderovou politiku apod. </a:t>
            </a:r>
          </a:p>
          <a:p>
            <a:pPr algn="just"/>
            <a:endParaRPr lang="cs-CZ" sz="2000" dirty="0">
              <a:solidFill>
                <a:srgbClr val="173070"/>
              </a:solidFill>
            </a:endParaRPr>
          </a:p>
          <a:p>
            <a:endParaRPr lang="cs-CZ" sz="2000" dirty="0"/>
          </a:p>
          <a:p>
            <a:r>
              <a:rPr lang="cs-CZ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9789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217CD-A556-55E7-4E97-B81424189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194516"/>
            <a:ext cx="10564586" cy="918707"/>
          </a:xfrm>
        </p:spPr>
        <p:txBody>
          <a:bodyPr/>
          <a:lstStyle/>
          <a:p>
            <a:r>
              <a:rPr lang="cs-CZ" b="1" dirty="0"/>
              <a:t>DATABÁZE Produktů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2E46C4-1423-147C-32D7-B238DE46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707" y="1113223"/>
            <a:ext cx="10564586" cy="408214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  <a:latin typeface="Calibri" panose="020F0502020204030204" pitchFamily="34" charset="0"/>
              </a:rPr>
              <a:t>Povinnost zveřejnění se vztahuje na všechny produkty vytvořené v rámci projektu, u kterých se neuplatní nějaká z výjimek uvedených v </a:t>
            </a:r>
            <a:r>
              <a:rPr lang="cs-CZ" dirty="0" err="1">
                <a:solidFill>
                  <a:srgbClr val="173070"/>
                </a:solidFill>
                <a:latin typeface="Calibri" panose="020F0502020204030204" pitchFamily="34" charset="0"/>
              </a:rPr>
              <a:t>PpŽP</a:t>
            </a:r>
            <a:r>
              <a:rPr lang="cs-CZ" dirty="0">
                <a:solidFill>
                  <a:srgbClr val="173070"/>
                </a:solidFill>
                <a:latin typeface="Calibri" panose="020F0502020204030204" pitchFamily="34" charset="0"/>
              </a:rPr>
              <a:t> obecná část.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  <a:latin typeface="Calibri" panose="020F0502020204030204" pitchFamily="34" charset="0"/>
              </a:rPr>
              <a:t>I včetně příp. licencování výstupů se řídí ustanovením Části II Povinnosti příjemce, bodu 18 </a:t>
            </a:r>
            <a:r>
              <a:rPr lang="cs-CZ" dirty="0" err="1">
                <a:solidFill>
                  <a:srgbClr val="173070"/>
                </a:solidFill>
                <a:latin typeface="Calibri" panose="020F0502020204030204" pitchFamily="34" charset="0"/>
              </a:rPr>
              <a:t>RoPD</a:t>
            </a:r>
            <a:r>
              <a:rPr lang="cs-CZ" dirty="0">
                <a:solidFill>
                  <a:srgbClr val="173070"/>
                </a:solidFill>
                <a:latin typeface="Calibri" panose="020F0502020204030204" pitchFamily="34" charset="0"/>
              </a:rPr>
              <a:t> a kap. 7.9.3 </a:t>
            </a:r>
            <a:r>
              <a:rPr lang="cs-CZ" dirty="0" err="1">
                <a:solidFill>
                  <a:srgbClr val="173070"/>
                </a:solidFill>
                <a:latin typeface="Calibri" panose="020F0502020204030204" pitchFamily="34" charset="0"/>
              </a:rPr>
              <a:t>PpŽP</a:t>
            </a:r>
            <a:r>
              <a:rPr lang="cs-CZ" dirty="0">
                <a:solidFill>
                  <a:srgbClr val="17307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  <a:latin typeface="Calibri" panose="020F0502020204030204" pitchFamily="34" charset="0"/>
              </a:rPr>
              <a:t>Aktuálně je databáze produktů v přípravě tzn. je připravována úprava stávající databáze výstupů OP VVV.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73070"/>
                </a:solidFill>
                <a:latin typeface="Calibri" panose="020F0502020204030204" pitchFamily="34" charset="0"/>
              </a:rPr>
              <a:t>Jakmile bude databáze připravena, bude ŘO informovat včetně postupu </a:t>
            </a:r>
            <a:br>
              <a:rPr lang="cs-CZ" dirty="0">
                <a:solidFill>
                  <a:srgbClr val="173070"/>
                </a:solidFill>
                <a:latin typeface="Calibri" panose="020F0502020204030204" pitchFamily="34" charset="0"/>
              </a:rPr>
            </a:br>
            <a:r>
              <a:rPr lang="cs-CZ" dirty="0">
                <a:solidFill>
                  <a:srgbClr val="173070"/>
                </a:solidFill>
                <a:latin typeface="Calibri" panose="020F0502020204030204" pitchFamily="34" charset="0"/>
              </a:rPr>
              <a:t>k samotnému zveřejňování.</a:t>
            </a:r>
          </a:p>
          <a:p>
            <a:endParaRPr 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56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C8AB5-B679-9FF8-19BE-7446C3284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Změnová řízení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37EBA7-C7CB-BA7A-F1D2-39516ED16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707" y="3580775"/>
            <a:ext cx="10564586" cy="918707"/>
          </a:xfrm>
        </p:spPr>
        <p:txBody>
          <a:bodyPr/>
          <a:lstStyle/>
          <a:p>
            <a:r>
              <a:rPr lang="cs-CZ" dirty="0"/>
              <a:t>Administrace projektů výzvy PPPBUU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436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613C5-422A-849C-A9D6-92025E884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7" y="123600"/>
            <a:ext cx="10564586" cy="918707"/>
          </a:xfrm>
        </p:spPr>
        <p:txBody>
          <a:bodyPr/>
          <a:lstStyle/>
          <a:p>
            <a:r>
              <a:rPr lang="cs-CZ" b="1" dirty="0"/>
              <a:t>Změny projektu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9AC08-C5FF-D55D-EFD6-03831E2D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707" y="922563"/>
            <a:ext cx="10725150" cy="4890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Kap. 7.4 </a:t>
            </a:r>
            <a:r>
              <a:rPr lang="cs-CZ" dirty="0" err="1"/>
              <a:t>PpŽP</a:t>
            </a:r>
            <a:r>
              <a:rPr lang="cs-CZ" dirty="0"/>
              <a:t>, dále v kap. 7.4 </a:t>
            </a:r>
            <a:r>
              <a:rPr lang="cs-CZ" dirty="0" err="1"/>
              <a:t>SPpŽP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OP </a:t>
            </a:r>
            <a:r>
              <a:rPr lang="cs-CZ" dirty="0">
                <a:solidFill>
                  <a:srgbClr val="173070"/>
                </a:solidFill>
              </a:rPr>
              <a:t>VVV</a:t>
            </a:r>
            <a:r>
              <a:rPr lang="cs-CZ" dirty="0"/>
              <a:t> x OP JAK (potřeba administrace změnového řízení vs. </a:t>
            </a:r>
            <a:r>
              <a:rPr lang="cs-CZ" b="1" dirty="0"/>
              <a:t>informace                  k projektu</a:t>
            </a:r>
            <a:r>
              <a:rPr lang="cs-CZ" dirty="0"/>
              <a:t> v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ZZoR</a:t>
            </a:r>
            <a:r>
              <a:rPr lang="cs-CZ" dirty="0"/>
              <a:t>, </a:t>
            </a:r>
            <a:r>
              <a:rPr lang="cs-CZ" b="1" dirty="0"/>
              <a:t>datum účinnosti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neslučovat změny s rozdílnou významností (pravidlo „(nej)vyšší bere“)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u="sng" dirty="0"/>
          </a:p>
          <a:p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09BE9A-66A2-90C6-0ACE-DDB5EA050633}"/>
              </a:ext>
            </a:extLst>
          </p:cNvPr>
          <p:cNvGraphicFramePr/>
          <p:nvPr/>
        </p:nvGraphicFramePr>
        <p:xfrm>
          <a:off x="2465882" y="2885607"/>
          <a:ext cx="6056026" cy="325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8446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613C5-422A-849C-A9D6-92025E884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988" y="206184"/>
            <a:ext cx="10564586" cy="918707"/>
          </a:xfrm>
        </p:spPr>
        <p:txBody>
          <a:bodyPr/>
          <a:lstStyle/>
          <a:p>
            <a:r>
              <a:rPr lang="cs-CZ" b="1" dirty="0"/>
              <a:t>Podstatné změny (významné) specifické pro danou výzvu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9AC08-C5FF-D55D-EFD6-03831E2D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079" y="1320833"/>
            <a:ext cx="11138807" cy="4820329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změny výběrových kritérií pro klíčového/excelentního pracovníka                                    na klíčové/excelentní pozici stanovených žadatelem, příp. stanovení výběrových kritérií pro nového klíčového/excelentního pracovníka;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změny klíčového/excelentního pracovníka definovaného v kapitole 2, příp. zapojení nového klíčového/excelentního pracovníka;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změny výběrových kritérií na zahraničního akademika, příp. stanovení výběrových kritérií pro nového zahraničního akademika;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změny zahraničního akademika, příp. zapojení nového zahraničního akademika.</a:t>
            </a:r>
            <a:endParaRPr lang="cs-CZ" sz="2200" dirty="0"/>
          </a:p>
          <a:p>
            <a:endParaRPr lang="cs-CZ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780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613C5-422A-849C-A9D6-92025E884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7" y="86441"/>
            <a:ext cx="10564586" cy="918707"/>
          </a:xfrm>
        </p:spPr>
        <p:txBody>
          <a:bodyPr/>
          <a:lstStyle/>
          <a:p>
            <a:r>
              <a:rPr lang="cs-CZ" b="1" dirty="0"/>
              <a:t>Obecná podoba změny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9AC08-C5FF-D55D-EFD6-03831E2D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877" y="841862"/>
            <a:ext cx="11215009" cy="515072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popsat, promyslet vliv změny na projektovou žádost jako celek  a aktualizovat údaje souvisejících s danou </a:t>
            </a:r>
            <a:r>
              <a:rPr lang="cs-CZ" dirty="0" err="1"/>
              <a:t>ŽoZ</a:t>
            </a:r>
            <a:r>
              <a:rPr lang="cs-CZ" dirty="0"/>
              <a:t> v rámci </a:t>
            </a:r>
            <a:r>
              <a:rPr lang="cs-CZ" b="1" dirty="0"/>
              <a:t>všech relevantních obrazovek</a:t>
            </a:r>
            <a:r>
              <a:rPr lang="cs-CZ" dirty="0"/>
              <a:t> projektu</a:t>
            </a:r>
          </a:p>
          <a:p>
            <a:pPr algn="just"/>
            <a:endParaRPr lang="cs-CZ" dirty="0"/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2060"/>
                </a:solidFill>
                <a:latin typeface="+mn-lt"/>
              </a:rPr>
              <a:t>zohledňovat vliv na </a:t>
            </a:r>
            <a:r>
              <a:rPr lang="cs-CZ" sz="2400" b="1" dirty="0">
                <a:solidFill>
                  <a:srgbClr val="002060"/>
                </a:solidFill>
                <a:latin typeface="+mn-lt"/>
              </a:rPr>
              <a:t>KA a jejich výstupy/výsledky, indikátory, rozpočet </a:t>
            </a:r>
            <a:br>
              <a:rPr 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sz="2400" b="1" dirty="0">
                <a:solidFill>
                  <a:srgbClr val="002060"/>
                </a:solidFill>
                <a:latin typeface="+mn-lt"/>
              </a:rPr>
              <a:t>a finanční plán projektu </a:t>
            </a:r>
          </a:p>
          <a:p>
            <a:pPr lvl="1" algn="just"/>
            <a:endParaRPr lang="cs-CZ" sz="2400" b="1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rozlišovat obrazovky „Dokumenty“ a „Dokumenty pro ŽoZ“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Dokumenty</a:t>
            </a:r>
            <a:r>
              <a:rPr lang="cs-CZ" dirty="0"/>
              <a:t> (projektové žádosti) = např. nové CV klíčových/excelentních pracovníků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Dokumenty pro ŽoZ </a:t>
            </a:r>
            <a:r>
              <a:rPr lang="cs-CZ" dirty="0"/>
              <a:t>= Odůvodnění změny a vhodné přílohy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66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613C5-422A-849C-A9D6-92025E884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7" y="86441"/>
            <a:ext cx="10564586" cy="918707"/>
          </a:xfrm>
        </p:spPr>
        <p:txBody>
          <a:bodyPr/>
          <a:lstStyle/>
          <a:p>
            <a:r>
              <a:rPr lang="cs-CZ" b="1" dirty="0"/>
              <a:t>Nejčastější pochybení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9AC08-C5FF-D55D-EFD6-03831E2D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92" y="777438"/>
            <a:ext cx="11215009" cy="515072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Nedostatečné odůvodnění předložené ŽoZ, např. za situace změny na pozici klíčového pracovníka projektu.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Spojení nepodstatné změny (navýšení cílové hodnoty indikátoru) s podstatnou změnou s vlivem na PA (snížení cílové hodnoty indikátoru či přesun z rozpočtové kapitoly nad 15 % CZV).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Předložená změna indikátorů projektu bez změny cílové hodnoty, příp. častěji            bez změny popisu hodnoty indikátorů (rozlišovat </a:t>
            </a:r>
            <a:r>
              <a:rPr lang="cs-CZ" b="1" dirty="0"/>
              <a:t>komentář</a:t>
            </a:r>
            <a:r>
              <a:rPr lang="cs-CZ" dirty="0"/>
              <a:t> = pole pro popis přírůstkové hodnoty v ZoR projektu a </a:t>
            </a:r>
            <a:r>
              <a:rPr lang="cs-CZ" b="1" dirty="0"/>
              <a:t>popis hodnoty </a:t>
            </a:r>
            <a:r>
              <a:rPr lang="cs-CZ" dirty="0"/>
              <a:t>= popis stanovené cílové hodnoty indikátoru).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Přehlédnutí/Nezohlednění závazků HK (Zápis vč. Hodnoticí tabulky).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Administrativní pochybení při nahrávání dokumentů (dokumenty s vazbou na projekt  x </a:t>
            </a:r>
            <a:r>
              <a:rPr lang="cs-CZ" dirty="0" err="1"/>
              <a:t>ŽoZ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15928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613C5-422A-849C-A9D6-92025E884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07" y="123600"/>
            <a:ext cx="10564586" cy="918707"/>
          </a:xfrm>
        </p:spPr>
        <p:txBody>
          <a:bodyPr/>
          <a:lstStyle/>
          <a:p>
            <a:r>
              <a:rPr lang="cs-CZ" b="1" dirty="0"/>
              <a:t>Změny projektu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9AC08-C5FF-D55D-EFD6-03831E2D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707" y="783770"/>
            <a:ext cx="10888436" cy="47570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/>
          </a:p>
          <a:p>
            <a:endParaRPr lang="cs-CZ" sz="2200" b="1" dirty="0"/>
          </a:p>
          <a:p>
            <a:pPr algn="just">
              <a:spcBef>
                <a:spcPts val="3000"/>
              </a:spcBef>
            </a:pPr>
            <a:endParaRPr lang="cs-CZ" sz="2200" b="1" dirty="0"/>
          </a:p>
          <a:p>
            <a:pPr marL="342900" indent="-342900" algn="just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200" b="1" dirty="0"/>
              <a:t>Vrácení změn k dopracování na základě výzvy k doplnění </a:t>
            </a:r>
            <a:r>
              <a:rPr lang="cs-CZ" sz="2200" dirty="0"/>
              <a:t>(lhůta zpravidla 5 pracovních dnů dle charakteru a rozsahu nedostatků lhůta kratší/delší). </a:t>
            </a:r>
            <a:endParaRPr lang="cs-CZ" sz="2200" b="1" dirty="0"/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200" b="1" dirty="0"/>
              <a:t>Potvrzení/Schválení ŽoZ automaticky nezakládá způsobilost výdaje </a:t>
            </a:r>
            <a:r>
              <a:rPr lang="cs-CZ" sz="2200" dirty="0"/>
              <a:t>realizovaného             na základě provedené změny =&gt; způsobilost výdaje je posuzována až na základě relevantních dokumentů předložených v ŽoP/</a:t>
            </a:r>
            <a:r>
              <a:rPr lang="cs-CZ" sz="2200" dirty="0" err="1"/>
              <a:t>ZŽoP</a:t>
            </a:r>
            <a:r>
              <a:rPr lang="cs-CZ" sz="2200" dirty="0"/>
              <a:t>/ZoR/</a:t>
            </a:r>
            <a:r>
              <a:rPr lang="cs-CZ" sz="2200" dirty="0" err="1"/>
              <a:t>ZZoR</a:t>
            </a:r>
            <a:r>
              <a:rPr lang="cs-CZ" sz="2200" dirty="0"/>
              <a:t>. </a:t>
            </a:r>
          </a:p>
          <a:p>
            <a:endParaRPr lang="cs-CZ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E84216-70F8-D6E3-40D4-DB45E69DA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9" t="44127" r="17589" b="40000"/>
          <a:stretch/>
        </p:blipFill>
        <p:spPr>
          <a:xfrm>
            <a:off x="891760" y="1042307"/>
            <a:ext cx="10732330" cy="20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1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386C2-699B-8750-6D11-9624A55E6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informace k výzvě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92F7E3-BB9A-19D8-B959-67A02F001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257299"/>
            <a:ext cx="10564586" cy="4610101"/>
          </a:xfrm>
        </p:spPr>
        <p:txBody>
          <a:bodyPr/>
          <a:lstStyle/>
          <a:p>
            <a:r>
              <a:rPr lang="cs-CZ" sz="2000" b="1" dirty="0"/>
              <a:t>Cílové skupiny: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studenti</a:t>
            </a:r>
            <a:r>
              <a:rPr lang="cs-CZ" sz="2000" dirty="0"/>
              <a:t> bakalářských a magisterských studijních programů vysokých škol – </a:t>
            </a:r>
            <a:r>
              <a:rPr lang="cs-CZ" sz="2000" b="1" dirty="0"/>
              <a:t>budoucí učitelé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akademičtí pracovníci</a:t>
            </a:r>
            <a:r>
              <a:rPr lang="cs-CZ" sz="2000" dirty="0"/>
              <a:t> vzdělávající budoucí učitele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pedagogičtí pracovníci</a:t>
            </a:r>
            <a:r>
              <a:rPr lang="cs-CZ" sz="2000" dirty="0"/>
              <a:t> škol a školských zařízení podílející se na profesní přípravě budoucích učitelů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ostatní aktéři v oblasti</a:t>
            </a:r>
            <a:r>
              <a:rPr lang="cs-CZ" sz="2000" dirty="0"/>
              <a:t> vzdělávání podílející se na profesní přípravě budoucích učitelů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uchazeči o studium </a:t>
            </a:r>
            <a:r>
              <a:rPr lang="cs-CZ" sz="2000" dirty="0"/>
              <a:t>bakalářských a magisterských studijních programů vysokých škol (pouze aktivita 2)</a:t>
            </a:r>
          </a:p>
          <a:p>
            <a:endParaRPr lang="cs-CZ" sz="2000" b="1" dirty="0"/>
          </a:p>
          <a:p>
            <a:r>
              <a:rPr lang="cs-CZ" sz="2000" b="1" dirty="0"/>
              <a:t>Přípustné místo realizace: </a:t>
            </a:r>
            <a:r>
              <a:rPr lang="cs-CZ" sz="2000" dirty="0"/>
              <a:t>území </a:t>
            </a:r>
            <a:r>
              <a:rPr lang="cs-CZ" sz="2000" b="1" dirty="0"/>
              <a:t>České republiky</a:t>
            </a:r>
            <a:r>
              <a:rPr lang="cs-CZ" sz="2000" dirty="0"/>
              <a:t>; vybrané aktivity projektu i mimo území České republiky, a to na území </a:t>
            </a:r>
            <a:r>
              <a:rPr lang="cs-CZ" sz="2000" b="1" dirty="0"/>
              <a:t>EU</a:t>
            </a:r>
            <a:r>
              <a:rPr lang="cs-CZ" sz="2000" dirty="0"/>
              <a:t>, Spojeného království </a:t>
            </a:r>
            <a:r>
              <a:rPr lang="cs-CZ" sz="2000" b="1" dirty="0"/>
              <a:t>Velké Británie</a:t>
            </a:r>
            <a:r>
              <a:rPr lang="cs-CZ" sz="2000" dirty="0"/>
              <a:t> a Severního Irska, </a:t>
            </a:r>
            <a:r>
              <a:rPr lang="cs-CZ" sz="2000" b="1" dirty="0"/>
              <a:t>Norska</a:t>
            </a:r>
            <a:r>
              <a:rPr lang="cs-CZ" sz="2000" dirty="0"/>
              <a:t>, </a:t>
            </a:r>
            <a:r>
              <a:rPr lang="cs-CZ" sz="2000" b="1" dirty="0"/>
              <a:t>Islandu</a:t>
            </a:r>
            <a:r>
              <a:rPr lang="cs-CZ" sz="2000" dirty="0"/>
              <a:t> nebo </a:t>
            </a:r>
            <a:r>
              <a:rPr lang="cs-CZ" sz="2000" b="1" dirty="0"/>
              <a:t>Švýcarska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7475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CBD3B7-B614-6C37-0B01-AD9FA43B1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>
            <a:extLst>
              <a:ext uri="{FF2B5EF4-FFF2-40B4-BE49-F238E27FC236}">
                <a16:creationId xmlns:a16="http://schemas.microsoft.com/office/drawing/2014/main" id="{B139EBE3-8847-234F-708B-1A25F1CC3B97}"/>
              </a:ext>
            </a:extLst>
          </p:cNvPr>
          <p:cNvSpPr txBox="1">
            <a:spLocks/>
          </p:cNvSpPr>
          <p:nvPr/>
        </p:nvSpPr>
        <p:spPr>
          <a:xfrm>
            <a:off x="513410" y="972952"/>
            <a:ext cx="8848262" cy="1411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pl-PL" sz="4000" b="1" u="sng" dirty="0">
                <a:solidFill>
                  <a:srgbClr val="163271"/>
                </a:solidFill>
                <a:latin typeface="+mn-lt"/>
                <a:ea typeface="+mj-ea"/>
                <a:cs typeface="+mj-cs"/>
              </a:rPr>
              <a:t>PROSTOR PRO VAŠE DOTAZY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6D9F339-AB59-B4A9-B1C7-37007256D47C}"/>
              </a:ext>
            </a:extLst>
          </p:cNvPr>
          <p:cNvSpPr txBox="1"/>
          <p:nvPr/>
        </p:nvSpPr>
        <p:spPr>
          <a:xfrm>
            <a:off x="513410" y="2047920"/>
            <a:ext cx="6096000" cy="3749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cs-CZ" sz="2000" b="1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Lenka Mazouchová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kern="0" dirty="0">
                <a:solidFill>
                  <a:srgbClr val="1732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projektový</a:t>
            </a:r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administrátor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Odbor administrace projektů regionálního školství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+420 773 850 637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lenka.mazouchova@msmt.cz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Ministerstvo školství, mládeže a tělovýchovy 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Operační program Jan Amos Komenský | Operační program Výzkum, vývoj a vzdělávání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Kontaktní adresa: Harfa Office Park, Českomoravská 2420/15, 190 00 Praha 9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Korespondenční adresa: Karmelitská 529/5, 118 12 Praha 1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OPJAK.cz</a:t>
            </a:r>
            <a:r>
              <a:rPr lang="cs-CZ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action="ppaction://hlinkfile"/>
              </a:rPr>
              <a:t>opvvv.msmt.cz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32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90947-6440-F850-4275-84FDA2B0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Finanční část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730714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Témata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171074"/>
            <a:ext cx="4891779" cy="4081862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163271"/>
                </a:solidFill>
              </a:rPr>
              <a:t>Dokladování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163271"/>
                </a:solidFill>
              </a:rPr>
              <a:t>SD-1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163271"/>
                </a:solidFill>
              </a:rPr>
              <a:t>SD-2 (dovolená, kontrola JS)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163271"/>
                </a:solidFill>
              </a:rPr>
              <a:t>SD-3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163271"/>
                </a:solidFill>
              </a:rPr>
              <a:t>Nezpůsobilé výdaje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163271"/>
                </a:solidFill>
              </a:rPr>
              <a:t>Zjednodušené metody vykazování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163271"/>
                </a:solidFill>
              </a:rPr>
              <a:t>Milníky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163271"/>
                </a:solidFill>
              </a:rPr>
              <a:t>Finanční změny</a:t>
            </a:r>
            <a:endParaRPr lang="cs-CZ" sz="2200" b="1" dirty="0">
              <a:solidFill>
                <a:srgbClr val="0C3677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22687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956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Dokladování - struktura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171074"/>
            <a:ext cx="10869947" cy="4081862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163271"/>
                </a:solidFill>
              </a:rPr>
              <a:t>SD-1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163271"/>
                </a:solidFill>
              </a:rPr>
              <a:t>Doklad č. XY </a:t>
            </a:r>
            <a:r>
              <a:rPr lang="cs-CZ" sz="1600" dirty="0">
                <a:solidFill>
                  <a:srgbClr val="163271"/>
                </a:solidFill>
              </a:rPr>
              <a:t>(relevantní doklady k prokázání způsobilosti dle pravidel, ideálně každý samostatně)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163271"/>
                </a:solidFill>
              </a:rPr>
              <a:t>SD-2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163271"/>
                </a:solidFill>
              </a:rPr>
              <a:t>Pracovní smlouvy / dohody </a:t>
            </a:r>
            <a:r>
              <a:rPr lang="cs-CZ" sz="1600" dirty="0">
                <a:solidFill>
                  <a:srgbClr val="163271"/>
                </a:solidFill>
              </a:rPr>
              <a:t>(za každého pracovníka samostatně)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163271"/>
                </a:solidFill>
              </a:rPr>
              <a:t>Mzdové rekapitulace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163271"/>
                </a:solidFill>
              </a:rPr>
              <a:t>Doklady o úhradě </a:t>
            </a:r>
            <a:r>
              <a:rPr lang="cs-CZ" sz="1600" dirty="0">
                <a:solidFill>
                  <a:srgbClr val="163271"/>
                </a:solidFill>
              </a:rPr>
              <a:t>(za každý měsíc)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163271"/>
                </a:solidFill>
              </a:rPr>
              <a:t>Pracovní výkazy </a:t>
            </a:r>
            <a:r>
              <a:rPr lang="cs-CZ" sz="1600" dirty="0">
                <a:solidFill>
                  <a:srgbClr val="163271"/>
                </a:solidFill>
              </a:rPr>
              <a:t>(za každého pracovníka samostatně)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163271"/>
                </a:solidFill>
              </a:rPr>
              <a:t>Čestné prohlášení o úvazcích členů realizačního týmu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163271"/>
                </a:solidFill>
              </a:rPr>
              <a:t>Vnitřní předpis zaměstnavatele/kolektivní smlouva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163271"/>
                </a:solidFill>
              </a:rPr>
              <a:t>SD-3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163271"/>
                </a:solidFill>
              </a:rPr>
              <a:t>Doklad č. XY </a:t>
            </a:r>
            <a:r>
              <a:rPr lang="cs-CZ" sz="1600" dirty="0">
                <a:solidFill>
                  <a:srgbClr val="163271"/>
                </a:solidFill>
              </a:rPr>
              <a:t>(relevantní doklady k prokázání způsobilosti dle pravidel)</a:t>
            </a:r>
            <a:endParaRPr lang="cs-CZ" sz="1600" b="1" dirty="0">
              <a:solidFill>
                <a:srgbClr val="16327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163271"/>
                </a:solidFill>
              </a:rPr>
              <a:t>Účetní sjetina za sledované období </a:t>
            </a:r>
            <a:r>
              <a:rPr lang="cs-CZ" sz="1800" dirty="0">
                <a:solidFill>
                  <a:srgbClr val="163271"/>
                </a:solidFill>
              </a:rPr>
              <a:t>(v závěrečné </a:t>
            </a:r>
            <a:r>
              <a:rPr lang="cs-CZ" sz="1800" dirty="0" err="1">
                <a:solidFill>
                  <a:srgbClr val="163271"/>
                </a:solidFill>
              </a:rPr>
              <a:t>ŽoP</a:t>
            </a:r>
            <a:r>
              <a:rPr lang="cs-CZ" sz="1800" dirty="0">
                <a:solidFill>
                  <a:srgbClr val="163271"/>
                </a:solidFill>
              </a:rPr>
              <a:t> i za celou dobu realizace)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16327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srgbClr val="16327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srgbClr val="16327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srgbClr val="16327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srgbClr val="0C3677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22687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27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Dokladování - obecné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247450"/>
            <a:ext cx="10539990" cy="408186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0C3677"/>
                </a:solidFill>
              </a:rPr>
              <a:t>Příjemce je povinen </a:t>
            </a:r>
            <a:r>
              <a:rPr lang="cs-CZ" sz="1800" b="1" dirty="0">
                <a:solidFill>
                  <a:srgbClr val="0C3677"/>
                </a:solidFill>
              </a:rPr>
              <a:t>účtovat odděleně </a:t>
            </a:r>
            <a:r>
              <a:rPr lang="cs-CZ" sz="1800" dirty="0">
                <a:solidFill>
                  <a:srgbClr val="0C3677"/>
                </a:solidFill>
              </a:rPr>
              <a:t>od ostatních aktivit organizace veškeré transakce související s </a:t>
            </a:r>
            <a:r>
              <a:rPr lang="cs-CZ" sz="1800" b="1" dirty="0">
                <a:solidFill>
                  <a:srgbClr val="0C3677"/>
                </a:solidFill>
              </a:rPr>
              <a:t>přímo vykazovanými výdaji</a:t>
            </a:r>
            <a:r>
              <a:rPr lang="cs-CZ" sz="1800" dirty="0">
                <a:solidFill>
                  <a:srgbClr val="0C3677"/>
                </a:solidFill>
              </a:rPr>
              <a:t> (například prostřednictvím analytických účtů, použitím účetního střediska, aj.).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srgbClr val="0C3677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2060"/>
                </a:solidFill>
                <a:cs typeface="Calibri"/>
              </a:rPr>
              <a:t>Obecné podmínky způsobilosti </a:t>
            </a:r>
            <a:r>
              <a:rPr lang="cs-CZ" sz="1800" dirty="0">
                <a:solidFill>
                  <a:srgbClr val="002060"/>
                </a:solidFill>
                <a:cs typeface="Calibri"/>
              </a:rPr>
              <a:t>(věcná, přiměřenost výdaje, časová, místní, prokázání výdaje)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cs-CZ" sz="1800" b="1" dirty="0">
              <a:solidFill>
                <a:srgbClr val="002060"/>
              </a:solidFill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002060"/>
                </a:solidFill>
                <a:cs typeface="Calibri"/>
              </a:rPr>
              <a:t>Dokladování výdajů nad 20 000 Kč za jeden účetní doklad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cs-CZ" sz="1800" b="1" dirty="0">
              <a:solidFill>
                <a:srgbClr val="002060"/>
              </a:solidFill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163271"/>
                </a:solidFill>
              </a:rPr>
              <a:t>Doklady, které souvisí s realizací projektu, musí být </a:t>
            </a:r>
            <a:r>
              <a:rPr lang="cs-CZ" sz="1800" b="1" dirty="0">
                <a:solidFill>
                  <a:srgbClr val="163271"/>
                </a:solidFill>
              </a:rPr>
              <a:t>označeny registračním číslem projektu.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cs-CZ" sz="1800" b="1" dirty="0">
              <a:solidFill>
                <a:srgbClr val="16327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163271"/>
                </a:solidFill>
              </a:rPr>
              <a:t>Příjemce je povinen při zakoupení majetku v rámci evidence </a:t>
            </a:r>
            <a:r>
              <a:rPr lang="cs-CZ" sz="1800" b="1" dirty="0">
                <a:solidFill>
                  <a:srgbClr val="163271"/>
                </a:solidFill>
              </a:rPr>
              <a:t>označit majetek pořízený z konkrétního projektu </a:t>
            </a:r>
            <a:r>
              <a:rPr lang="cs-CZ" sz="1800" dirty="0">
                <a:solidFill>
                  <a:srgbClr val="163271"/>
                </a:solidFill>
              </a:rPr>
              <a:t>nebo konkrétních projektů </a:t>
            </a:r>
            <a:r>
              <a:rPr lang="cs-CZ" sz="1800" b="1" dirty="0">
                <a:solidFill>
                  <a:srgbClr val="163271"/>
                </a:solidFill>
              </a:rPr>
              <a:t>registračním číslem projektu</a:t>
            </a:r>
            <a:r>
              <a:rPr lang="cs-CZ" sz="1800" dirty="0">
                <a:solidFill>
                  <a:srgbClr val="163271"/>
                </a:solidFill>
              </a:rPr>
              <a:t>/projektů.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16327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b="1" dirty="0">
              <a:solidFill>
                <a:srgbClr val="002060"/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C3677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22687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318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SD-1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21" y="1057417"/>
            <a:ext cx="5430573" cy="474316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2060"/>
                </a:solidFill>
                <a:cs typeface="Calibri"/>
              </a:rPr>
              <a:t>Rozlišení investičního/neinvestičního majetku – </a:t>
            </a:r>
            <a:r>
              <a:rPr lang="cs-CZ" sz="1600" b="1" dirty="0">
                <a:solidFill>
                  <a:srgbClr val="002060"/>
                </a:solidFill>
                <a:cs typeface="Calibri"/>
              </a:rPr>
              <a:t>limit dle vnitřních směrnic příjemce </a:t>
            </a:r>
            <a:r>
              <a:rPr lang="cs-CZ" sz="1600" dirty="0">
                <a:solidFill>
                  <a:srgbClr val="002060"/>
                </a:solidFill>
                <a:cs typeface="Calibri"/>
              </a:rPr>
              <a:t>+ použitelnost majetku &gt; 1 rok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2060"/>
                </a:solidFill>
                <a:cs typeface="Calibri"/>
              </a:rPr>
              <a:t>Výdaje investiční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rgbClr val="002060"/>
                </a:solidFill>
                <a:cs typeface="Calibri"/>
              </a:rPr>
              <a:t>Dlouhodobý hmotný majetek (movité věci)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rgbClr val="002060"/>
                </a:solidFill>
                <a:cs typeface="Calibri"/>
              </a:rPr>
              <a:t>Dlouhodobý nehmotný majetek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2060"/>
                </a:solidFill>
                <a:cs typeface="Calibri"/>
              </a:rPr>
              <a:t>Výdaje neinvestiční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rgbClr val="002060"/>
                </a:solidFill>
                <a:cs typeface="Calibri"/>
              </a:rPr>
              <a:t>Hmotný majetek (drobný + materiál)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rgbClr val="002060"/>
                </a:solidFill>
                <a:cs typeface="Calibri"/>
              </a:rPr>
              <a:t>Nehmotný majetek </a:t>
            </a:r>
            <a:r>
              <a:rPr lang="cs-CZ" sz="1400" dirty="0">
                <a:solidFill>
                  <a:srgbClr val="FF0000"/>
                </a:solidFill>
                <a:cs typeface="Calibri"/>
              </a:rPr>
              <a:t>???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rgbClr val="002060"/>
                </a:solidFill>
                <a:cs typeface="Calibri"/>
              </a:rPr>
              <a:t>Nákup služeb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 err="1">
                <a:solidFill>
                  <a:srgbClr val="002060"/>
                </a:solidFill>
                <a:cs typeface="Calibri"/>
              </a:rPr>
              <a:t>Zahr</a:t>
            </a:r>
            <a:r>
              <a:rPr lang="cs-CZ" sz="1400" dirty="0">
                <a:solidFill>
                  <a:srgbClr val="002060"/>
                </a:solidFill>
                <a:cs typeface="Calibri"/>
              </a:rPr>
              <a:t>. cest. náhrady členů RT formou služby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rgbClr val="002060"/>
                </a:solidFill>
                <a:cs typeface="Calibri"/>
              </a:rPr>
              <a:t>Přímá podpora (mzdové příspěvky; </a:t>
            </a:r>
            <a:r>
              <a:rPr lang="cs-CZ" sz="1400" dirty="0">
                <a:solidFill>
                  <a:srgbClr val="FF0000"/>
                </a:solidFill>
                <a:cs typeface="Calibri"/>
              </a:rPr>
              <a:t>cestovné, ubytování, stravné ???</a:t>
            </a:r>
            <a:r>
              <a:rPr lang="cs-CZ" sz="1400" dirty="0">
                <a:solidFill>
                  <a:srgbClr val="002060"/>
                </a:solidFill>
                <a:cs typeface="Calibri"/>
              </a:rPr>
              <a:t>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200" dirty="0">
              <a:solidFill>
                <a:srgbClr val="002060"/>
              </a:solidFill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2060"/>
                </a:solidFill>
                <a:cs typeface="Calibri"/>
              </a:rPr>
              <a:t>Uveřejnění v registru smluv (objednávky/smlouvy nad 50 tis. Kč bez DPH)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2060"/>
              </a:solidFill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002060"/>
                </a:solidFill>
                <a:cs typeface="Calibri"/>
              </a:rPr>
              <a:t>Seznam obvyklých cen vybavení, ubytování a stravování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2060"/>
              </a:solidFill>
              <a:cs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DPH - skutečnost, že příjemci nevzniká nárok na odpočet DPH, doloží příjemce čestným prohlášením podepsaným oprávněnou osobou přiloženým k první </a:t>
            </a:r>
            <a:r>
              <a:rPr lang="cs-CZ" sz="1600" dirty="0" err="1">
                <a:solidFill>
                  <a:srgbClr val="163271"/>
                </a:solidFill>
              </a:rPr>
              <a:t>ŽoP</a:t>
            </a:r>
            <a:r>
              <a:rPr lang="cs-CZ" sz="1600" dirty="0">
                <a:solidFill>
                  <a:srgbClr val="163271"/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2060"/>
              </a:solidFill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200" dirty="0">
              <a:solidFill>
                <a:srgbClr val="002060"/>
              </a:solidFill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200" dirty="0">
              <a:solidFill>
                <a:srgbClr val="002060"/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2060"/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b="1" dirty="0">
              <a:solidFill>
                <a:srgbClr val="0C3677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22687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3F6DD71-9C3D-D554-E785-DEA8325AA19B}"/>
              </a:ext>
            </a:extLst>
          </p:cNvPr>
          <p:cNvSpPr txBox="1">
            <a:spLocks/>
          </p:cNvSpPr>
          <p:nvPr/>
        </p:nvSpPr>
        <p:spPr>
          <a:xfrm>
            <a:off x="5967950" y="1054032"/>
            <a:ext cx="5830350" cy="4935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u="sng" dirty="0">
                <a:solidFill>
                  <a:srgbClr val="163271"/>
                </a:solidFill>
              </a:rPr>
              <a:t>Doklady: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objednávka/smlouva (je-li relevantní)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podklady k realizované veřejné zakázce (je-li relevantní)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průzkum trhu (oslovení minimálně 3 dodavatelů, je-li to možné) u výdajů nad 50 tis. Kč, pokud nebyl nákup realizován prostřednictvím veřejné zakázky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znalecký posudek nebo průkazný průzkum trhu (oslovení minimálně 3 dodavatelů, je-li to možné na tržní cenu u použitého majetku)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faktura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doklad o úhradě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dodací list nebo jiný doklad prokazující převzetí / instalační protokol nebo jiný obdobný doklad / doklad o poskytnutí služby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inventární karta (je-li relevantní, tzn. je-li majetek dle směrnice příjemce inventarizován, dokládá se souhrnně v </a:t>
            </a:r>
            <a:r>
              <a:rPr lang="cs-CZ" sz="1600" dirty="0" err="1">
                <a:solidFill>
                  <a:srgbClr val="163271"/>
                </a:solidFill>
              </a:rPr>
              <a:t>ZZoR</a:t>
            </a:r>
            <a:r>
              <a:rPr lang="cs-CZ" sz="1600" dirty="0">
                <a:solidFill>
                  <a:srgbClr val="163271"/>
                </a:solidFill>
              </a:rPr>
              <a:t> / </a:t>
            </a:r>
            <a:r>
              <a:rPr lang="cs-CZ" sz="1600" dirty="0" err="1">
                <a:solidFill>
                  <a:srgbClr val="163271"/>
                </a:solidFill>
              </a:rPr>
              <a:t>ŽoP</a:t>
            </a:r>
            <a:r>
              <a:rPr lang="cs-CZ" sz="1600" dirty="0">
                <a:solidFill>
                  <a:srgbClr val="163271"/>
                </a:solidFill>
              </a:rPr>
              <a:t>)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prezenční listina (je-li relevantní) - údaje o čase začátku a konce akce, účastnících a dané akci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16327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Přímá podpora (viz obecná pravidla)</a:t>
            </a:r>
          </a:p>
        </p:txBody>
      </p:sp>
    </p:spTree>
    <p:extLst>
      <p:ext uri="{BB962C8B-B14F-4D97-AF65-F5344CB8AC3E}">
        <p14:creationId xmlns:p14="http://schemas.microsoft.com/office/powerpoint/2010/main" val="8422045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SD-2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21" y="1171074"/>
            <a:ext cx="5248735" cy="4424382"/>
          </a:xfrm>
        </p:spPr>
        <p:txBody>
          <a:bodyPr>
            <a:noAutofit/>
          </a:bodyPr>
          <a:lstStyle/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hrubá mzda, plat, odměna z DPP/DPČ vč. zákonných náhrad, příplatků; odvody SP, ZP; zákonné pojištění odpovědnosti zaměstnavatele; ostatní obligatorní výdaje zaměstnavatele (sociální fond)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max. úvazek 1,0 / 1,2 ve všech kalendářních měsících po dobu realizace 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1,2 automaticky pro akademické pracovníky vymezené § 70 zákona o vysokých školách nebo na základě změnového řízení pro ostatní členy odborného týmu</a:t>
            </a:r>
          </a:p>
          <a:p>
            <a:r>
              <a:rPr lang="cs-CZ" sz="1600" dirty="0">
                <a:solidFill>
                  <a:srgbClr val="163271"/>
                </a:solidFill>
                <a:cs typeface="Calibri"/>
              </a:rPr>
              <a:t>stravenky/</a:t>
            </a:r>
            <a:r>
              <a:rPr lang="cs-CZ" sz="1600" dirty="0" err="1">
                <a:solidFill>
                  <a:srgbClr val="163271"/>
                </a:solidFill>
                <a:cs typeface="Calibri"/>
              </a:rPr>
              <a:t>stravenkový</a:t>
            </a:r>
            <a:r>
              <a:rPr lang="cs-CZ" sz="1600" dirty="0">
                <a:solidFill>
                  <a:srgbClr val="163271"/>
                </a:solidFill>
                <a:cs typeface="Calibri"/>
              </a:rPr>
              <a:t> paušál - v rámci paušálních nákladů</a:t>
            </a:r>
          </a:p>
          <a:p>
            <a:endParaRPr lang="cs-CZ" sz="1600" dirty="0">
              <a:solidFill>
                <a:srgbClr val="163271"/>
              </a:solidFill>
              <a:cs typeface="Calibri"/>
            </a:endParaRPr>
          </a:p>
          <a:p>
            <a:r>
              <a:rPr lang="cs-CZ" sz="1600" dirty="0">
                <a:solidFill>
                  <a:srgbClr val="163271"/>
                </a:solidFill>
                <a:cs typeface="Calibri"/>
              </a:rPr>
              <a:t>autorské příspěvky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2060"/>
              </a:solidFill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200" dirty="0">
              <a:solidFill>
                <a:srgbClr val="002060"/>
              </a:solidFill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200" dirty="0">
              <a:solidFill>
                <a:srgbClr val="002060"/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2060"/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b="1" dirty="0">
              <a:solidFill>
                <a:srgbClr val="0C3677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22687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3F6DD71-9C3D-D554-E785-DEA8325AA19B}"/>
              </a:ext>
            </a:extLst>
          </p:cNvPr>
          <p:cNvSpPr txBox="1">
            <a:spLocks/>
          </p:cNvSpPr>
          <p:nvPr/>
        </p:nvSpPr>
        <p:spPr>
          <a:xfrm>
            <a:off x="5998127" y="864065"/>
            <a:ext cx="5754849" cy="5865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u="sng" dirty="0">
                <a:solidFill>
                  <a:srgbClr val="163271"/>
                </a:solidFill>
              </a:rPr>
              <a:t>Doklady: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pracovní smlouvy / dohody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rgbClr val="163271"/>
                </a:solidFill>
              </a:rPr>
              <a:t>identifikace projektu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rgbClr val="163271"/>
                </a:solidFill>
              </a:rPr>
              <a:t>popis pracovní činnosti (tj. náplň práce), včetně rozlišení, zda se jedná o hospodářskou nebo </a:t>
            </a:r>
            <a:r>
              <a:rPr lang="cs-CZ" sz="1400" dirty="0" err="1">
                <a:solidFill>
                  <a:srgbClr val="163271"/>
                </a:solidFill>
              </a:rPr>
              <a:t>nehospodářskou</a:t>
            </a:r>
            <a:r>
              <a:rPr lang="cs-CZ" sz="1400" dirty="0">
                <a:solidFill>
                  <a:srgbClr val="163271"/>
                </a:solidFill>
              </a:rPr>
              <a:t> činnost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rgbClr val="163271"/>
                </a:solidFill>
              </a:rPr>
              <a:t>úvazek či počet hodin za časovou jednotku (měsíc, rok apod.)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rgbClr val="163271"/>
                </a:solidFill>
              </a:rPr>
              <a:t>údaj o mzdě/platu (zpravidla mzdový/platový výměr) s uvedením adekvátního poměru mzdy/platu na projekt nebo údaj o odměně  z dohody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mzdové rekapitulace </a:t>
            </a:r>
            <a:r>
              <a:rPr lang="cs-CZ" sz="1400" dirty="0">
                <a:solidFill>
                  <a:srgbClr val="163271"/>
                </a:solidFill>
              </a:rPr>
              <a:t>(např. mzdové listy, výplatní lístky, sjetiny ze mzdového systému)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doklady o úhradě </a:t>
            </a:r>
            <a:r>
              <a:rPr lang="cs-CZ" sz="1400" dirty="0">
                <a:solidFill>
                  <a:srgbClr val="163271"/>
                </a:solidFill>
              </a:rPr>
              <a:t>(</a:t>
            </a:r>
            <a:r>
              <a:rPr lang="cs-CZ" sz="1400" dirty="0">
                <a:solidFill>
                  <a:srgbClr val="163271"/>
                </a:solidFill>
                <a:cs typeface="Calibri"/>
              </a:rPr>
              <a:t>výpis z účtu / výdajový pokladní doklad / výstup       z účetního systému / ČP zaměstnance) - </a:t>
            </a:r>
            <a:r>
              <a:rPr lang="cs-CZ" sz="1400" dirty="0">
                <a:solidFill>
                  <a:srgbClr val="FF0000"/>
                </a:solidFill>
                <a:cs typeface="Calibri"/>
              </a:rPr>
              <a:t>již žádná posílená kontrola / monitorovací návštěva; </a:t>
            </a:r>
            <a:r>
              <a:rPr lang="cs-CZ" sz="1400" b="1" dirty="0">
                <a:solidFill>
                  <a:srgbClr val="FF0000"/>
                </a:solidFill>
                <a:cs typeface="Calibri"/>
              </a:rPr>
              <a:t>na vyžádání ŘO je příjemce vždy povinen předložit úhradu výdajů výpisem z účtu / výdajovým pokladním dokladem</a:t>
            </a:r>
            <a:endParaRPr lang="cs-CZ" sz="1400" b="1" dirty="0">
              <a:solidFill>
                <a:srgbClr val="0C3677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pracovní výkazy (měsíční) </a:t>
            </a:r>
            <a:r>
              <a:rPr lang="cs-CZ" sz="1400" dirty="0">
                <a:solidFill>
                  <a:srgbClr val="163271"/>
                </a:solidFill>
              </a:rPr>
              <a:t>– takřka všichni </a:t>
            </a:r>
            <a:r>
              <a:rPr lang="cs-CZ" sz="1400" dirty="0">
                <a:solidFill>
                  <a:srgbClr val="163271"/>
                </a:solidFill>
                <a:cs typeface="Calibri"/>
              </a:rPr>
              <a:t>v režimu přímých výdajů - </a:t>
            </a:r>
            <a:r>
              <a:rPr lang="cs-CZ" sz="1400" dirty="0">
                <a:solidFill>
                  <a:srgbClr val="FF0000"/>
                </a:solidFill>
                <a:cs typeface="Calibri"/>
              </a:rPr>
              <a:t>v</a:t>
            </a:r>
            <a:r>
              <a:rPr lang="cs-CZ" sz="1400" dirty="0">
                <a:solidFill>
                  <a:srgbClr val="FF0000"/>
                </a:solidFill>
              </a:rPr>
              <a:t>ýjimka: </a:t>
            </a:r>
            <a:r>
              <a:rPr lang="cs-CZ" sz="1400" dirty="0">
                <a:solidFill>
                  <a:srgbClr val="FF0000"/>
                </a:solidFill>
                <a:cs typeface="Calibri"/>
              </a:rPr>
              <a:t>zaměstnanci, kteří kromě 1 PS na 1 pracovní pozici pro projekt nemají uzavřený žádný další pracovněprávní vztah s příjemcem ani partnerem projektu</a:t>
            </a:r>
            <a:endParaRPr lang="cs-CZ" sz="1400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čestné prohlášení o úvazcích členů realizačního týmu </a:t>
            </a:r>
            <a:r>
              <a:rPr lang="cs-CZ" sz="1400" dirty="0">
                <a:solidFill>
                  <a:srgbClr val="163271"/>
                </a:solidFill>
              </a:rPr>
              <a:t>(</a:t>
            </a:r>
            <a:r>
              <a:rPr lang="cs-CZ" sz="1400" dirty="0">
                <a:solidFill>
                  <a:srgbClr val="163271"/>
                </a:solidFill>
                <a:cs typeface="Calibri"/>
              </a:rPr>
              <a:t>ti, kteří nemají povinnost vést pracovní výkazy)</a:t>
            </a:r>
            <a:endParaRPr lang="cs-CZ" sz="1400" dirty="0">
              <a:solidFill>
                <a:srgbClr val="16327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vnitřní předpis zaměstnavatele/kolektivní smlouva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C3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810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SD-2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92" y="1820204"/>
            <a:ext cx="10492443" cy="35854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rgbClr val="0C3677"/>
                </a:solidFill>
              </a:rPr>
              <a:t>Dokladováním osobních údajů v rámci vyúčtování dotace není porušeno právo zaměstnance na ochranu osobních údajů. ŘO výše uvedené doklady požaduje doložit v rámci výkonu státní moci, neboť je povinen dle Obecného nařízení EK ověřit způsobilost výdaje (viz 8.1.10 Obecné podmínky způsobilosti výdaje). Zákonným důvodem zpracování je tak plnění právní povinnosti a plnění úkolu při výkonu veřejné moci.</a:t>
            </a:r>
          </a:p>
          <a:p>
            <a:endParaRPr lang="cs-CZ" sz="2400" dirty="0">
              <a:solidFill>
                <a:srgbClr val="002060"/>
              </a:solidFill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200" dirty="0">
              <a:solidFill>
                <a:srgbClr val="002060"/>
              </a:solidFill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200" dirty="0">
              <a:solidFill>
                <a:srgbClr val="002060"/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02060"/>
              </a:solidFill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b="1" dirty="0">
              <a:solidFill>
                <a:srgbClr val="0C3677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36158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3F6DD71-9C3D-D554-E785-DEA8325AA19B}"/>
              </a:ext>
            </a:extLst>
          </p:cNvPr>
          <p:cNvSpPr txBox="1">
            <a:spLocks/>
          </p:cNvSpPr>
          <p:nvPr/>
        </p:nvSpPr>
        <p:spPr>
          <a:xfrm>
            <a:off x="5998127" y="1171073"/>
            <a:ext cx="5665477" cy="4424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C3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2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FFD8BE62-5E83-4390-9056-AA40AE5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365126"/>
            <a:ext cx="10772775" cy="1054100"/>
          </a:xfrm>
        </p:spPr>
        <p:txBody>
          <a:bodyPr>
            <a:normAutofit/>
          </a:bodyPr>
          <a:lstStyle/>
          <a:p>
            <a:r>
              <a:rPr lang="pl-PL" sz="3600" b="1" u="sng" dirty="0">
                <a:solidFill>
                  <a:srgbClr val="163271"/>
                </a:solidFill>
                <a:latin typeface="+mn-lt"/>
              </a:rPr>
              <a:t>SD-2 - Dovolená</a:t>
            </a:r>
            <a:endParaRPr lang="nn-NO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49AD7-01FE-1905-4767-36F72891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9226"/>
            <a:ext cx="10176545" cy="4484781"/>
          </a:xfrm>
        </p:spPr>
        <p:txBody>
          <a:bodyPr>
            <a:normAutofit/>
          </a:bodyPr>
          <a:lstStyle/>
          <a:p>
            <a:pPr algn="just"/>
            <a:r>
              <a:rPr lang="cs-CZ" sz="2000" dirty="0">
                <a:solidFill>
                  <a:srgbClr val="163271"/>
                </a:solidFill>
                <a:cs typeface="Calibri"/>
              </a:rPr>
              <a:t>obecné principy - součást mzdy/platu v období způsobilosti, alikvótní část vzhledem k období realizace a velikosti úvazku, obligatorní výdaj dle zák. práce (změna od 1. 1. 2021: dovolená      v hodinách) </a:t>
            </a:r>
          </a:p>
          <a:p>
            <a:pPr algn="just"/>
            <a:r>
              <a:rPr lang="cs-CZ" sz="2000" dirty="0">
                <a:solidFill>
                  <a:srgbClr val="163271"/>
                </a:solidFill>
                <a:cs typeface="Calibri"/>
              </a:rPr>
              <a:t>možný převod dovolené mezi projekty OP JAK</a:t>
            </a:r>
          </a:p>
          <a:p>
            <a:pPr algn="just"/>
            <a:r>
              <a:rPr lang="cs-CZ" sz="2000" dirty="0">
                <a:solidFill>
                  <a:srgbClr val="163271"/>
                </a:solidFill>
                <a:cs typeface="Calibri"/>
              </a:rPr>
              <a:t>způsobilost dle zák. práce či kolektivní smlouvy/interní směrnice (plošně, nejen pro projekt OP JAK), max. 8 týdnů</a:t>
            </a:r>
          </a:p>
          <a:p>
            <a:pPr algn="just"/>
            <a:r>
              <a:rPr lang="cs-CZ" sz="2000" dirty="0">
                <a:solidFill>
                  <a:srgbClr val="163271"/>
                </a:solidFill>
                <a:cs typeface="Calibri"/>
              </a:rPr>
              <a:t>způsobilé náhrady za nevyčerpanou dovolenou</a:t>
            </a:r>
          </a:p>
          <a:p>
            <a:pPr algn="just"/>
            <a:r>
              <a:rPr lang="cs-CZ" sz="2000" dirty="0">
                <a:solidFill>
                  <a:srgbClr val="163271"/>
                </a:solidFill>
                <a:cs typeface="Calibri"/>
              </a:rPr>
              <a:t>roční kontrola čerpání dovolené - </a:t>
            </a:r>
            <a:r>
              <a:rPr lang="cs-CZ" sz="2000" dirty="0">
                <a:solidFill>
                  <a:srgbClr val="163271"/>
                </a:solidFill>
                <a:cs typeface="Calibri"/>
                <a:hlinkClick r:id="rId4"/>
              </a:rPr>
              <a:t>https://opjak.cz/dokumenty/prilohy-k-zor-zop/</a:t>
            </a:r>
            <a:endParaRPr lang="cs-CZ" sz="2000" dirty="0">
              <a:solidFill>
                <a:srgbClr val="163271"/>
              </a:solidFill>
              <a:cs typeface="Calibri"/>
            </a:endParaRPr>
          </a:p>
          <a:p>
            <a:pPr algn="just"/>
            <a:r>
              <a:rPr lang="cs-CZ" sz="2000" dirty="0">
                <a:solidFill>
                  <a:srgbClr val="163271"/>
                </a:solidFill>
                <a:cs typeface="Calibri"/>
              </a:rPr>
              <a:t>dovolená DPP/DPČ</a:t>
            </a:r>
            <a:endParaRPr lang="en-US" sz="2000" dirty="0">
              <a:solidFill>
                <a:srgbClr val="163271"/>
              </a:solidFill>
              <a:cs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4424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FFD8BE62-5E83-4390-9056-AA40AE5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365126"/>
            <a:ext cx="10772775" cy="1054100"/>
          </a:xfrm>
        </p:spPr>
        <p:txBody>
          <a:bodyPr>
            <a:normAutofit/>
          </a:bodyPr>
          <a:lstStyle/>
          <a:p>
            <a:r>
              <a:rPr lang="pl-PL" sz="3600" b="1" u="sng" dirty="0">
                <a:solidFill>
                  <a:srgbClr val="163271"/>
                </a:solidFill>
                <a:latin typeface="+mn-lt"/>
              </a:rPr>
              <a:t>SD-2 – kontrola jednotkových sazeb</a:t>
            </a:r>
            <a:endParaRPr lang="nn-NO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49AD7-01FE-1905-4767-36F72891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126"/>
            <a:ext cx="10061772" cy="47798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Možnost nerovnoměrného čerpání JS – průměrový ukazatel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Finální kontrola v závěrečné </a:t>
            </a:r>
            <a:r>
              <a:rPr lang="cs-CZ" sz="1700" dirty="0" err="1">
                <a:solidFill>
                  <a:srgbClr val="163271"/>
                </a:solidFill>
                <a:cs typeface="Calibri"/>
              </a:rPr>
              <a:t>ŽoP</a:t>
            </a:r>
            <a:r>
              <a:rPr lang="cs-CZ" sz="1700" dirty="0">
                <a:solidFill>
                  <a:srgbClr val="163271"/>
                </a:solidFill>
                <a:cs typeface="Calibri"/>
              </a:rPr>
              <a:t>, avšak při zjištění překročení JS v jakékoli </a:t>
            </a:r>
            <a:r>
              <a:rPr lang="cs-CZ" sz="1700" dirty="0" err="1">
                <a:solidFill>
                  <a:srgbClr val="163271"/>
                </a:solidFill>
                <a:cs typeface="Calibri"/>
              </a:rPr>
              <a:t>ŽoP</a:t>
            </a:r>
            <a:r>
              <a:rPr lang="cs-CZ" sz="1700" dirty="0">
                <a:solidFill>
                  <a:srgbClr val="163271"/>
                </a:solidFill>
                <a:cs typeface="Calibri"/>
              </a:rPr>
              <a:t> o více než 20 % budou výdaje na 120 % schválené JS kráceny jako nezpůsobilé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Překročení na konci realizace do 2 % schválené JS je způsobilé za předpokladu dostatečného množství prostředků v položce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V případě navýšení JS se sleduje dodržení JS odděleně</a:t>
            </a:r>
          </a:p>
          <a:p>
            <a:pPr algn="just"/>
            <a:endParaRPr lang="cs-CZ" sz="1600" dirty="0">
              <a:solidFill>
                <a:srgbClr val="163271"/>
              </a:solidFill>
              <a:cs typeface="Calibri"/>
            </a:endParaRPr>
          </a:p>
          <a:p>
            <a:pPr marL="0" indent="0" algn="just">
              <a:buNone/>
            </a:pPr>
            <a:r>
              <a:rPr lang="cs-CZ" sz="1600" b="1" u="sng" dirty="0">
                <a:solidFill>
                  <a:srgbClr val="163271"/>
                </a:solidFill>
                <a:cs typeface="Calibri"/>
              </a:rPr>
              <a:t>Metodika kontroly JS u PS: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700" dirty="0">
                <a:solidFill>
                  <a:srgbClr val="1632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 kontrole jednotkových sazeb u jednotlivých pozic na pracovní smlouvu se srovnává schválená měsíční jednotková sazba pro úvazek 1,0 se skutečnou měsíční sazbou pro úvazek 1,0.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1700" b="1" u="sng" dirty="0">
                <a:solidFill>
                  <a:srgbClr val="1632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Vzorce uplatněné při výpočtu:</a:t>
            </a:r>
            <a:endParaRPr lang="cs-CZ" sz="1700" u="sng" dirty="0">
              <a:solidFill>
                <a:srgbClr val="1632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700" dirty="0">
                <a:solidFill>
                  <a:srgbClr val="1632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Skutečná měsíční sazba pro úvazek 1,0 = suma mzdových výdajů hrazených z projektu za celou dobu realizace / suma proplacených úvazků za celou dobu realizace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700" dirty="0">
                <a:solidFill>
                  <a:srgbClr val="1632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Proplacený úvazek za měsíc = počet způsobilých hodin v daném měsíci / fond pracovní doby v daném měsíci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1700" dirty="0">
                <a:solidFill>
                  <a:srgbClr val="1632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Počet způsobilých hodin v daném měsíci = všechny způsobilé hodiny hrazené zaměstnavatelem (odpovídá Počtu odpracovaných hodin v SD-2; nepatří sem např. OČR, pracovní neschopnost nad 14 dní, nezpůsobilá dovolená)</a:t>
            </a:r>
          </a:p>
          <a:p>
            <a:pPr algn="just"/>
            <a:r>
              <a:rPr lang="cs-CZ" sz="1700" b="1" kern="0" dirty="0">
                <a:solidFill>
                  <a:srgbClr val="1632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Překročení jednotkové sazby za celou dobu realizace</a:t>
            </a:r>
            <a:r>
              <a:rPr lang="cs-CZ" sz="1700" kern="0" dirty="0">
                <a:solidFill>
                  <a:srgbClr val="1632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(schválená sazba za 1,0 úvazku - skutečná měsíční sazba za 1,0 úvazku) x suma proplacených úvazků</a:t>
            </a:r>
            <a:endParaRPr lang="en-US" sz="1700" dirty="0">
              <a:solidFill>
                <a:srgbClr val="163271"/>
              </a:solidFill>
              <a:cs typeface="Calibri"/>
            </a:endParaRPr>
          </a:p>
          <a:p>
            <a:pPr algn="just"/>
            <a:endParaRPr lang="en-US" sz="2600" dirty="0">
              <a:solidFill>
                <a:srgbClr val="163271"/>
              </a:solidFill>
              <a:cs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2ACD3-4C01-B66C-9C76-1BCEC32E8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Věcné nastavení výzvy</a:t>
            </a:r>
          </a:p>
        </p:txBody>
      </p:sp>
    </p:spTree>
    <p:extLst>
      <p:ext uri="{BB962C8B-B14F-4D97-AF65-F5344CB8AC3E}">
        <p14:creationId xmlns:p14="http://schemas.microsoft.com/office/powerpoint/2010/main" val="36015943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FD8BE62-5E83-4390-9056-AA40AE5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b="1" u="sng">
                <a:latin typeface="+mn-lt"/>
              </a:rPr>
              <a:t>SD-2 – příklad č. 1 kontroly jednotkových sazeb</a:t>
            </a:r>
            <a:endParaRPr lang="nn-NO" sz="4000" b="1" u="sng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49AD7-01FE-1905-4767-36F72891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en-US" sz="2000">
              <a:cs typeface="Calibri"/>
            </a:endParaRPr>
          </a:p>
          <a:p>
            <a:pPr algn="ctr"/>
            <a:endParaRPr lang="cs-CZ" sz="200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C3CF480-F09F-EA44-3771-2CABCA3E1331}"/>
              </a:ext>
            </a:extLst>
          </p:cNvPr>
          <p:cNvGraphicFramePr>
            <a:graphicFrameLocks noGrp="1"/>
          </p:cNvGraphicFramePr>
          <p:nvPr/>
        </p:nvGraphicFramePr>
        <p:xfrm>
          <a:off x="836677" y="1659826"/>
          <a:ext cx="10515598" cy="377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69">
                  <a:extLst>
                    <a:ext uri="{9D8B030D-6E8A-4147-A177-3AD203B41FA5}">
                      <a16:colId xmlns:a16="http://schemas.microsoft.com/office/drawing/2014/main" val="3255448924"/>
                    </a:ext>
                  </a:extLst>
                </a:gridCol>
                <a:gridCol w="1445019">
                  <a:extLst>
                    <a:ext uri="{9D8B030D-6E8A-4147-A177-3AD203B41FA5}">
                      <a16:colId xmlns:a16="http://schemas.microsoft.com/office/drawing/2014/main" val="698291677"/>
                    </a:ext>
                  </a:extLst>
                </a:gridCol>
                <a:gridCol w="1190479">
                  <a:extLst>
                    <a:ext uri="{9D8B030D-6E8A-4147-A177-3AD203B41FA5}">
                      <a16:colId xmlns:a16="http://schemas.microsoft.com/office/drawing/2014/main" val="4106352419"/>
                    </a:ext>
                  </a:extLst>
                </a:gridCol>
                <a:gridCol w="1517744">
                  <a:extLst>
                    <a:ext uri="{9D8B030D-6E8A-4147-A177-3AD203B41FA5}">
                      <a16:colId xmlns:a16="http://schemas.microsoft.com/office/drawing/2014/main" val="226649297"/>
                    </a:ext>
                  </a:extLst>
                </a:gridCol>
                <a:gridCol w="1494367">
                  <a:extLst>
                    <a:ext uri="{9D8B030D-6E8A-4147-A177-3AD203B41FA5}">
                      <a16:colId xmlns:a16="http://schemas.microsoft.com/office/drawing/2014/main" val="1866672754"/>
                    </a:ext>
                  </a:extLst>
                </a:gridCol>
                <a:gridCol w="1087445">
                  <a:extLst>
                    <a:ext uri="{9D8B030D-6E8A-4147-A177-3AD203B41FA5}">
                      <a16:colId xmlns:a16="http://schemas.microsoft.com/office/drawing/2014/main" val="2471098619"/>
                    </a:ext>
                  </a:extLst>
                </a:gridCol>
                <a:gridCol w="1022973">
                  <a:extLst>
                    <a:ext uri="{9D8B030D-6E8A-4147-A177-3AD203B41FA5}">
                      <a16:colId xmlns:a16="http://schemas.microsoft.com/office/drawing/2014/main" val="2036507752"/>
                    </a:ext>
                  </a:extLst>
                </a:gridCol>
                <a:gridCol w="1071002">
                  <a:extLst>
                    <a:ext uri="{9D8B030D-6E8A-4147-A177-3AD203B41FA5}">
                      <a16:colId xmlns:a16="http://schemas.microsoft.com/office/drawing/2014/main" val="578714421"/>
                    </a:ext>
                  </a:extLst>
                </a:gridCol>
              </a:tblGrid>
              <a:tr h="37894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Kód položky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Položka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Identifikace roku a měsíce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Mzda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Počet odpracovaných hodin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Fond pracovní doby </a:t>
                      </a:r>
                      <a:r>
                        <a:rPr lang="cs-CZ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– ne z SD-2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Proplacený úvazek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Poznámka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/>
                </a:tc>
                <a:extLst>
                  <a:ext uri="{0D108BD9-81ED-4DB2-BD59-A6C34878D82A}">
                    <a16:rowId xmlns:a16="http://schemas.microsoft.com/office/drawing/2014/main" val="743171346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IV.24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303493991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Garant aktivity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2946792344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160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1536677238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1.1.1.1.2.4.1.1.01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6 100,00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1005293910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6 000,00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2479453094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IX.24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5 700,00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16,8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3869622199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5 700,00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3798640874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16,8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1545382357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5 900,00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3576027910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         52 200,00 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 </a:t>
                      </a:r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0,9</a:t>
                      </a:r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3682128580"/>
                  </a:ext>
                </a:extLst>
              </a:tr>
              <a:tr h="229359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3232345045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skutečná mzda za 1,0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58 000,00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1535324404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schválená mzda za 1,0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60 000,00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2057245730"/>
                  </a:ext>
                </a:extLst>
              </a:tr>
              <a:tr h="213961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nedočerpání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            </a:t>
                      </a:r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1 800,00 </a:t>
                      </a:r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84" marR="9384" marT="9384" marB="0" anchor="b"/>
                </a:tc>
                <a:extLst>
                  <a:ext uri="{0D108BD9-81ED-4DB2-BD59-A6C34878D82A}">
                    <a16:rowId xmlns:a16="http://schemas.microsoft.com/office/drawing/2014/main" val="398644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3783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FD8BE62-5E83-4390-9056-AA40AE5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b="1" u="sng" dirty="0">
                <a:latin typeface="+mn-lt"/>
              </a:rPr>
              <a:t>SD-2 – příklad č. 2 kontroly jednotkových sazeb</a:t>
            </a:r>
            <a:endParaRPr lang="nn-NO" sz="4000" b="1" u="sng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49AD7-01FE-1905-4767-36F72891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en-US" sz="2000">
              <a:cs typeface="Calibri"/>
            </a:endParaRPr>
          </a:p>
          <a:p>
            <a:pPr algn="ctr"/>
            <a:endParaRPr lang="cs-CZ" sz="200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C7F11F9-454C-C444-03D1-1D9F12CBEA6D}"/>
              </a:ext>
            </a:extLst>
          </p:cNvPr>
          <p:cNvGraphicFramePr>
            <a:graphicFrameLocks noGrp="1"/>
          </p:cNvGraphicFramePr>
          <p:nvPr/>
        </p:nvGraphicFramePr>
        <p:xfrm>
          <a:off x="836676" y="1642620"/>
          <a:ext cx="10515599" cy="398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97">
                  <a:extLst>
                    <a:ext uri="{9D8B030D-6E8A-4147-A177-3AD203B41FA5}">
                      <a16:colId xmlns:a16="http://schemas.microsoft.com/office/drawing/2014/main" val="1709915795"/>
                    </a:ext>
                  </a:extLst>
                </a:gridCol>
                <a:gridCol w="1482186">
                  <a:extLst>
                    <a:ext uri="{9D8B030D-6E8A-4147-A177-3AD203B41FA5}">
                      <a16:colId xmlns:a16="http://schemas.microsoft.com/office/drawing/2014/main" val="2306091110"/>
                    </a:ext>
                  </a:extLst>
                </a:gridCol>
                <a:gridCol w="1220630">
                  <a:extLst>
                    <a:ext uri="{9D8B030D-6E8A-4147-A177-3AD203B41FA5}">
                      <a16:colId xmlns:a16="http://schemas.microsoft.com/office/drawing/2014/main" val="2020448893"/>
                    </a:ext>
                  </a:extLst>
                </a:gridCol>
                <a:gridCol w="1322638">
                  <a:extLst>
                    <a:ext uri="{9D8B030D-6E8A-4147-A177-3AD203B41FA5}">
                      <a16:colId xmlns:a16="http://schemas.microsoft.com/office/drawing/2014/main" val="4122382147"/>
                    </a:ext>
                  </a:extLst>
                </a:gridCol>
                <a:gridCol w="1532896">
                  <a:extLst>
                    <a:ext uri="{9D8B030D-6E8A-4147-A177-3AD203B41FA5}">
                      <a16:colId xmlns:a16="http://schemas.microsoft.com/office/drawing/2014/main" val="611132121"/>
                    </a:ext>
                  </a:extLst>
                </a:gridCol>
                <a:gridCol w="956404">
                  <a:extLst>
                    <a:ext uri="{9D8B030D-6E8A-4147-A177-3AD203B41FA5}">
                      <a16:colId xmlns:a16="http://schemas.microsoft.com/office/drawing/2014/main" val="2429259147"/>
                    </a:ext>
                  </a:extLst>
                </a:gridCol>
                <a:gridCol w="154452">
                  <a:extLst>
                    <a:ext uri="{9D8B030D-6E8A-4147-A177-3AD203B41FA5}">
                      <a16:colId xmlns:a16="http://schemas.microsoft.com/office/drawing/2014/main" val="4105085273"/>
                    </a:ext>
                  </a:extLst>
                </a:gridCol>
                <a:gridCol w="1018137">
                  <a:extLst>
                    <a:ext uri="{9D8B030D-6E8A-4147-A177-3AD203B41FA5}">
                      <a16:colId xmlns:a16="http://schemas.microsoft.com/office/drawing/2014/main" val="3051370297"/>
                    </a:ext>
                  </a:extLst>
                </a:gridCol>
                <a:gridCol w="1097859">
                  <a:extLst>
                    <a:ext uri="{9D8B030D-6E8A-4147-A177-3AD203B41FA5}">
                      <a16:colId xmlns:a16="http://schemas.microsoft.com/office/drawing/2014/main" val="3331120160"/>
                    </a:ext>
                  </a:extLst>
                </a:gridCol>
              </a:tblGrid>
              <a:tr h="371947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Kód položky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Položka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Identifikace roku a měsíce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Mzda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Počet odpracovaných hodin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Fond pracovní doby </a:t>
                      </a:r>
                      <a:r>
                        <a:rPr lang="cs-CZ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– ne z SD-2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Proplacený úvazek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Proplacený úvazek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Poznámka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/>
                </a:tc>
                <a:extLst>
                  <a:ext uri="{0D108BD9-81ED-4DB2-BD59-A6C34878D82A}">
                    <a16:rowId xmlns:a16="http://schemas.microsoft.com/office/drawing/2014/main" val="91545388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IV.24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6 000,00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4276960174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6 000,00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3108510258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6 000,00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160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2774411138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6 500,00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917263065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6 200,00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2682063260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IX.24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6 000,00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16,8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4251705558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6 000,00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255204487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6 000,00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16,8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2375215445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6 300,00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1795084149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         55 000,00 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 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celkem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0,9</a:t>
                      </a:r>
                      <a:endParaRPr lang="cs-CZ" sz="11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0,9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3748814910"/>
                  </a:ext>
                </a:extLst>
              </a:tr>
              <a:tr h="224986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656032493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skutečná mzda za 1,0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         61 111,11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1365024741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schválená mzda za 1,0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         60 000,00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3322114395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překročení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1 000,00 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způsobilé při nepřečerpání objemu prostředků v dané položce</a:t>
                      </a:r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469832"/>
                  </a:ext>
                </a:extLst>
              </a:tr>
              <a:tr h="20985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% překročení JS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-1,85%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6" marR="8866" marT="8866" marB="0" anchor="b"/>
                </a:tc>
                <a:extLst>
                  <a:ext uri="{0D108BD9-81ED-4DB2-BD59-A6C34878D82A}">
                    <a16:rowId xmlns:a16="http://schemas.microsoft.com/office/drawing/2014/main" val="376174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654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FD8BE62-5E83-4390-9056-AA40AE5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b="1" u="sng" dirty="0">
                <a:latin typeface="+mn-lt"/>
              </a:rPr>
              <a:t>SD-2 – příklad č. 3 kontroly jednotkových sazeb</a:t>
            </a:r>
            <a:endParaRPr lang="nn-NO" sz="4000" b="1" u="sng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49AD7-01FE-1905-4767-36F72891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en-US" sz="2000">
              <a:cs typeface="Calibri"/>
            </a:endParaRPr>
          </a:p>
          <a:p>
            <a:pPr algn="ctr"/>
            <a:endParaRPr lang="cs-CZ" sz="200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A74CD78-6927-A9A7-3263-C042E79DCC3F}"/>
              </a:ext>
            </a:extLst>
          </p:cNvPr>
          <p:cNvGraphicFramePr>
            <a:graphicFrameLocks noGrp="1"/>
          </p:cNvGraphicFramePr>
          <p:nvPr/>
        </p:nvGraphicFramePr>
        <p:xfrm>
          <a:off x="911354" y="1554046"/>
          <a:ext cx="10707398" cy="399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897">
                  <a:extLst>
                    <a:ext uri="{9D8B030D-6E8A-4147-A177-3AD203B41FA5}">
                      <a16:colId xmlns:a16="http://schemas.microsoft.com/office/drawing/2014/main" val="2373205031"/>
                    </a:ext>
                  </a:extLst>
                </a:gridCol>
                <a:gridCol w="1300294">
                  <a:extLst>
                    <a:ext uri="{9D8B030D-6E8A-4147-A177-3AD203B41FA5}">
                      <a16:colId xmlns:a16="http://schemas.microsoft.com/office/drawing/2014/main" val="4216964333"/>
                    </a:ext>
                  </a:extLst>
                </a:gridCol>
                <a:gridCol w="1375794">
                  <a:extLst>
                    <a:ext uri="{9D8B030D-6E8A-4147-A177-3AD203B41FA5}">
                      <a16:colId xmlns:a16="http://schemas.microsoft.com/office/drawing/2014/main" val="1070061758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3805947807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val="1766891641"/>
                    </a:ext>
                  </a:extLst>
                </a:gridCol>
                <a:gridCol w="567062">
                  <a:extLst>
                    <a:ext uri="{9D8B030D-6E8A-4147-A177-3AD203B41FA5}">
                      <a16:colId xmlns:a16="http://schemas.microsoft.com/office/drawing/2014/main" val="2458840964"/>
                    </a:ext>
                  </a:extLst>
                </a:gridCol>
                <a:gridCol w="783565">
                  <a:extLst>
                    <a:ext uri="{9D8B030D-6E8A-4147-A177-3AD203B41FA5}">
                      <a16:colId xmlns:a16="http://schemas.microsoft.com/office/drawing/2014/main" val="3051661762"/>
                    </a:ext>
                  </a:extLst>
                </a:gridCol>
                <a:gridCol w="176500">
                  <a:extLst>
                    <a:ext uri="{9D8B030D-6E8A-4147-A177-3AD203B41FA5}">
                      <a16:colId xmlns:a16="http://schemas.microsoft.com/office/drawing/2014/main" val="1293934081"/>
                    </a:ext>
                  </a:extLst>
                </a:gridCol>
                <a:gridCol w="821790">
                  <a:extLst>
                    <a:ext uri="{9D8B030D-6E8A-4147-A177-3AD203B41FA5}">
                      <a16:colId xmlns:a16="http://schemas.microsoft.com/office/drawing/2014/main" val="4180481289"/>
                    </a:ext>
                  </a:extLst>
                </a:gridCol>
                <a:gridCol w="322354">
                  <a:extLst>
                    <a:ext uri="{9D8B030D-6E8A-4147-A177-3AD203B41FA5}">
                      <a16:colId xmlns:a16="http://schemas.microsoft.com/office/drawing/2014/main" val="196097222"/>
                    </a:ext>
                  </a:extLst>
                </a:gridCol>
                <a:gridCol w="1263165">
                  <a:extLst>
                    <a:ext uri="{9D8B030D-6E8A-4147-A177-3AD203B41FA5}">
                      <a16:colId xmlns:a16="http://schemas.microsoft.com/office/drawing/2014/main" val="2327274361"/>
                    </a:ext>
                  </a:extLst>
                </a:gridCol>
              </a:tblGrid>
              <a:tr h="377963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Kód položky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Položka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Identifikace roku a měsíce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Mzda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Počet odpracovaných hodin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Fond pracovní doby </a:t>
                      </a:r>
                      <a:r>
                        <a:rPr lang="cs-CZ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– ne z SD-2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Fond pracovní doby </a:t>
                      </a:r>
                      <a:r>
                        <a:rPr lang="cs-CZ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– ne z SD-2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Proplacený úvazek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Proplacený úvazek</a:t>
                      </a:r>
                      <a:endParaRPr lang="cs-CZ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Poznámka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Poznámka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/>
                </a:tc>
                <a:extLst>
                  <a:ext uri="{0D108BD9-81ED-4DB2-BD59-A6C34878D82A}">
                    <a16:rowId xmlns:a16="http://schemas.microsoft.com/office/drawing/2014/main" val="1016736257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IV.24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1361442058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2719045752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1.1.1.1.2.4.1.1.01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Garant aktivity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160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160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336185697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1.1.1.1.2.4.1.1.01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6 100,00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604972240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6 000,00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82084875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IX.24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16,8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3857222435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1341679221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10 700,00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16,8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Odměna 5 000 Kč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Odměna 5 000 Kč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2037701109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5 900,00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1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1469193436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         57 200,00 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 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celkem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celkem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0,9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0,9</a:t>
                      </a:r>
                      <a:endParaRPr lang="cs-CZ" sz="11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1830458237"/>
                  </a:ext>
                </a:extLst>
              </a:tr>
              <a:tr h="228739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3743722721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skutečná mzda za 1,0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         63 555,56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790090837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schválená mzda za 1,0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         60 000,00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487329040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překročení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3 200,00 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z toho </a:t>
                      </a:r>
                      <a:r>
                        <a:rPr lang="pl-PL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2 120 Kč nezpůsobilé </a:t>
                      </a:r>
                      <a:r>
                        <a:rPr lang="pl-PL" sz="1400" u="none" strike="noStrike" dirty="0">
                          <a:effectLst/>
                        </a:rPr>
                        <a:t>při konci realizace v 12/2024 </a:t>
                      </a:r>
                      <a:endParaRPr lang="pl-PL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804651"/>
                  </a:ext>
                </a:extLst>
              </a:tr>
              <a:tr h="213377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effectLst/>
                        </a:rPr>
                        <a:t>% překročení JS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-5,93%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1" marR="9291" marT="9291" marB="0" anchor="b"/>
                </a:tc>
                <a:extLst>
                  <a:ext uri="{0D108BD9-81ED-4DB2-BD59-A6C34878D82A}">
                    <a16:rowId xmlns:a16="http://schemas.microsoft.com/office/drawing/2014/main" val="194623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8102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FD8BE62-5E83-4390-9056-AA40AE5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pl-PL" sz="4000" b="1" u="sng" dirty="0">
                <a:latin typeface="+mn-lt"/>
              </a:rPr>
              <a:t>SD-2 – příklad č. 4 kontroly jednotkových sazeb</a:t>
            </a:r>
            <a:endParaRPr lang="nn-NO" sz="4000" b="1" u="sng" dirty="0"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49AD7-01FE-1905-4767-36F72891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en-US" sz="2000" dirty="0">
              <a:cs typeface="Calibri"/>
            </a:endParaRPr>
          </a:p>
          <a:p>
            <a:pPr algn="ctr"/>
            <a:endParaRPr lang="cs-CZ" sz="20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717A76F-DEAA-A757-D94D-E5E2FB8CAEAF}"/>
              </a:ext>
            </a:extLst>
          </p:cNvPr>
          <p:cNvGraphicFramePr>
            <a:graphicFrameLocks noGrp="1"/>
          </p:cNvGraphicFramePr>
          <p:nvPr/>
        </p:nvGraphicFramePr>
        <p:xfrm>
          <a:off x="771013" y="1459907"/>
          <a:ext cx="10671570" cy="396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210">
                  <a:extLst>
                    <a:ext uri="{9D8B030D-6E8A-4147-A177-3AD203B41FA5}">
                      <a16:colId xmlns:a16="http://schemas.microsoft.com/office/drawing/2014/main" val="3145168712"/>
                    </a:ext>
                  </a:extLst>
                </a:gridCol>
                <a:gridCol w="1226857">
                  <a:extLst>
                    <a:ext uri="{9D8B030D-6E8A-4147-A177-3AD203B41FA5}">
                      <a16:colId xmlns:a16="http://schemas.microsoft.com/office/drawing/2014/main" val="3800045786"/>
                    </a:ext>
                  </a:extLst>
                </a:gridCol>
                <a:gridCol w="1010463">
                  <a:extLst>
                    <a:ext uri="{9D8B030D-6E8A-4147-A177-3AD203B41FA5}">
                      <a16:colId xmlns:a16="http://schemas.microsoft.com/office/drawing/2014/main" val="4137751639"/>
                    </a:ext>
                  </a:extLst>
                </a:gridCol>
                <a:gridCol w="1334141">
                  <a:extLst>
                    <a:ext uri="{9D8B030D-6E8A-4147-A177-3AD203B41FA5}">
                      <a16:colId xmlns:a16="http://schemas.microsoft.com/office/drawing/2014/main" val="3758791947"/>
                    </a:ext>
                  </a:extLst>
                </a:gridCol>
                <a:gridCol w="1023192">
                  <a:extLst>
                    <a:ext uri="{9D8B030D-6E8A-4147-A177-3AD203B41FA5}">
                      <a16:colId xmlns:a16="http://schemas.microsoft.com/office/drawing/2014/main" val="3949340736"/>
                    </a:ext>
                  </a:extLst>
                </a:gridCol>
                <a:gridCol w="173375">
                  <a:extLst>
                    <a:ext uri="{9D8B030D-6E8A-4147-A177-3AD203B41FA5}">
                      <a16:colId xmlns:a16="http://schemas.microsoft.com/office/drawing/2014/main" val="723149082"/>
                    </a:ext>
                  </a:extLst>
                </a:gridCol>
                <a:gridCol w="1155055">
                  <a:extLst>
                    <a:ext uri="{9D8B030D-6E8A-4147-A177-3AD203B41FA5}">
                      <a16:colId xmlns:a16="http://schemas.microsoft.com/office/drawing/2014/main" val="2810907056"/>
                    </a:ext>
                  </a:extLst>
                </a:gridCol>
                <a:gridCol w="145239">
                  <a:extLst>
                    <a:ext uri="{9D8B030D-6E8A-4147-A177-3AD203B41FA5}">
                      <a16:colId xmlns:a16="http://schemas.microsoft.com/office/drawing/2014/main" val="2042827702"/>
                    </a:ext>
                  </a:extLst>
                </a:gridCol>
                <a:gridCol w="887303">
                  <a:extLst>
                    <a:ext uri="{9D8B030D-6E8A-4147-A177-3AD203B41FA5}">
                      <a16:colId xmlns:a16="http://schemas.microsoft.com/office/drawing/2014/main" val="3347250128"/>
                    </a:ext>
                  </a:extLst>
                </a:gridCol>
                <a:gridCol w="144543">
                  <a:extLst>
                    <a:ext uri="{9D8B030D-6E8A-4147-A177-3AD203B41FA5}">
                      <a16:colId xmlns:a16="http://schemas.microsoft.com/office/drawing/2014/main" val="3181569643"/>
                    </a:ext>
                  </a:extLst>
                </a:gridCol>
                <a:gridCol w="2139192">
                  <a:extLst>
                    <a:ext uri="{9D8B030D-6E8A-4147-A177-3AD203B41FA5}">
                      <a16:colId xmlns:a16="http://schemas.microsoft.com/office/drawing/2014/main" val="681210234"/>
                    </a:ext>
                  </a:extLst>
                </a:gridCol>
              </a:tblGrid>
              <a:tr h="32591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Kód položky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Položka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Identifikace roku a měsíce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Mzda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Počet odpracovaných hodin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>
                          <a:effectLst/>
                        </a:rPr>
                        <a:t>Fond pracovní doby - </a:t>
                      </a:r>
                      <a:r>
                        <a:rPr lang="pl-PL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 z SD-2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>
                          <a:effectLst/>
                        </a:rPr>
                        <a:t>Fond pracovní doby - </a:t>
                      </a:r>
                      <a:r>
                        <a:rPr lang="pl-PL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ne z SD-2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Proplacený úvazek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Proplacený úvazek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>
                          <a:effectLst/>
                        </a:rPr>
                        <a:t>Poznámka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Poznámka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/>
                </a:tc>
                <a:extLst>
                  <a:ext uri="{0D108BD9-81ED-4DB2-BD59-A6C34878D82A}">
                    <a16:rowId xmlns:a16="http://schemas.microsoft.com/office/drawing/2014/main" val="2348129810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IV.24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3745272746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4 460,87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14,4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0,07826087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highlight>
                            <a:srgbClr val="FFFF00"/>
                          </a:highlight>
                        </a:rPr>
                        <a:t>0,07826087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OČR 5 dnů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OČR 5 dnů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933029272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160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160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1223904602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6 100,00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18,4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1624498391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VIII.24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6 000,00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176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dovolená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2875174884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IX.24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5 700,00 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16,8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3155151799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2 230,43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10,4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0,05652174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highlight>
                            <a:srgbClr val="FFFF00"/>
                          </a:highlight>
                        </a:rPr>
                        <a:t>0,05652174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PN 20 prac. dnů (10 ZML)</a:t>
                      </a:r>
                      <a:endParaRPr lang="pl-PL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PN 20 prac. dnů (10 ZML)</a:t>
                      </a:r>
                      <a:endParaRPr lang="pl-PL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35493738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8 700,00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16,8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168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odměna 3 000 Kč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odměna 3 000 Kč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1111543817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1.1.1.1.2.4.1.1.01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Garant aktivity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XII.24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           5 252,27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16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176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0,09090909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highlight>
                            <a:srgbClr val="FFFF00"/>
                          </a:highlight>
                        </a:rPr>
                        <a:t>0,09090909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nezpůsobilá dovolená 1,6 h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nezpůsobilá dovolená 1,6 h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1589596384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         49 843,57 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 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celkem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</a:rPr>
                        <a:t>celkem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0,8256917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0,8256917</a:t>
                      </a:r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4228484530"/>
                  </a:ext>
                </a:extLst>
              </a:tr>
              <a:tr h="197121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2694350626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skutečná mzda za 1,0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         60 365,84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1858951630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schválená mzda za 1,0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         60 000,00 </a:t>
                      </a:r>
                      <a:endParaRPr lang="cs-CZ" sz="14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2525575821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překročení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             302,07 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 způsobilé při nepřečerpání objemu prostředků v dané položce </a:t>
                      </a:r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1682170538"/>
                  </a:ext>
                </a:extLst>
              </a:tr>
              <a:tr h="18386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>
                          <a:effectLst/>
                        </a:rPr>
                        <a:t>% překročení JS</a:t>
                      </a:r>
                      <a:endParaRPr lang="cs-C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-0,61%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14" marR="7714" marT="7714" marB="0" anchor="b"/>
                </a:tc>
                <a:extLst>
                  <a:ext uri="{0D108BD9-81ED-4DB2-BD59-A6C34878D82A}">
                    <a16:rowId xmlns:a16="http://schemas.microsoft.com/office/drawing/2014/main" val="1482933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6718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Dokladování – SD-3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171073"/>
            <a:ext cx="4891779" cy="4692831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Jízdné (veřejná doprava 2. třída, letenky nad 500 km)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Ubytování (obvykle 100 euro/osobu/noc, ***, jinak průzkum 3 nabídky)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Stravné (dle zákoníku práce a odpovídajících vyhlášek – zástupci CS dle specifických pravidel obdobně)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Nutné vedlejší výdaje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Per </a:t>
            </a:r>
            <a:r>
              <a:rPr lang="cs-CZ" sz="1600" dirty="0" err="1">
                <a:solidFill>
                  <a:srgbClr val="163271"/>
                </a:solidFill>
              </a:rPr>
              <a:t>diems</a:t>
            </a:r>
            <a:endParaRPr lang="cs-CZ" sz="1600" dirty="0">
              <a:solidFill>
                <a:srgbClr val="16327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0C3677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u="sng" dirty="0">
                <a:solidFill>
                  <a:srgbClr val="163271"/>
                </a:solidFill>
              </a:rPr>
              <a:t>Kurzy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v případě poskytnutí zálohy na zahraniční pracovní cestu v cizí měně zaměstnanci českého subjektu se při vyúčtování této zálohy použije kurz ČNB platný     v den poskytnutí zálohy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v případě vyúčtování cestovních náhrad souvisejících se zahraniční pracovní cestou, kdy nebyla zaměstnanci českého subjektu poskytnuta záloha, se při vyúčtování zahraniční cesty použije kurz ČNB platný v den nástupu zaměstnance na pracovní cestu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22687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8B5C606-3F8C-30C4-BC73-1D6159DCC156}"/>
              </a:ext>
            </a:extLst>
          </p:cNvPr>
          <p:cNvSpPr txBox="1">
            <a:spLocks/>
          </p:cNvSpPr>
          <p:nvPr/>
        </p:nvSpPr>
        <p:spPr>
          <a:xfrm>
            <a:off x="6026878" y="419450"/>
            <a:ext cx="4891779" cy="544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u="sng" dirty="0">
                <a:solidFill>
                  <a:srgbClr val="163271"/>
                </a:solidFill>
              </a:rPr>
              <a:t>Doklady: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vystavený cestovní příkaz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vyúčtování pracovní cesty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zpráva o průběhu zahraniční pracovní cesty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cestovní doklady (letenky, doklady o nákupu pohonných hmot apod.)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v případě výdajů na ubytování faktury, zjednodušené daňové doklady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doklad o úhradě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kopie velkého technického průkazu vozidla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k nákupu letenek pro prokázání ceny v místě a čase obvyklé doložit printscreen z veřejného vyhledávače letenek a uvést/přiložit screenshot použitých </a:t>
            </a:r>
            <a:r>
              <a:rPr lang="cs-CZ" sz="1600">
                <a:solidFill>
                  <a:srgbClr val="163271"/>
                </a:solidFill>
              </a:rPr>
              <a:t>parametrů vyhledávání.</a:t>
            </a:r>
            <a:endParaRPr lang="cs-CZ" sz="1600" dirty="0">
              <a:solidFill>
                <a:srgbClr val="16327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16327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u="sng" dirty="0">
                <a:solidFill>
                  <a:srgbClr val="163271"/>
                </a:solidFill>
              </a:rPr>
              <a:t>Doklady per </a:t>
            </a:r>
            <a:r>
              <a:rPr lang="cs-CZ" sz="1600" b="1" u="sng" dirty="0" err="1">
                <a:solidFill>
                  <a:srgbClr val="163271"/>
                </a:solidFill>
              </a:rPr>
              <a:t>diems</a:t>
            </a:r>
            <a:r>
              <a:rPr lang="cs-CZ" sz="1600" b="1" u="sng" dirty="0">
                <a:solidFill>
                  <a:srgbClr val="163271"/>
                </a:solidFill>
              </a:rPr>
              <a:t>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smlouva se zahraničním expertem (nebo čestné prohlášení experta)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dokumentace související s účastí zahraničního experta na konferenci, semináři a dalších akcích (např. pozvánka, program, fotodokumentace apod.)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doklad o úhradě</a:t>
            </a:r>
          </a:p>
        </p:txBody>
      </p:sp>
    </p:spTree>
    <p:extLst>
      <p:ext uri="{BB962C8B-B14F-4D97-AF65-F5344CB8AC3E}">
        <p14:creationId xmlns:p14="http://schemas.microsoft.com/office/powerpoint/2010/main" val="1723718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Cestovní náhrady členové RT x zástupci CS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6" y="1171074"/>
            <a:ext cx="4891194" cy="40552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u="sng" dirty="0">
                <a:solidFill>
                  <a:srgbClr val="163271"/>
                </a:solidFill>
              </a:rPr>
              <a:t>Realizační tým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163271"/>
                </a:solidFill>
              </a:rPr>
              <a:t>primárně kapitola 1.1.1.1.2.6 Cestovní náhrady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C3677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22687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3A3A688-7C3E-AD00-26DB-1AFA9BA17C52}"/>
              </a:ext>
            </a:extLst>
          </p:cNvPr>
          <p:cNvSpPr txBox="1">
            <a:spLocks/>
          </p:cNvSpPr>
          <p:nvPr/>
        </p:nvSpPr>
        <p:spPr>
          <a:xfrm>
            <a:off x="6037277" y="1136671"/>
            <a:ext cx="4751466" cy="4055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u="sng" dirty="0">
                <a:solidFill>
                  <a:srgbClr val="163271"/>
                </a:solidFill>
              </a:rPr>
              <a:t>Cílová skupina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163271"/>
                </a:solidFill>
              </a:rPr>
              <a:t>kapitola 1.1.1.1.2.7 Nákup služeb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163271"/>
                </a:solidFill>
              </a:rPr>
              <a:t>kapitola 1.1.1.1.2.8 Přímá podpora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C3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49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Nezpůsobilé výdaje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762" y="708179"/>
            <a:ext cx="5085038" cy="54416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u="sng" dirty="0">
                <a:solidFill>
                  <a:srgbClr val="163271"/>
                </a:solidFill>
              </a:rPr>
              <a:t>Příklady: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úroky z dlužných částek, úvěrů, půjček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nákup infrastruktury, pozemků, nemovitostí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neopodstatněné nákupy zařízení, materiálu nebo služeb před ukončením projektu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mzdové výdaje zaměstnanců nepodílejících se na projektu/zaměstnanců RT za mimo projektové aktivity; dovolená nesplňující podmínky způsobilosti; odstupné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sankční poplatky, pokuty a penále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storno poplatky (ne v případě zásahu vyšší moci a jejího prokázání)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přímé daně, DPH s nárokem na odpočet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výdaje na právní spory vzniklé v souvislosti s určitým projektem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rgbClr val="163271"/>
                </a:solidFill>
              </a:rPr>
              <a:t>rezervy na možné budoucí ztráty a dluhy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alkoholické nápoje, tabákové výrobky a psychotropní látky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ceny do soutěží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výdaje související s vyloučenými aktivitami stanovenými v kap. 5.7 (</a:t>
            </a:r>
            <a:r>
              <a:rPr lang="cs-CZ" sz="1600" dirty="0" err="1">
                <a:solidFill>
                  <a:srgbClr val="163271"/>
                </a:solidFill>
              </a:rPr>
              <a:t>PpŽP</a:t>
            </a:r>
            <a:r>
              <a:rPr lang="cs-CZ" sz="1600" dirty="0">
                <a:solidFill>
                  <a:srgbClr val="163271"/>
                </a:solidFill>
              </a:rPr>
              <a:t> – specifická část)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výdaje na pořízení motorových vozidel a dopravních prostředků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C3677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22687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3A3A688-7C3E-AD00-26DB-1AFA9BA17C52}"/>
              </a:ext>
            </a:extLst>
          </p:cNvPr>
          <p:cNvSpPr txBox="1">
            <a:spLocks/>
          </p:cNvSpPr>
          <p:nvPr/>
        </p:nvSpPr>
        <p:spPr>
          <a:xfrm>
            <a:off x="581025" y="1147811"/>
            <a:ext cx="4751466" cy="4825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nelze hradit z dotačních prostředků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nejsou obsaženy mezi způsobilými výdaji v platném rozpočtu projektu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byly již jednou podpořeny z veřejných zdrojů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nejsou vynaloženy v souladu s cíli projektu                a současně nejsou pro jejich dosažení nezbytné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nejsou přiměřené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nejsou v souladu s českou nebo evropskou legislativou, výzvou, navazující dokumentací             k výzvě, </a:t>
            </a:r>
            <a:r>
              <a:rPr lang="cs-CZ" sz="1600" dirty="0" err="1">
                <a:solidFill>
                  <a:srgbClr val="163271"/>
                </a:solidFill>
              </a:rPr>
              <a:t>PpŽP</a:t>
            </a:r>
            <a:r>
              <a:rPr lang="cs-CZ" sz="1600" dirty="0">
                <a:solidFill>
                  <a:srgbClr val="163271"/>
                </a:solidFill>
              </a:rPr>
              <a:t> – obecná a specifická část a právním aktem o poskytnutí/ převodu podpory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jsou spojené s financováním udržitelnosti projektů podpořených z tohoto nebo z předchozího programového období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byly použity na úhradu plnění, jejichž dodavatelem je fyzická či právnická osoba, která dodáním plnění jedná v rozporu s pravomocným odsuzujícím rozsudkem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163271"/>
                </a:solidFill>
              </a:rPr>
              <a:t>příjemce je hradí z vlastních prostředků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C3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17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Zjednodušené metody vykazování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6" y="1171074"/>
            <a:ext cx="4376868" cy="40552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u="sng" dirty="0">
                <a:solidFill>
                  <a:srgbClr val="163271"/>
                </a:solidFill>
              </a:rPr>
              <a:t>Jednorázové částky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administrativní tým – FM, PM, administrativní pracovník (součást „hlavního projektového týmu“)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16327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žadatel vytvoří v položce rozpočtu 1.1.1.2.1 „Jednorázové částky – administrativní tým“ </a:t>
            </a:r>
            <a:r>
              <a:rPr lang="cs-CZ" sz="1600" b="1" dirty="0">
                <a:solidFill>
                  <a:srgbClr val="163271"/>
                </a:solidFill>
              </a:rPr>
              <a:t>podpoložku 1.1.1.2.1.1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22687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3A3A688-7C3E-AD00-26DB-1AFA9BA17C52}"/>
              </a:ext>
            </a:extLst>
          </p:cNvPr>
          <p:cNvSpPr txBox="1">
            <a:spLocks/>
          </p:cNvSpPr>
          <p:nvPr/>
        </p:nvSpPr>
        <p:spPr>
          <a:xfrm>
            <a:off x="5394121" y="1136671"/>
            <a:ext cx="5959679" cy="538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u="sng" dirty="0">
                <a:solidFill>
                  <a:srgbClr val="163271"/>
                </a:solidFill>
              </a:rPr>
              <a:t>Paušální náklady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náklady spojené s činností „podpůrného projektového týmu“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náklady na tuzemské cestovné všech členů „hlavního projektového týmu“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náklady na zahraniční cesty / vzdělávání všech členů administrativního týmu, jež jsou součástí „hlavního projektového týmu“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stravenky a </a:t>
            </a:r>
            <a:r>
              <a:rPr lang="cs-CZ" sz="1600" dirty="0" err="1">
                <a:solidFill>
                  <a:srgbClr val="163271"/>
                </a:solidFill>
              </a:rPr>
              <a:t>stravenkový</a:t>
            </a:r>
            <a:r>
              <a:rPr lang="cs-CZ" sz="1600" dirty="0">
                <a:solidFill>
                  <a:srgbClr val="163271"/>
                </a:solidFill>
              </a:rPr>
              <a:t> paušál pro členy „hlavního projektového týmu“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náklady na provoz a údržbu kanceláří a souvisejících prostor pro činnost „hlavního projektového týmu“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náklady na nákup kancelářského materiálu, </a:t>
            </a:r>
            <a:r>
              <a:rPr lang="cs-CZ" sz="1600" b="1" dirty="0">
                <a:solidFill>
                  <a:srgbClr val="163271"/>
                </a:solidFill>
              </a:rPr>
              <a:t>USB </a:t>
            </a:r>
            <a:r>
              <a:rPr lang="cs-CZ" sz="1600" b="1" dirty="0" err="1">
                <a:solidFill>
                  <a:srgbClr val="163271"/>
                </a:solidFill>
              </a:rPr>
              <a:t>flash</a:t>
            </a:r>
            <a:r>
              <a:rPr lang="cs-CZ" sz="1600" b="1" dirty="0">
                <a:solidFill>
                  <a:srgbClr val="163271"/>
                </a:solidFill>
              </a:rPr>
              <a:t> disky a další nosiče dat </a:t>
            </a:r>
            <a:r>
              <a:rPr lang="cs-CZ" sz="1600" dirty="0">
                <a:solidFill>
                  <a:srgbClr val="163271"/>
                </a:solidFill>
              </a:rPr>
              <a:t>(bez ohledu na to, zda jsou pro RT nebo CS)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bankovní poplatky, notářské poplatky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audit projektu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pojištění majetku využívaného k realizaci projektu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publicita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srgbClr val="163271"/>
                </a:solidFill>
              </a:rPr>
              <a:t>náklady na pořízení zásob či materiálu pro zajištění občerstvení pracovníků projektu nebo cílové skupiny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0C3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885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857C0-1E10-4659-A8EC-B694AF80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337"/>
            <a:ext cx="10772775" cy="1290889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rgbClr val="163271"/>
                </a:solidFill>
                <a:latin typeface="+mn-lt"/>
              </a:rPr>
              <a:t>Milníky</a:t>
            </a:r>
            <a:endParaRPr lang="pl-PL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6E6E10-F41E-4081-9BF0-08F0E21A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6" y="1171075"/>
            <a:ext cx="10677027" cy="2855642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163271"/>
                </a:solidFill>
              </a:rPr>
              <a:t>doba realizace delší než 30 měsíců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163271"/>
                </a:solidFill>
              </a:rPr>
              <a:t>finanční milník nebude stanoven na období, po kterém by zbývalo do konce realizace projektu méně než         4 měsíce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163271"/>
                </a:solidFill>
              </a:rPr>
              <a:t>ve výši 80 % kumulativní částky vyúčtování uvedené ve finančním plánu za období, pro které je finanční milník stanoven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163271"/>
                </a:solidFill>
              </a:rPr>
              <a:t>kumulativní ukazatele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srgbClr val="163271"/>
                </a:solidFill>
              </a:rPr>
              <a:t>v případě nesplnění stanoven odvod (platí pro první nesplnění finančního milníku; další odvod pouze tehdy, pokud částka, o kterou nebyl splněn finanční milník, je vyšší než nejvyšší částka, za jejíž nesplnění byl již odvod udělen</a:t>
            </a:r>
            <a:r>
              <a:rPr lang="cs-CZ" sz="2000" dirty="0">
                <a:solidFill>
                  <a:srgbClr val="163271"/>
                </a:solidFill>
              </a:rPr>
              <a:t>)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90E119F-D968-D0F2-977B-E4CB7940BCB2}"/>
              </a:ext>
            </a:extLst>
          </p:cNvPr>
          <p:cNvSpPr txBox="1">
            <a:spLocks/>
          </p:cNvSpPr>
          <p:nvPr/>
        </p:nvSpPr>
        <p:spPr>
          <a:xfrm>
            <a:off x="5332491" y="1171074"/>
            <a:ext cx="6021309" cy="398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dirty="0">
              <a:solidFill>
                <a:srgbClr val="0C3677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2200" b="1" i="1" dirty="0">
              <a:solidFill>
                <a:srgbClr val="0C3677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DA6B843-5F99-5A19-57EB-420871EC9142}"/>
              </a:ext>
            </a:extLst>
          </p:cNvPr>
          <p:cNvSpPr txBox="1">
            <a:spLocks/>
          </p:cNvSpPr>
          <p:nvPr/>
        </p:nvSpPr>
        <p:spPr>
          <a:xfrm>
            <a:off x="5022687" y="5157536"/>
            <a:ext cx="6627446" cy="108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2200" b="1" dirty="0">
              <a:solidFill>
                <a:srgbClr val="0C3677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3C1FB5-3FFF-1419-1632-4A7F9EDD8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49" y="3428999"/>
            <a:ext cx="9182304" cy="24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219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FFD8BE62-5E83-4390-9056-AA40AE5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20" y="203555"/>
            <a:ext cx="10772775" cy="1054100"/>
          </a:xfrm>
        </p:spPr>
        <p:txBody>
          <a:bodyPr>
            <a:normAutofit/>
          </a:bodyPr>
          <a:lstStyle/>
          <a:p>
            <a:r>
              <a:rPr lang="pl-PL" sz="3600" b="1" u="sng" dirty="0">
                <a:solidFill>
                  <a:srgbClr val="163271"/>
                </a:solidFill>
                <a:latin typeface="+mn-lt"/>
              </a:rPr>
              <a:t>Změny finančního charakteru</a:t>
            </a:r>
            <a:endParaRPr lang="nn-NO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49AD7-01FE-1905-4767-36F72891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20" y="1178652"/>
            <a:ext cx="4958548" cy="45300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Změny musí respektovat limity stanovené výzvou (např. investice max 5 % CZV, klíčoví/excelentní pracovníci).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Nelze provádět přesuny prostředků mezi přímými výdaji    a paušálními náklady.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Nelze provádět přesun finančních prostředků z investičních na neinvestiční (nebo naopak), které byly vyplaceny formou zálohových plateb v uplynulých letech realizace projektu. 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V době realizace projektu nelze přejmenovávat názvy položek rozpočtu. 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U pracovníků, pro které byla v žádosti o podporu stanovena sazba mezd / platů / odměn z dohod dle ISPV, nelze v průběhu realizace projektu stanovit náklady na zaměstnance ve formě jednotkového nákladu – odborný tým. 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Prostředky alokované v položce „Rezerva pro osobní výdaje“ není příjemce oprávněn přesouvat do jiných položek rozpočtu, než jsou položky týkající se osobních výdajů (v případě jejich nevyužití budou prostředky vráceny prostřednictvím vratky).</a:t>
            </a:r>
          </a:p>
          <a:p>
            <a:pPr marL="0" indent="0">
              <a:buNone/>
            </a:pPr>
            <a:endParaRPr lang="cs-CZ" sz="2200" dirty="0">
              <a:solidFill>
                <a:srgbClr val="163271"/>
              </a:solidFill>
              <a:cs typeface="Calibri"/>
            </a:endParaRP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ADCBB987-A3D8-ACE1-D1DB-4871247BAB28}"/>
              </a:ext>
            </a:extLst>
          </p:cNvPr>
          <p:cNvSpPr txBox="1">
            <a:spLocks/>
          </p:cNvSpPr>
          <p:nvPr/>
        </p:nvSpPr>
        <p:spPr>
          <a:xfrm>
            <a:off x="6224587" y="1163972"/>
            <a:ext cx="4824369" cy="505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Prostředky alokované na jednorázové částky určené pro administrativní tým dle kap. 5.9.1 (způsob stanovení jednotkové sazby b1) není příjemce oprávněn přesouvat do jiných položek rozpočtu. 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Nelze navýšit celkové způsobilé výdaje projektu.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Není možné prostřednictvím žádosti o změnu zařadit do rozpočtu položku, která byla zcela odstraněna na základě hodnocení projektu ze strany hodnoticí/výběrové komise.</a:t>
            </a:r>
          </a:p>
          <a:p>
            <a:pPr algn="just"/>
            <a:r>
              <a:rPr lang="cs-CZ" sz="1600" b="1" dirty="0">
                <a:solidFill>
                  <a:srgbClr val="163271"/>
                </a:solidFill>
                <a:cs typeface="Calibri"/>
              </a:rPr>
              <a:t>Příjemce požadovanou změnu dostatečným způsobem popíše a zdůvodní.</a:t>
            </a:r>
          </a:p>
          <a:p>
            <a:pPr algn="just"/>
            <a:r>
              <a:rPr lang="cs-CZ" sz="1600" b="1" dirty="0">
                <a:solidFill>
                  <a:srgbClr val="163271"/>
                </a:solidFill>
                <a:cs typeface="Calibri"/>
              </a:rPr>
              <a:t>Datum účinnosti změny navrhuje a zadává do IS KP21+ příjemce, je možné jej zadávat do minulosti, nejdříve však k datu zahájení realizace projektu.</a:t>
            </a:r>
          </a:p>
          <a:p>
            <a:pPr algn="just"/>
            <a:r>
              <a:rPr lang="cs-CZ" sz="1600" b="1" dirty="0">
                <a:solidFill>
                  <a:srgbClr val="163271"/>
                </a:solidFill>
                <a:cs typeface="Calibri"/>
              </a:rPr>
              <a:t>Schválení změny nezakládá způsobilost výdaje realizovaného na základě provedené změny.</a:t>
            </a:r>
          </a:p>
        </p:txBody>
      </p:sp>
    </p:spTree>
    <p:extLst>
      <p:ext uri="{BB962C8B-B14F-4D97-AF65-F5344CB8AC3E}">
        <p14:creationId xmlns:p14="http://schemas.microsoft.com/office/powerpoint/2010/main" val="300723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7F1E-323D-AE79-2DE1-3C524438C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Aktivity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02F19-631A-27DC-0E7E-BC8F7BDCB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Aktivita 2.</a:t>
            </a:r>
            <a:r>
              <a:rPr lang="cs-CZ" sz="2000" b="1" dirty="0"/>
              <a:t> Podpora práce fakult s vytvořeným národním kompetenčním rámcem absolventa učitelství a </a:t>
            </a:r>
            <a:r>
              <a:rPr lang="cs-CZ" sz="2000" b="1" dirty="0" err="1"/>
              <a:t>provazba</a:t>
            </a:r>
            <a:r>
              <a:rPr lang="cs-CZ" sz="2000" b="1" dirty="0"/>
              <a:t> na další </a:t>
            </a:r>
            <a:r>
              <a:rPr lang="cs-CZ" sz="2000" b="1" dirty="0" err="1"/>
              <a:t>autoevaluační</a:t>
            </a:r>
            <a:r>
              <a:rPr lang="cs-CZ" sz="2000" b="1" dirty="0"/>
              <a:t> aktivity fakult</a:t>
            </a:r>
          </a:p>
          <a:p>
            <a:pPr marL="342900" indent="-342900">
              <a:buFont typeface="Calibri" panose="020F0502020204030204" pitchFamily="34" charset="0"/>
              <a:buChar char="▫"/>
            </a:pPr>
            <a:r>
              <a:rPr lang="cs-CZ" sz="2000" dirty="0"/>
              <a:t>2.1 Implementace obecného KR, oborově specifické KR</a:t>
            </a:r>
          </a:p>
          <a:p>
            <a:pPr marL="342900" indent="-342900">
              <a:buFont typeface="Calibri" panose="020F0502020204030204" pitchFamily="34" charset="0"/>
              <a:buChar char="▫"/>
            </a:pPr>
            <a:r>
              <a:rPr lang="cs-CZ" sz="2000" dirty="0"/>
              <a:t>2.2 Formativní způsob práce s KR</a:t>
            </a:r>
          </a:p>
          <a:p>
            <a:pPr marL="342900" indent="-342900">
              <a:buFont typeface="Calibri" panose="020F0502020204030204" pitchFamily="34" charset="0"/>
              <a:buChar char="▫"/>
            </a:pPr>
            <a:r>
              <a:rPr lang="cs-CZ" sz="2000" dirty="0"/>
              <a:t>2.3 Návazné evaluace ve vazbě na analýzu dat z národního šetření</a:t>
            </a:r>
          </a:p>
          <a:p>
            <a:pPr marL="342900" indent="-342900">
              <a:buFont typeface="Calibri" panose="020F0502020204030204" pitchFamily="34" charset="0"/>
              <a:buChar char="▫"/>
            </a:pPr>
            <a:r>
              <a:rPr lang="cs-CZ" sz="2000" dirty="0"/>
              <a:t>2.4 Tvorba/inovace studijních programů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112278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FFD8BE62-5E83-4390-9056-AA40AE5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365126"/>
            <a:ext cx="10772775" cy="1054100"/>
          </a:xfrm>
        </p:spPr>
        <p:txBody>
          <a:bodyPr>
            <a:normAutofit/>
          </a:bodyPr>
          <a:lstStyle/>
          <a:p>
            <a:r>
              <a:rPr lang="pl-PL" sz="3600" b="1" u="sng" dirty="0">
                <a:solidFill>
                  <a:srgbClr val="163271"/>
                </a:solidFill>
                <a:latin typeface="+mn-lt"/>
              </a:rPr>
              <a:t>Změny finančního charakteru</a:t>
            </a:r>
            <a:endParaRPr lang="nn-NO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49AD7-01FE-1905-4767-36F72891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31" y="1267247"/>
            <a:ext cx="4572000" cy="4697325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1" u="sng" dirty="0">
                <a:solidFill>
                  <a:srgbClr val="163271"/>
                </a:solidFill>
                <a:cs typeface="Calibri"/>
              </a:rPr>
              <a:t>Informace k projektu v </a:t>
            </a:r>
            <a:r>
              <a:rPr lang="cs-CZ" sz="2000" b="1" u="sng" dirty="0" err="1">
                <a:solidFill>
                  <a:srgbClr val="163271"/>
                </a:solidFill>
                <a:cs typeface="Calibri"/>
              </a:rPr>
              <a:t>ZoR</a:t>
            </a:r>
            <a:r>
              <a:rPr lang="cs-CZ" sz="2000" b="1" u="sng" dirty="0">
                <a:solidFill>
                  <a:srgbClr val="163271"/>
                </a:solidFill>
                <a:cs typeface="Calibri"/>
              </a:rPr>
              <a:t>/</a:t>
            </a:r>
            <a:r>
              <a:rPr lang="cs-CZ" sz="2000" b="1" u="sng" dirty="0" err="1">
                <a:solidFill>
                  <a:srgbClr val="163271"/>
                </a:solidFill>
                <a:cs typeface="Calibri"/>
              </a:rPr>
              <a:t>ŽoP</a:t>
            </a:r>
            <a:endParaRPr lang="cs-CZ" sz="2000" b="1" u="sng" dirty="0">
              <a:solidFill>
                <a:srgbClr val="163271"/>
              </a:solidFill>
              <a:cs typeface="Calibri"/>
            </a:endParaRP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změna pracovníka za jiného pracovníka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rozdělení či sloučení již schválených úvazků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změna úvazků (bez dopadu na rozpočet)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změna původně plánovaného vybavení/majetku (v rozpočtu 1 položka, ze které bude hrazen souhrn různého vybavení a jeho seznam byl řešen přílohou k Rozpočtu či Komentáři k rozpočtu)</a:t>
            </a:r>
          </a:p>
          <a:p>
            <a:pPr marL="0" indent="0">
              <a:buNone/>
            </a:pPr>
            <a:endParaRPr lang="cs-CZ" sz="2200" dirty="0">
              <a:solidFill>
                <a:srgbClr val="163271"/>
              </a:solidFill>
              <a:cs typeface="Calibri"/>
            </a:endParaRPr>
          </a:p>
        </p:txBody>
      </p:sp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37405A84-D886-2B8E-1804-A144DF83DB72}"/>
              </a:ext>
            </a:extLst>
          </p:cNvPr>
          <p:cNvSpPr txBox="1">
            <a:spLocks/>
          </p:cNvSpPr>
          <p:nvPr/>
        </p:nvSpPr>
        <p:spPr>
          <a:xfrm>
            <a:off x="5721991" y="1277123"/>
            <a:ext cx="5443756" cy="4697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b="1" u="sng" dirty="0">
                <a:solidFill>
                  <a:srgbClr val="163271"/>
                </a:solidFill>
                <a:cs typeface="Calibri"/>
              </a:rPr>
              <a:t>Nepodstatné změny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změna hranice pro dlouhodobý hmotný/nehmotný majetek (s možným dopadem do změny INV/</a:t>
            </a:r>
            <a:r>
              <a:rPr lang="cs-CZ" sz="1700" dirty="0" err="1">
                <a:solidFill>
                  <a:srgbClr val="163271"/>
                </a:solidFill>
                <a:cs typeface="Calibri"/>
              </a:rPr>
              <a:t>Neinv</a:t>
            </a:r>
            <a:r>
              <a:rPr lang="cs-CZ" sz="1700" dirty="0">
                <a:solidFill>
                  <a:srgbClr val="163271"/>
                </a:solidFill>
                <a:cs typeface="Calibri"/>
              </a:rPr>
              <a:t> a do PA)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přesun finančních prostředků mezi položkami uvnitř jednotlivých kapitol rozpočtu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přesun finančních prostředků mezi jednotlivými kapitolami rozpočtu (do 15 % kapitoly, ze/do které jsou finanční prostředky převáděny ve vztahu k ZPP)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vytvoření nové položky nebo zrušení (vynulování) položky rozpočtu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úprava finančního plánu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změna formy pracovněprávního vztahu (stejná nebo nižší JS)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vytvoření nové pracovní pozice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snížení jednotkové sazby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navýšení či snížení úvazku stávající pozice</a:t>
            </a:r>
          </a:p>
          <a:p>
            <a:pPr algn="just"/>
            <a:r>
              <a:rPr lang="cs-CZ" sz="1700" dirty="0">
                <a:solidFill>
                  <a:srgbClr val="163271"/>
                </a:solidFill>
                <a:cs typeface="Calibri"/>
              </a:rPr>
              <a:t>vytvoření/navýšení položky pro výdaje, které je příjemce povinen hradit ze zákona (např. pojištění odpovědnosti)</a:t>
            </a:r>
          </a:p>
          <a:p>
            <a:pPr algn="just"/>
            <a:endParaRPr lang="cs-CZ" sz="1600" dirty="0">
              <a:solidFill>
                <a:srgbClr val="163271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200" dirty="0">
              <a:solidFill>
                <a:srgbClr val="16327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990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FFD8BE62-5E83-4390-9056-AA40AE5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365126"/>
            <a:ext cx="10772775" cy="1054100"/>
          </a:xfrm>
        </p:spPr>
        <p:txBody>
          <a:bodyPr>
            <a:normAutofit/>
          </a:bodyPr>
          <a:lstStyle/>
          <a:p>
            <a:r>
              <a:rPr lang="pl-PL" sz="3600" b="1" u="sng" dirty="0">
                <a:solidFill>
                  <a:srgbClr val="163271"/>
                </a:solidFill>
                <a:latin typeface="+mn-lt"/>
              </a:rPr>
              <a:t>Změny finančního charakteru</a:t>
            </a:r>
            <a:endParaRPr lang="nn-NO" sz="3600" b="1" u="sng" dirty="0">
              <a:solidFill>
                <a:srgbClr val="163271"/>
              </a:solidFill>
              <a:latin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D49AD7-01FE-1905-4767-36F72891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47"/>
            <a:ext cx="4723701" cy="4697325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1" u="sng" dirty="0">
                <a:solidFill>
                  <a:srgbClr val="163271"/>
                </a:solidFill>
                <a:cs typeface="Calibri"/>
              </a:rPr>
              <a:t>Podstatné významné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navýšení úvazku nad rámec 1,0 u člena odborného týmu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navýšení jednotkových sazeb v kapitole Osobní výdaje</a:t>
            </a:r>
          </a:p>
          <a:p>
            <a:pPr lvl="1" algn="just"/>
            <a:r>
              <a:rPr lang="cs-CZ" sz="1400" dirty="0">
                <a:solidFill>
                  <a:srgbClr val="163271"/>
                </a:solidFill>
                <a:cs typeface="Calibri"/>
              </a:rPr>
              <a:t>v rámci schválených </a:t>
            </a:r>
            <a:r>
              <a:rPr lang="cs-CZ" sz="1400" dirty="0" err="1">
                <a:solidFill>
                  <a:srgbClr val="163271"/>
                </a:solidFill>
                <a:cs typeface="Calibri"/>
              </a:rPr>
              <a:t>ŽoP</a:t>
            </a:r>
            <a:r>
              <a:rPr lang="cs-CZ" sz="1400" dirty="0">
                <a:solidFill>
                  <a:srgbClr val="163271"/>
                </a:solidFill>
                <a:cs typeface="Calibri"/>
              </a:rPr>
              <a:t> nesmí docházet k překročení o více než 2 %</a:t>
            </a:r>
          </a:p>
          <a:p>
            <a:pPr lvl="1" algn="just"/>
            <a:r>
              <a:rPr lang="cs-CZ" sz="1400" dirty="0">
                <a:solidFill>
                  <a:srgbClr val="163271"/>
                </a:solidFill>
                <a:cs typeface="Calibri"/>
              </a:rPr>
              <a:t>z položky „Rezerva pro osobní výdaje“ nejdříve od 25. měsíce realizace</a:t>
            </a:r>
          </a:p>
          <a:p>
            <a:pPr lvl="1" algn="just"/>
            <a:r>
              <a:rPr lang="cs-CZ" sz="1400" dirty="0">
                <a:solidFill>
                  <a:srgbClr val="163271"/>
                </a:solidFill>
                <a:cs typeface="Calibri"/>
              </a:rPr>
              <a:t>lze navyšovat i z jiných položek</a:t>
            </a:r>
          </a:p>
          <a:p>
            <a:pPr algn="just"/>
            <a:endParaRPr lang="cs-CZ" sz="1600" dirty="0">
              <a:solidFill>
                <a:srgbClr val="163271"/>
              </a:solidFill>
              <a:cs typeface="Calibri"/>
            </a:endParaRPr>
          </a:p>
          <a:p>
            <a:pPr marL="0" indent="0">
              <a:buNone/>
            </a:pPr>
            <a:endParaRPr lang="cs-CZ" sz="2200" dirty="0">
              <a:solidFill>
                <a:srgbClr val="163271"/>
              </a:solidFill>
              <a:cs typeface="Calibri"/>
            </a:endParaRPr>
          </a:p>
        </p:txBody>
      </p:sp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37405A84-D886-2B8E-1804-A144DF83DB72}"/>
              </a:ext>
            </a:extLst>
          </p:cNvPr>
          <p:cNvSpPr txBox="1">
            <a:spLocks/>
          </p:cNvSpPr>
          <p:nvPr/>
        </p:nvSpPr>
        <p:spPr>
          <a:xfrm>
            <a:off x="6205056" y="1267247"/>
            <a:ext cx="4797803" cy="469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2000" b="1" u="sng" dirty="0">
                <a:solidFill>
                  <a:srgbClr val="163271"/>
                </a:solidFill>
                <a:cs typeface="Calibri"/>
              </a:rPr>
              <a:t>Podstatné zakládající změnu PA</a:t>
            </a:r>
          </a:p>
          <a:p>
            <a:pPr algn="just"/>
            <a:r>
              <a:rPr lang="cs-CZ" sz="1600" b="1" dirty="0">
                <a:solidFill>
                  <a:srgbClr val="163271"/>
                </a:solidFill>
                <a:cs typeface="Calibri"/>
              </a:rPr>
              <a:t>nejpozději 40 pracovních dnů před koncem realizace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snížení celkové výše způsobilých výdajů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změna výše finančního milníku - více než 6 měsíců do konce období, </a:t>
            </a:r>
            <a:r>
              <a:rPr lang="cs-CZ" sz="1400" dirty="0">
                <a:solidFill>
                  <a:srgbClr val="163271"/>
                </a:solidFill>
                <a:cs typeface="Calibri"/>
              </a:rPr>
              <a:t>výjimky:</a:t>
            </a:r>
          </a:p>
          <a:p>
            <a:pPr lvl="1" algn="just"/>
            <a:r>
              <a:rPr lang="cs-CZ" sz="1400" dirty="0">
                <a:solidFill>
                  <a:srgbClr val="163271"/>
                </a:solidFill>
                <a:cs typeface="Calibri"/>
              </a:rPr>
              <a:t>předložení </a:t>
            </a:r>
            <a:r>
              <a:rPr lang="cs-CZ" sz="1400" dirty="0" err="1">
                <a:solidFill>
                  <a:srgbClr val="163271"/>
                </a:solidFill>
                <a:cs typeface="Calibri"/>
              </a:rPr>
              <a:t>ZoR</a:t>
            </a:r>
            <a:r>
              <a:rPr lang="cs-CZ" sz="1400" dirty="0">
                <a:solidFill>
                  <a:srgbClr val="163271"/>
                </a:solidFill>
                <a:cs typeface="Calibri"/>
              </a:rPr>
              <a:t>/</a:t>
            </a:r>
            <a:r>
              <a:rPr lang="cs-CZ" sz="1400" dirty="0" err="1">
                <a:solidFill>
                  <a:srgbClr val="163271"/>
                </a:solidFill>
                <a:cs typeface="Calibri"/>
              </a:rPr>
              <a:t>ŽoP</a:t>
            </a:r>
            <a:r>
              <a:rPr lang="cs-CZ" sz="1400" dirty="0">
                <a:solidFill>
                  <a:srgbClr val="163271"/>
                </a:solidFill>
                <a:cs typeface="Calibri"/>
              </a:rPr>
              <a:t> v dřívějším termínu</a:t>
            </a:r>
          </a:p>
          <a:p>
            <a:pPr lvl="1" algn="just"/>
            <a:r>
              <a:rPr lang="cs-CZ" sz="1400" dirty="0">
                <a:solidFill>
                  <a:srgbClr val="163271"/>
                </a:solidFill>
                <a:cs typeface="Calibri"/>
              </a:rPr>
              <a:t>změna doby realizace</a:t>
            </a:r>
          </a:p>
          <a:p>
            <a:pPr lvl="1" algn="just"/>
            <a:r>
              <a:rPr lang="cs-CZ" sz="1400" dirty="0">
                <a:solidFill>
                  <a:srgbClr val="163271"/>
                </a:solidFill>
                <a:cs typeface="Calibri"/>
              </a:rPr>
              <a:t>snížení CZV</a:t>
            </a:r>
          </a:p>
          <a:p>
            <a:pPr lvl="1" algn="just"/>
            <a:r>
              <a:rPr lang="cs-CZ" sz="1400" dirty="0">
                <a:solidFill>
                  <a:srgbClr val="163271"/>
                </a:solidFill>
                <a:cs typeface="Calibri"/>
              </a:rPr>
              <a:t>prokázaný zásah vyšší moci</a:t>
            </a: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změna mezi INV/</a:t>
            </a:r>
            <a:r>
              <a:rPr lang="cs-CZ" sz="1600" dirty="0" err="1">
                <a:solidFill>
                  <a:srgbClr val="163271"/>
                </a:solidFill>
                <a:cs typeface="Calibri"/>
              </a:rPr>
              <a:t>Neinv</a:t>
            </a:r>
            <a:endParaRPr lang="cs-CZ" sz="1600" dirty="0">
              <a:solidFill>
                <a:srgbClr val="163271"/>
              </a:solidFill>
              <a:cs typeface="Calibri"/>
            </a:endParaRPr>
          </a:p>
          <a:p>
            <a:pPr algn="just"/>
            <a:r>
              <a:rPr lang="cs-CZ" sz="1600" dirty="0">
                <a:solidFill>
                  <a:srgbClr val="163271"/>
                </a:solidFill>
                <a:cs typeface="Calibri"/>
              </a:rPr>
              <a:t>přesun finančních prostředků mezi jednotlivými kapitolami rozpočtu (nad 15 % kapitoly, ze/do které jsou finanční prostředky převáděny ve vztahu k ZPP)</a:t>
            </a:r>
          </a:p>
          <a:p>
            <a:pPr algn="just"/>
            <a:endParaRPr lang="cs-CZ" sz="1600" dirty="0">
              <a:solidFill>
                <a:srgbClr val="163271"/>
              </a:solidFill>
              <a:cs typeface="Calibri"/>
            </a:endParaRPr>
          </a:p>
          <a:p>
            <a:pPr lvl="1" algn="just"/>
            <a:endParaRPr lang="cs-CZ" sz="1200" dirty="0">
              <a:solidFill>
                <a:srgbClr val="163271"/>
              </a:solidFill>
              <a:cs typeface="Calibri"/>
            </a:endParaRPr>
          </a:p>
          <a:p>
            <a:pPr lvl="1" algn="just"/>
            <a:endParaRPr lang="cs-CZ" sz="1200" dirty="0">
              <a:solidFill>
                <a:srgbClr val="163271"/>
              </a:solidFill>
              <a:cs typeface="Calibri"/>
            </a:endParaRPr>
          </a:p>
          <a:p>
            <a:pPr algn="just"/>
            <a:endParaRPr lang="cs-CZ" sz="1600" dirty="0">
              <a:solidFill>
                <a:srgbClr val="163271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200" dirty="0">
              <a:solidFill>
                <a:srgbClr val="16327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662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>
            <a:extLst>
              <a:ext uri="{FF2B5EF4-FFF2-40B4-BE49-F238E27FC236}">
                <a16:creationId xmlns:a16="http://schemas.microsoft.com/office/drawing/2014/main" id="{406E114A-97B3-4732-A2B1-836809E2C1CD}"/>
              </a:ext>
            </a:extLst>
          </p:cNvPr>
          <p:cNvSpPr txBox="1">
            <a:spLocks/>
          </p:cNvSpPr>
          <p:nvPr/>
        </p:nvSpPr>
        <p:spPr>
          <a:xfrm>
            <a:off x="513410" y="972952"/>
            <a:ext cx="8848262" cy="1411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pl-PL" sz="4000" b="1" u="sng" dirty="0">
                <a:solidFill>
                  <a:srgbClr val="163271"/>
                </a:solidFill>
                <a:latin typeface="+mn-lt"/>
                <a:ea typeface="+mj-ea"/>
                <a:cs typeface="+mj-cs"/>
              </a:rPr>
              <a:t>PROSTOR PRO VAŠE DOTAZY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304A5D1-8997-140F-678C-E337813CA53F}"/>
              </a:ext>
            </a:extLst>
          </p:cNvPr>
          <p:cNvSpPr txBox="1"/>
          <p:nvPr/>
        </p:nvSpPr>
        <p:spPr>
          <a:xfrm>
            <a:off x="513410" y="2047920"/>
            <a:ext cx="6096000" cy="3749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cs-CZ" sz="2000" b="1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Leoš Horna 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finanční administrátor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Odbor administrace projektů regionálního školství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+420 773 023 798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leos.horna@msmt.cz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Ministerstvo školství, mládeže a tělovýchovy 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Operační program Jan Amos Komenský | Operační program Výzkum, vývoj a vzdělávání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Kontaktní adresa: Harfa Office Park, Českomoravská 2420/15, 190 00 Praha 9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Korespondenční adresa: Karmelitská 529/5, 118 12 Praha 1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OPJAK.cz</a:t>
            </a:r>
            <a:r>
              <a:rPr lang="cs-CZ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cs-CZ" sz="1800" kern="0" dirty="0">
                <a:solidFill>
                  <a:srgbClr val="1732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action="ppaction://hlinkfile"/>
              </a:rPr>
              <a:t>opvvv.msmt.cz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473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FA282-A905-4690-AE8F-538F8747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D76264-6B23-4CE0-B378-745063E5600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t"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Další informace o OP JAN AMOS KOMENSKÝ (2021–2027)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jsou dostupné na webových stránkách </a:t>
            </a:r>
            <a:r>
              <a:rPr lang="cs-CZ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OPJAK.cz</a:t>
            </a:r>
            <a:r>
              <a:rPr lang="cs-CZ" sz="2000" dirty="0"/>
              <a:t>.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7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7F1E-323D-AE79-2DE1-3C524438C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Aktivity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02F19-631A-27DC-0E7E-BC8F7BDCB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244600"/>
            <a:ext cx="10564586" cy="454659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Aktivita 3. </a:t>
            </a:r>
            <a:r>
              <a:rPr lang="cs-CZ" sz="2000" b="1" dirty="0"/>
              <a:t>Podpora tvorby/inovace vzdělávacích programů (kurzů) pro provázející učitele a pilotní ověření těchto programů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    - program (kurz) bude zahrnovat </a:t>
            </a:r>
            <a:r>
              <a:rPr lang="cs-CZ" sz="2000" b="1" dirty="0"/>
              <a:t>vstupní (min. výukových 20 h) i průběžné (min. výukových 20 h) 	vzdělávání</a:t>
            </a:r>
            <a:r>
              <a:rPr lang="cs-CZ" sz="2000" dirty="0"/>
              <a:t> a bude se zaměřovat na </a:t>
            </a:r>
            <a:r>
              <a:rPr lang="cs-CZ" sz="2000" b="1" dirty="0"/>
              <a:t>sedm definovaných kompetencí</a:t>
            </a:r>
            <a:r>
              <a:rPr lang="cs-CZ" sz="2000" dirty="0"/>
              <a:t>, kterými má provázející 	učitel disponovat</a:t>
            </a:r>
            <a:endParaRPr lang="cs-CZ" sz="2000" b="1" dirty="0"/>
          </a:p>
          <a:p>
            <a:r>
              <a:rPr lang="cs-CZ" sz="2000" b="1" dirty="0"/>
              <a:t>     - realizace aktivity max. do 31. 12. 2025</a:t>
            </a:r>
            <a:r>
              <a:rPr lang="cs-CZ" sz="2000" dirty="0"/>
              <a:t> (</a:t>
            </a:r>
            <a:r>
              <a:rPr lang="cs-CZ" sz="2000" dirty="0" err="1"/>
              <a:t>provazba</a:t>
            </a:r>
            <a:r>
              <a:rPr lang="cs-CZ" sz="2000" dirty="0"/>
              <a:t> na pokusné ověřování „Systém podpory 	provázejících učitelů“)</a:t>
            </a:r>
          </a:p>
          <a:p>
            <a:r>
              <a:rPr lang="cs-CZ" sz="2000" b="1" dirty="0"/>
              <a:t>     - pilotní ověření – </a:t>
            </a:r>
            <a:r>
              <a:rPr lang="cs-CZ" sz="2000" dirty="0"/>
              <a:t>pouze </a:t>
            </a:r>
            <a:r>
              <a:rPr lang="cs-CZ" sz="2000" b="1" dirty="0"/>
              <a:t>stávající</a:t>
            </a:r>
            <a:r>
              <a:rPr lang="cs-CZ" sz="2000" dirty="0"/>
              <a:t> provázející učitelé (ne budoucí)</a:t>
            </a:r>
          </a:p>
          <a:p>
            <a:r>
              <a:rPr lang="cs-CZ" sz="2000" dirty="0"/>
              <a:t>     - lze realizovat i pilotáž již vytvořeného programu (který ještě nebyl pilotován), kurz se 	zapracovanými závěry z pilotáže je považován za inovovaný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2276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7F1E-323D-AE79-2DE1-3C524438C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Aktivity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02F19-631A-27DC-0E7E-BC8F7BDCB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Aktivita 4.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Podpora krátkodobých skupinových zahraničních stáží studentů, VŠ pedagogů a učitelů podílejících se na přípravě studentů – budoucích učitelů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000" b="1" dirty="0">
                <a:latin typeface="Calibri" panose="020F0502020204030204"/>
              </a:rPr>
              <a:t>     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až 20 dní stáže v jedné zemi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a/nebo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Spojeném království Velké Británie a Severního Irska, 	Norsku, Islandu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nebo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Švýcarsku 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 výjezd – 1 země)</a:t>
            </a:r>
            <a:endParaRPr lang="cs-CZ" sz="2000" b="1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000" b="1" dirty="0">
                <a:latin typeface="Calibri" panose="020F0502020204030204"/>
              </a:rPr>
              <a:t>     - skupinové stáže </a:t>
            </a:r>
            <a:r>
              <a:rPr lang="cs-CZ" sz="2000" dirty="0">
                <a:latin typeface="Calibri" panose="020F0502020204030204"/>
              </a:rPr>
              <a:t>studentů (min. 5), VŠ pedagogů (min. 1), příp. provázejících učitelů apod.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- student se může zúčastnit stáže pouze 1x, VŠ pedagog a učitel vícekrát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000" dirty="0">
                <a:latin typeface="Calibri" panose="020F0502020204030204"/>
              </a:rPr>
              <a:t>     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vždy min.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školy (MŠ/ZŠ/SŠ)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stáž na VŠ je možná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000" dirty="0">
                <a:latin typeface="Calibri" panose="020F0502020204030204"/>
              </a:rPr>
              <a:t>     - skupinová reflexe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82848276"/>
      </p:ext>
    </p:extLst>
  </p:cSld>
  <p:clrMapOvr>
    <a:masterClrMapping/>
  </p:clrMapOvr>
</p:sld>
</file>

<file path=ppt/theme/theme1.xml><?xml version="1.0" encoding="utf-8"?>
<a:theme xmlns:a="http://schemas.openxmlformats.org/drawingml/2006/main" name="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15OPMSMT0001-78-27900</_dlc_DocId>
    <_dlc_DocIdUrl xmlns="0104a4cd-1400-468e-be1b-c7aad71d7d5a">
      <Url>https://op.msmt.cz/_layouts/15/DocIdRedir.aspx?ID=15OPMSMT0001-78-27900</Url>
      <Description>15OPMSMT0001-78-27900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A6B83B94A9AD4086EF024A4B2ABCA0" ma:contentTypeVersion="2" ma:contentTypeDescription="Vytvoří nový dokument" ma:contentTypeScope="" ma:versionID="ecd8cb4f1c86fe5fffb55aba212263ca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e78262c49ac82559fb01b2039c05d41d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0D3B49A-8398-4D0A-AAF6-5D9DECEED92C}">
  <ds:schemaRefs>
    <ds:schemaRef ds:uri="http://purl.org/dc/terms/"/>
    <ds:schemaRef ds:uri="http://www.w3.org/XML/1998/namespace"/>
    <ds:schemaRef ds:uri="0104a4cd-1400-468e-be1b-c7aad71d7d5a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20B01D6-1020-4225-A673-959C6FC60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90CFC3-CC17-4EC6-AB7D-AB65CA205D5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4AD48E-5949-487F-AD04-44FC4DDCC9B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9894</TotalTime>
  <Words>7708</Words>
  <Application>Microsoft Office PowerPoint</Application>
  <PresentationFormat>Širokoúhlá obrazovka</PresentationFormat>
  <Paragraphs>1085</Paragraphs>
  <Slides>73</Slides>
  <Notes>63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73</vt:i4>
      </vt:variant>
    </vt:vector>
  </HeadingPairs>
  <TitlesOfParts>
    <vt:vector size="81" baseType="lpstr">
      <vt:lpstr>Arial</vt:lpstr>
      <vt:lpstr>Calibri</vt:lpstr>
      <vt:lpstr>Calibri Light</vt:lpstr>
      <vt:lpstr>Courier New</vt:lpstr>
      <vt:lpstr>Montserrat</vt:lpstr>
      <vt:lpstr>Wingdings</vt:lpstr>
      <vt:lpstr>Titulní OP JAK</vt:lpstr>
      <vt:lpstr>Motiv Office</vt:lpstr>
      <vt:lpstr> SEMINÁŘ PRO příjemce VÝZVY Podpora pregraduální přípravy budoucích učitelů a učitelek</vt:lpstr>
      <vt:lpstr>    Harmonogram semináře:  09:30 – 10:00   Registrace 10:00 – 10:15   Úvodní slovo, představení programu semináře 10:15 – 11:00   Metodické zaměření výzvy 11:00 – 11:15   Krátká přestávka 11:15 – 12:30   Věcná část, Finanční část administrace  12:30 – 13:00   Prostor pro dotazy </vt:lpstr>
      <vt:lpstr>Metodické zaměření výzvy</vt:lpstr>
      <vt:lpstr>Základní informace k výzvě</vt:lpstr>
      <vt:lpstr>Základní informace k výzvě</vt:lpstr>
      <vt:lpstr>Věcné nastavení výzvy</vt:lpstr>
      <vt:lpstr>Aktivity VÝZVY</vt:lpstr>
      <vt:lpstr>Aktivity VÝZVY</vt:lpstr>
      <vt:lpstr>Aktivity VÝZVY</vt:lpstr>
      <vt:lpstr>Aktivity VÝZVY</vt:lpstr>
      <vt:lpstr>Aktivity VÝZVY</vt:lpstr>
      <vt:lpstr>Aktivity VÝZVY</vt:lpstr>
      <vt:lpstr>Aktivity VÝZVY</vt:lpstr>
      <vt:lpstr>Aktivity VÝZVY</vt:lpstr>
      <vt:lpstr>VYLOUČENÉ Aktivity </vt:lpstr>
      <vt:lpstr>indikátory</vt:lpstr>
      <vt:lpstr>600 000 Celkový počet účastníků</vt:lpstr>
      <vt:lpstr>525 103 počet pracovníků ovlivněných    intervencí Vš </vt:lpstr>
      <vt:lpstr>543 102 počet podpořených spoluprací –    vzdělávání  </vt:lpstr>
      <vt:lpstr> 526 012 počet poskytnutých služeb podpory   škol/týmů (vzdělávací bloky)   </vt:lpstr>
      <vt:lpstr>521 010 počet VŠ produktů zaměřených na   vzdělávání </vt:lpstr>
      <vt:lpstr>521 007 počet dílčích vzdělávacích     produktů </vt:lpstr>
      <vt:lpstr>531 050 Počet studijních programů celkem</vt:lpstr>
      <vt:lpstr>510 103 Počet podporovaných organizací          ve VŠ</vt:lpstr>
      <vt:lpstr>508 103 počet organizací ovlivněných     intervencí Vš  </vt:lpstr>
      <vt:lpstr>Specifické datové položky (SDP)</vt:lpstr>
      <vt:lpstr>Další zásady</vt:lpstr>
      <vt:lpstr>Prezentace aplikace PowerPoint</vt:lpstr>
      <vt:lpstr>Věcná část realizace projektu</vt:lpstr>
      <vt:lpstr>Obsah prezentace</vt:lpstr>
      <vt:lpstr>Orientace v pravidlech a postupech </vt:lpstr>
      <vt:lpstr>Uživatelské příručky (UP) a práce s nimi</vt:lpstr>
      <vt:lpstr>Efektivní komunikace </vt:lpstr>
      <vt:lpstr>Veřejné zakázky (VZ) </vt:lpstr>
      <vt:lpstr>Publicita </vt:lpstr>
      <vt:lpstr>PUBLICITA</vt:lpstr>
      <vt:lpstr>Doporučená struktura pro předkládání podkladů ke kontrole vč. vypořádání výzev  k doplnění</vt:lpstr>
      <vt:lpstr>Zpráva o realizaci </vt:lpstr>
      <vt:lpstr>OBECNĚ</vt:lpstr>
      <vt:lpstr>Zpráva o realizaci – co je jinak</vt:lpstr>
      <vt:lpstr>SPECIFICKÉ DATOVÉ POLOŽKY</vt:lpstr>
      <vt:lpstr>HORIZONTÁLNÍ PRINCIPY</vt:lpstr>
      <vt:lpstr>DATABÁZE Produktů</vt:lpstr>
      <vt:lpstr>Změnová řízení</vt:lpstr>
      <vt:lpstr>Změny projektu</vt:lpstr>
      <vt:lpstr>Podstatné změny (významné) specifické pro danou výzvu </vt:lpstr>
      <vt:lpstr>Obecná podoba změny </vt:lpstr>
      <vt:lpstr>Nejčastější pochybení</vt:lpstr>
      <vt:lpstr>Změny projektu</vt:lpstr>
      <vt:lpstr>Prezentace aplikace PowerPoint</vt:lpstr>
      <vt:lpstr>Finanční část realizace projektu</vt:lpstr>
      <vt:lpstr>Témata</vt:lpstr>
      <vt:lpstr>Dokladování - struktura</vt:lpstr>
      <vt:lpstr>Dokladování - obecné</vt:lpstr>
      <vt:lpstr>SD-1</vt:lpstr>
      <vt:lpstr>SD-2</vt:lpstr>
      <vt:lpstr>SD-2</vt:lpstr>
      <vt:lpstr>SD-2 - Dovolená</vt:lpstr>
      <vt:lpstr>SD-2 – kontrola jednotkových sazeb</vt:lpstr>
      <vt:lpstr>SD-2 – příklad č. 1 kontroly jednotkových sazeb</vt:lpstr>
      <vt:lpstr>SD-2 – příklad č. 2 kontroly jednotkových sazeb</vt:lpstr>
      <vt:lpstr>SD-2 – příklad č. 3 kontroly jednotkových sazeb</vt:lpstr>
      <vt:lpstr>SD-2 – příklad č. 4 kontroly jednotkových sazeb</vt:lpstr>
      <vt:lpstr>Dokladování – SD-3</vt:lpstr>
      <vt:lpstr>Cestovní náhrady členové RT x zástupci CS</vt:lpstr>
      <vt:lpstr>Nezpůsobilé výdaje</vt:lpstr>
      <vt:lpstr>Zjednodušené metody vykazování</vt:lpstr>
      <vt:lpstr>Milníky</vt:lpstr>
      <vt:lpstr>Změny finančního charakteru</vt:lpstr>
      <vt:lpstr>Změny finančního charakteru</vt:lpstr>
      <vt:lpstr>Změny finančního charakteru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Hušková Barbora</dc:creator>
  <cp:lastModifiedBy>Berendová Adéla</cp:lastModifiedBy>
  <cp:revision>165</cp:revision>
  <cp:lastPrinted>2022-09-19T05:31:13Z</cp:lastPrinted>
  <dcterms:created xsi:type="dcterms:W3CDTF">2022-03-17T13:04:25Z</dcterms:created>
  <dcterms:modified xsi:type="dcterms:W3CDTF">2024-03-19T13:41:15Z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0x0101006EA6B83B94A9AD4086EF024A4B2ABCA0</vt:lpwstr>
  </property>
  <property fmtid="{D5CDD505-2E9C-101B-9397-08002B2CF9AE}" pid="3" name="_dlc_DocIdItemGuid">
    <vt:lpwstr>a9956f1e-1579-4d4d-9e4d-febc120c9ab6</vt:lpwstr>
  </property>
</Properties>
</file>