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ink/ink3.xml" ContentType="application/inkml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7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7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81" r:id="rId6"/>
  </p:sldMasterIdLst>
  <p:notesMasterIdLst>
    <p:notesMasterId r:id="rId119"/>
  </p:notesMasterIdLst>
  <p:sldIdLst>
    <p:sldId id="264" r:id="rId7"/>
    <p:sldId id="269" r:id="rId8"/>
    <p:sldId id="268" r:id="rId9"/>
    <p:sldId id="416" r:id="rId10"/>
    <p:sldId id="417" r:id="rId11"/>
    <p:sldId id="418" r:id="rId12"/>
    <p:sldId id="419" r:id="rId13"/>
    <p:sldId id="421" r:id="rId14"/>
    <p:sldId id="286" r:id="rId15"/>
    <p:sldId id="272" r:id="rId16"/>
    <p:sldId id="283" r:id="rId17"/>
    <p:sldId id="270" r:id="rId18"/>
    <p:sldId id="282" r:id="rId19"/>
    <p:sldId id="276" r:id="rId20"/>
    <p:sldId id="273" r:id="rId21"/>
    <p:sldId id="278" r:id="rId22"/>
    <p:sldId id="309" r:id="rId23"/>
    <p:sldId id="277" r:id="rId24"/>
    <p:sldId id="289" r:id="rId25"/>
    <p:sldId id="288" r:id="rId26"/>
    <p:sldId id="290" r:id="rId27"/>
    <p:sldId id="285" r:id="rId28"/>
    <p:sldId id="284" r:id="rId29"/>
    <p:sldId id="280" r:id="rId30"/>
    <p:sldId id="279" r:id="rId31"/>
    <p:sldId id="291" r:id="rId32"/>
    <p:sldId id="310" r:id="rId33"/>
    <p:sldId id="312" r:id="rId34"/>
    <p:sldId id="313" r:id="rId35"/>
    <p:sldId id="314" r:id="rId36"/>
    <p:sldId id="315" r:id="rId37"/>
    <p:sldId id="361" r:id="rId38"/>
    <p:sldId id="317" r:id="rId39"/>
    <p:sldId id="318" r:id="rId40"/>
    <p:sldId id="319" r:id="rId41"/>
    <p:sldId id="320" r:id="rId42"/>
    <p:sldId id="321" r:id="rId43"/>
    <p:sldId id="281" r:id="rId44"/>
    <p:sldId id="275" r:id="rId45"/>
    <p:sldId id="322" r:id="rId46"/>
    <p:sldId id="323" r:id="rId47"/>
    <p:sldId id="292" r:id="rId48"/>
    <p:sldId id="324" r:id="rId49"/>
    <p:sldId id="325" r:id="rId50"/>
    <p:sldId id="326" r:id="rId51"/>
    <p:sldId id="274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11" r:id="rId64"/>
    <p:sldId id="295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296" r:id="rId79"/>
    <p:sldId id="294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293" r:id="rId104"/>
    <p:sldId id="271" r:id="rId105"/>
    <p:sldId id="298" r:id="rId106"/>
    <p:sldId id="299" r:id="rId107"/>
    <p:sldId id="302" r:id="rId108"/>
    <p:sldId id="300" r:id="rId109"/>
    <p:sldId id="301" r:id="rId110"/>
    <p:sldId id="303" r:id="rId111"/>
    <p:sldId id="308" r:id="rId112"/>
    <p:sldId id="307" r:id="rId113"/>
    <p:sldId id="304" r:id="rId114"/>
    <p:sldId id="305" r:id="rId115"/>
    <p:sldId id="306" r:id="rId116"/>
    <p:sldId id="287" r:id="rId117"/>
    <p:sldId id="263" r:id="rId118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C2A2FE-4308-967C-1FDF-C65743DEFF50}" name="Štěpničková Pavlína" initials="ŠP" userId="S::vodenkovap@msmt.cz::e9efdad1-0ca8-4822-9739-fda546b5f6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080" autoAdjust="0"/>
  </p:normalViewPr>
  <p:slideViewPr>
    <p:cSldViewPr snapToGrid="0">
      <p:cViewPr varScale="1">
        <p:scale>
          <a:sx n="107" d="100"/>
          <a:sy n="107" d="100"/>
        </p:scale>
        <p:origin x="6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microsoft.com/office/2018/10/relationships/authors" Target="author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F71C4-F070-48E0-8585-65C767A734A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07145A7-BC5E-4C13-837E-998533C31F31}">
      <dgm:prSet phldrT="[Text]" custT="1"/>
      <dgm:spPr/>
      <dgm:t>
        <a:bodyPr/>
        <a:lstStyle/>
        <a:p>
          <a:r>
            <a:rPr lang="cs-CZ" sz="4000" dirty="0"/>
            <a:t>ŘO</a:t>
          </a:r>
        </a:p>
      </dgm:t>
    </dgm:pt>
    <dgm:pt modelId="{971D7B92-EC17-4B2D-8308-E78009EF39ED}" type="parTrans" cxnId="{E4616C4E-D2BC-4467-AF05-A0454B593EC5}">
      <dgm:prSet/>
      <dgm:spPr/>
      <dgm:t>
        <a:bodyPr/>
        <a:lstStyle/>
        <a:p>
          <a:endParaRPr lang="cs-CZ"/>
        </a:p>
      </dgm:t>
    </dgm:pt>
    <dgm:pt modelId="{BFE910BE-F83B-410F-9102-702C2E8AAB92}" type="sibTrans" cxnId="{E4616C4E-D2BC-4467-AF05-A0454B593EC5}">
      <dgm:prSet/>
      <dgm:spPr/>
      <dgm:t>
        <a:bodyPr/>
        <a:lstStyle/>
        <a:p>
          <a:endParaRPr lang="cs-CZ"/>
        </a:p>
      </dgm:t>
    </dgm:pt>
    <dgm:pt modelId="{A66C3072-515C-451E-AAE3-DB79C5888CCE}">
      <dgm:prSet phldrT="[Text]" custT="1"/>
      <dgm:spPr/>
      <dgm:t>
        <a:bodyPr/>
        <a:lstStyle/>
        <a:p>
          <a:pPr marL="0" marR="0" lvl="0" indent="0" algn="ctr" defTabSz="933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cs-CZ" sz="2100" kern="1200" dirty="0"/>
            <a:t> </a:t>
          </a:r>
          <a:r>
            <a:rPr lang="cs-CZ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Konzultace</a:t>
          </a:r>
        </a:p>
      </dgm:t>
    </dgm:pt>
    <dgm:pt modelId="{26F38DE7-78A9-48C8-B549-12B14567F6D4}" type="parTrans" cxnId="{D910E407-2E08-4F3C-89A6-1C8A57205037}">
      <dgm:prSet/>
      <dgm:spPr/>
      <dgm:t>
        <a:bodyPr/>
        <a:lstStyle/>
        <a:p>
          <a:endParaRPr lang="cs-CZ"/>
        </a:p>
      </dgm:t>
    </dgm:pt>
    <dgm:pt modelId="{7587D61D-55BE-428C-9709-DB6DEE03555C}" type="sibTrans" cxnId="{D910E407-2E08-4F3C-89A6-1C8A57205037}">
      <dgm:prSet/>
      <dgm:spPr/>
      <dgm:t>
        <a:bodyPr/>
        <a:lstStyle/>
        <a:p>
          <a:endParaRPr lang="cs-CZ"/>
        </a:p>
      </dgm:t>
    </dgm:pt>
    <dgm:pt modelId="{30B81CCE-BB5C-44FE-9661-747502F89C2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cs-CZ" sz="2000" dirty="0"/>
            <a:t>Uživatelská podpora</a:t>
          </a:r>
        </a:p>
      </dgm:t>
    </dgm:pt>
    <dgm:pt modelId="{1AEF06DE-C226-46F9-AB58-BF6AAFB5F8D5}" type="parTrans" cxnId="{26D390F9-ABA4-4AD2-8225-E784D0B9C6F5}">
      <dgm:prSet/>
      <dgm:spPr/>
      <dgm:t>
        <a:bodyPr/>
        <a:lstStyle/>
        <a:p>
          <a:endParaRPr lang="cs-CZ"/>
        </a:p>
      </dgm:t>
    </dgm:pt>
    <dgm:pt modelId="{936D39B1-B0E7-4EDF-929C-BFEA79BEECE1}" type="sibTrans" cxnId="{26D390F9-ABA4-4AD2-8225-E784D0B9C6F5}">
      <dgm:prSet/>
      <dgm:spPr/>
      <dgm:t>
        <a:bodyPr/>
        <a:lstStyle/>
        <a:p>
          <a:endParaRPr lang="cs-CZ"/>
        </a:p>
      </dgm:t>
    </dgm:pt>
    <dgm:pt modelId="{1A31C62C-DFA3-49B3-8959-365947764DDC}">
      <dgm:prSet phldrT="[Text]" custT="1"/>
      <dgm:spPr/>
      <dgm:t>
        <a:bodyPr/>
        <a:lstStyle/>
        <a:p>
          <a:r>
            <a:rPr lang="cs-CZ" sz="2200" dirty="0"/>
            <a:t>DALŠÍ SUBJEKTY/</a:t>
          </a:r>
          <a:br>
            <a:rPr lang="cs-CZ" sz="2200" dirty="0"/>
          </a:br>
          <a:r>
            <a:rPr lang="cs-CZ" sz="2200" dirty="0"/>
            <a:t>KONTROLY</a:t>
          </a:r>
        </a:p>
      </dgm:t>
    </dgm:pt>
    <dgm:pt modelId="{1856A376-B2E2-4565-B90A-829F6BAC27B2}" type="parTrans" cxnId="{0C9073C4-B92E-4C7A-9C72-5B8B3D9BC7B6}">
      <dgm:prSet/>
      <dgm:spPr/>
      <dgm:t>
        <a:bodyPr/>
        <a:lstStyle/>
        <a:p>
          <a:endParaRPr lang="cs-CZ"/>
        </a:p>
      </dgm:t>
    </dgm:pt>
    <dgm:pt modelId="{98968113-275E-4C1C-984B-E45CDE654D13}" type="sibTrans" cxnId="{0C9073C4-B92E-4C7A-9C72-5B8B3D9BC7B6}">
      <dgm:prSet/>
      <dgm:spPr/>
      <dgm:t>
        <a:bodyPr/>
        <a:lstStyle/>
        <a:p>
          <a:endParaRPr lang="cs-CZ"/>
        </a:p>
      </dgm:t>
    </dgm:pt>
    <dgm:pt modelId="{E67C385C-E64A-4DAE-BB84-186F98FD3F95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cs-CZ" sz="2000" dirty="0" err="1"/>
            <a:t>KnM</a:t>
          </a:r>
          <a:endParaRPr lang="cs-CZ" sz="2000" dirty="0"/>
        </a:p>
        <a:p>
          <a:pPr>
            <a:lnSpc>
              <a:spcPct val="50000"/>
            </a:lnSpc>
            <a:spcAft>
              <a:spcPts val="0"/>
            </a:spcAft>
          </a:pPr>
          <a:r>
            <a:rPr lang="cs-CZ" sz="2000" dirty="0"/>
            <a:t>+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sz="2000" dirty="0"/>
            <a:t>Interní </a:t>
          </a:r>
        </a:p>
      </dgm:t>
    </dgm:pt>
    <dgm:pt modelId="{FB0B8891-F175-4A13-BAD9-486036F0FF93}" type="parTrans" cxnId="{FBEB04D4-D1FE-4195-95A1-156C759CF172}">
      <dgm:prSet/>
      <dgm:spPr/>
      <dgm:t>
        <a:bodyPr/>
        <a:lstStyle/>
        <a:p>
          <a:endParaRPr lang="cs-CZ"/>
        </a:p>
      </dgm:t>
    </dgm:pt>
    <dgm:pt modelId="{0AC49454-9DB5-49C6-8DB1-1229119DA196}" type="sibTrans" cxnId="{FBEB04D4-D1FE-4195-95A1-156C759CF172}">
      <dgm:prSet/>
      <dgm:spPr/>
      <dgm:t>
        <a:bodyPr/>
        <a:lstStyle/>
        <a:p>
          <a:endParaRPr lang="cs-CZ"/>
        </a:p>
      </dgm:t>
    </dgm:pt>
    <dgm:pt modelId="{FE42F227-F9DE-40BD-A16B-8D6557BEE2E1}">
      <dgm:prSet phldrT="[Text]" custT="1"/>
      <dgm:spPr/>
      <dgm:t>
        <a:bodyPr/>
        <a:lstStyle/>
        <a:p>
          <a:r>
            <a:rPr lang="cs-CZ" sz="1700" dirty="0"/>
            <a:t>Externí – záložka Kontrol (postup v UP)</a:t>
          </a:r>
        </a:p>
      </dgm:t>
    </dgm:pt>
    <dgm:pt modelId="{32581EF4-AA9C-4563-93D4-DFA04D46225E}" type="parTrans" cxnId="{3ED0BB86-5A21-4569-9D4C-DC73C9F4E1A1}">
      <dgm:prSet/>
      <dgm:spPr/>
      <dgm:t>
        <a:bodyPr/>
        <a:lstStyle/>
        <a:p>
          <a:endParaRPr lang="cs-CZ"/>
        </a:p>
      </dgm:t>
    </dgm:pt>
    <dgm:pt modelId="{CEC6888E-181D-457C-B715-BDFAF9E81966}" type="sibTrans" cxnId="{3ED0BB86-5A21-4569-9D4C-DC73C9F4E1A1}">
      <dgm:prSet/>
      <dgm:spPr/>
      <dgm:t>
        <a:bodyPr/>
        <a:lstStyle/>
        <a:p>
          <a:endParaRPr lang="cs-CZ"/>
        </a:p>
      </dgm:t>
    </dgm:pt>
    <dgm:pt modelId="{B1F816C0-80C2-46B1-9C6B-38D897055E4C}">
      <dgm:prSet custT="1"/>
      <dgm:spPr/>
      <dgm:t>
        <a:bodyPr/>
        <a:lstStyle/>
        <a:p>
          <a:r>
            <a:rPr lang="cs-CZ" sz="2800" dirty="0"/>
            <a:t>PARTNER</a:t>
          </a:r>
        </a:p>
      </dgm:t>
    </dgm:pt>
    <dgm:pt modelId="{8B84CF33-2313-4423-A3DF-CD794D1F71AD}" type="parTrans" cxnId="{062CDA42-AF1D-487C-8147-9FA02A6757FD}">
      <dgm:prSet/>
      <dgm:spPr/>
      <dgm:t>
        <a:bodyPr/>
        <a:lstStyle/>
        <a:p>
          <a:endParaRPr lang="cs-CZ"/>
        </a:p>
      </dgm:t>
    </dgm:pt>
    <dgm:pt modelId="{D16471FD-312F-4A0F-9FAF-B40C210D3F11}" type="sibTrans" cxnId="{062CDA42-AF1D-487C-8147-9FA02A6757FD}">
      <dgm:prSet/>
      <dgm:spPr/>
      <dgm:t>
        <a:bodyPr/>
        <a:lstStyle/>
        <a:p>
          <a:endParaRPr lang="cs-CZ"/>
        </a:p>
      </dgm:t>
    </dgm:pt>
    <dgm:pt modelId="{245275C7-2CD7-4E44-80A4-E5F227D28E38}">
      <dgm:prSet custT="1"/>
      <dgm:spPr/>
      <dgm:t>
        <a:bodyPr/>
        <a:lstStyle/>
        <a:p>
          <a:r>
            <a:rPr lang="cs-CZ" sz="2000" dirty="0"/>
            <a:t>Primárně přes Admin </a:t>
          </a:r>
        </a:p>
      </dgm:t>
    </dgm:pt>
    <dgm:pt modelId="{E8D4FA66-644C-4184-AA75-B1C38A0089F6}" type="parTrans" cxnId="{D98D7636-6D8C-413F-9209-22472C8F829C}">
      <dgm:prSet/>
      <dgm:spPr/>
      <dgm:t>
        <a:bodyPr/>
        <a:lstStyle/>
        <a:p>
          <a:endParaRPr lang="cs-CZ"/>
        </a:p>
      </dgm:t>
    </dgm:pt>
    <dgm:pt modelId="{ED5D5E81-E1D8-4BC9-A60C-D77AD9B7ED6A}" type="sibTrans" cxnId="{D98D7636-6D8C-413F-9209-22472C8F829C}">
      <dgm:prSet/>
      <dgm:spPr/>
      <dgm:t>
        <a:bodyPr/>
        <a:lstStyle/>
        <a:p>
          <a:endParaRPr lang="cs-CZ"/>
        </a:p>
      </dgm:t>
    </dgm:pt>
    <dgm:pt modelId="{9D1ABB42-7AB8-42E4-A855-8E692F4C08D6}">
      <dgm:prSet custT="1"/>
      <dgm:spPr/>
      <dgm:t>
        <a:bodyPr/>
        <a:lstStyle/>
        <a:p>
          <a:r>
            <a:rPr lang="cs-CZ" sz="2000" dirty="0"/>
            <a:t>Věcná spolupráce</a:t>
          </a:r>
        </a:p>
      </dgm:t>
    </dgm:pt>
    <dgm:pt modelId="{7AF3DE5D-2644-4C72-9675-2A2D3E2D1599}" type="parTrans" cxnId="{DCA4092D-C1E6-4099-8A51-5FD0BBDEC320}">
      <dgm:prSet/>
      <dgm:spPr/>
      <dgm:t>
        <a:bodyPr/>
        <a:lstStyle/>
        <a:p>
          <a:endParaRPr lang="cs-CZ"/>
        </a:p>
      </dgm:t>
    </dgm:pt>
    <dgm:pt modelId="{A65F061D-6975-4649-8572-758F7503B031}" type="sibTrans" cxnId="{DCA4092D-C1E6-4099-8A51-5FD0BBDEC320}">
      <dgm:prSet/>
      <dgm:spPr/>
      <dgm:t>
        <a:bodyPr/>
        <a:lstStyle/>
        <a:p>
          <a:endParaRPr lang="cs-CZ"/>
        </a:p>
      </dgm:t>
    </dgm:pt>
    <dgm:pt modelId="{D13B3749-C69D-44FC-B95D-CB6999FD1AE1}">
      <dgm:prSet custT="1"/>
      <dgm:spPr/>
      <dgm:t>
        <a:bodyPr/>
        <a:lstStyle/>
        <a:p>
          <a:r>
            <a:rPr lang="cs-CZ" sz="2000" dirty="0"/>
            <a:t>Finanční spolupráce</a:t>
          </a:r>
        </a:p>
      </dgm:t>
    </dgm:pt>
    <dgm:pt modelId="{F8D1C98D-A74C-4746-8BE6-2FF80548B4E2}" type="parTrans" cxnId="{8F0B02FE-7E3C-42E7-85A8-739D594D0A45}">
      <dgm:prSet/>
      <dgm:spPr/>
      <dgm:t>
        <a:bodyPr/>
        <a:lstStyle/>
        <a:p>
          <a:endParaRPr lang="cs-CZ"/>
        </a:p>
      </dgm:t>
    </dgm:pt>
    <dgm:pt modelId="{D1166F83-830A-4DF9-B746-EAD7CA84212F}" type="sibTrans" cxnId="{8F0B02FE-7E3C-42E7-85A8-739D594D0A45}">
      <dgm:prSet/>
      <dgm:spPr/>
      <dgm:t>
        <a:bodyPr/>
        <a:lstStyle/>
        <a:p>
          <a:endParaRPr lang="cs-CZ"/>
        </a:p>
      </dgm:t>
    </dgm:pt>
    <dgm:pt modelId="{BF8D613E-9F72-4AF2-BB3C-7B43D0518D04}">
      <dgm:prSet custT="1"/>
      <dgm:spPr/>
      <dgm:t>
        <a:bodyPr/>
        <a:lstStyle/>
        <a:p>
          <a:r>
            <a:rPr lang="cs-CZ" sz="2000" dirty="0"/>
            <a:t>Komunikace </a:t>
          </a:r>
          <a:br>
            <a:rPr lang="cs-CZ" sz="2000" dirty="0"/>
          </a:br>
          <a:r>
            <a:rPr lang="cs-CZ" sz="2000" dirty="0"/>
            <a:t>a konzultace</a:t>
          </a:r>
        </a:p>
      </dgm:t>
    </dgm:pt>
    <dgm:pt modelId="{321E5C00-A00A-4F5C-A0FF-9369DA91D9C1}" type="parTrans" cxnId="{0DD068C9-9A57-4FF7-B4F4-168794C1CE26}">
      <dgm:prSet/>
      <dgm:spPr/>
      <dgm:t>
        <a:bodyPr/>
        <a:lstStyle/>
        <a:p>
          <a:endParaRPr lang="cs-CZ"/>
        </a:p>
      </dgm:t>
    </dgm:pt>
    <dgm:pt modelId="{31AC9E4D-1A18-4273-A28B-34FB3319B72D}" type="sibTrans" cxnId="{0DD068C9-9A57-4FF7-B4F4-168794C1CE26}">
      <dgm:prSet/>
      <dgm:spPr/>
      <dgm:t>
        <a:bodyPr/>
        <a:lstStyle/>
        <a:p>
          <a:endParaRPr lang="cs-CZ"/>
        </a:p>
      </dgm:t>
    </dgm:pt>
    <dgm:pt modelId="{68129A83-0B22-4339-AF7B-4B7828E14CD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/>
            <a:t>Spolupráce </a:t>
          </a:r>
          <a:br>
            <a:rPr lang="cs-CZ" sz="2000" dirty="0"/>
          </a:br>
          <a:r>
            <a:rPr lang="cs-CZ" sz="2000" dirty="0"/>
            <a:t>s ŘO </a:t>
          </a:r>
        </a:p>
      </dgm:t>
    </dgm:pt>
    <dgm:pt modelId="{2F0F3ECA-BF4B-42AF-AA14-26F85B0474A0}" type="parTrans" cxnId="{AE4C76DA-2753-481A-A0A0-7FFEA35C3B26}">
      <dgm:prSet/>
      <dgm:spPr/>
      <dgm:t>
        <a:bodyPr/>
        <a:lstStyle/>
        <a:p>
          <a:endParaRPr lang="cs-CZ"/>
        </a:p>
      </dgm:t>
    </dgm:pt>
    <dgm:pt modelId="{56BA056B-34CC-4C9E-86BB-590EA6FD01A7}" type="sibTrans" cxnId="{AE4C76DA-2753-481A-A0A0-7FFEA35C3B26}">
      <dgm:prSet/>
      <dgm:spPr/>
      <dgm:t>
        <a:bodyPr/>
        <a:lstStyle/>
        <a:p>
          <a:endParaRPr lang="cs-CZ"/>
        </a:p>
      </dgm:t>
    </dgm:pt>
    <dgm:pt modelId="{BE5DCB4A-12FB-4203-9766-697FB28A6DE6}" type="pres">
      <dgm:prSet presAssocID="{2CEF71C4-F070-48E0-8585-65C767A734A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437B45-9684-475F-BD90-0FAF2FA34EA1}" type="pres">
      <dgm:prSet presAssocID="{107145A7-BC5E-4C13-837E-998533C31F31}" presName="root" presStyleCnt="0"/>
      <dgm:spPr/>
    </dgm:pt>
    <dgm:pt modelId="{F00AA9DA-2D4C-4641-B596-058928538FFB}" type="pres">
      <dgm:prSet presAssocID="{107145A7-BC5E-4C13-837E-998533C31F31}" presName="rootComposite" presStyleCnt="0"/>
      <dgm:spPr/>
    </dgm:pt>
    <dgm:pt modelId="{B07AC480-5BF7-44B3-97AC-3113722C72B0}" type="pres">
      <dgm:prSet presAssocID="{107145A7-BC5E-4C13-837E-998533C31F31}" presName="rootText" presStyleLbl="node1" presStyleIdx="0" presStyleCnt="3"/>
      <dgm:spPr/>
    </dgm:pt>
    <dgm:pt modelId="{C336A407-CC02-4B89-BB7A-5843DB4F3967}" type="pres">
      <dgm:prSet presAssocID="{107145A7-BC5E-4C13-837E-998533C31F31}" presName="rootConnector" presStyleLbl="node1" presStyleIdx="0" presStyleCnt="3"/>
      <dgm:spPr/>
    </dgm:pt>
    <dgm:pt modelId="{FFB4583C-78BE-48A1-99DA-9804A7C873C6}" type="pres">
      <dgm:prSet presAssocID="{107145A7-BC5E-4C13-837E-998533C31F31}" presName="childShape" presStyleCnt="0"/>
      <dgm:spPr/>
    </dgm:pt>
    <dgm:pt modelId="{3802B673-1832-4340-B622-89C95499FA15}" type="pres">
      <dgm:prSet presAssocID="{E8D4FA66-644C-4184-AA75-B1C38A0089F6}" presName="Name13" presStyleLbl="parChTrans1D2" presStyleIdx="0" presStyleCnt="9"/>
      <dgm:spPr/>
    </dgm:pt>
    <dgm:pt modelId="{E10C7F16-BC3D-4E46-A268-AD9E26CA1C5C}" type="pres">
      <dgm:prSet presAssocID="{245275C7-2CD7-4E44-80A4-E5F227D28E38}" presName="childText" presStyleLbl="bgAcc1" presStyleIdx="0" presStyleCnt="9">
        <dgm:presLayoutVars>
          <dgm:bulletEnabled val="1"/>
        </dgm:presLayoutVars>
      </dgm:prSet>
      <dgm:spPr/>
    </dgm:pt>
    <dgm:pt modelId="{89F4190C-77AE-4CFD-879B-342C209D29AC}" type="pres">
      <dgm:prSet presAssocID="{26F38DE7-78A9-48C8-B549-12B14567F6D4}" presName="Name13" presStyleLbl="parChTrans1D2" presStyleIdx="1" presStyleCnt="9"/>
      <dgm:spPr/>
    </dgm:pt>
    <dgm:pt modelId="{F5B23341-4AC1-488D-9ACC-932BF7F92B01}" type="pres">
      <dgm:prSet presAssocID="{A66C3072-515C-451E-AAE3-DB79C5888CCE}" presName="childText" presStyleLbl="bgAcc1" presStyleIdx="1" presStyleCnt="9">
        <dgm:presLayoutVars>
          <dgm:bulletEnabled val="1"/>
        </dgm:presLayoutVars>
      </dgm:prSet>
      <dgm:spPr/>
    </dgm:pt>
    <dgm:pt modelId="{980DFB6D-A553-43BC-8F48-F521E202B582}" type="pres">
      <dgm:prSet presAssocID="{1AEF06DE-C226-46F9-AB58-BF6AAFB5F8D5}" presName="Name13" presStyleLbl="parChTrans1D2" presStyleIdx="2" presStyleCnt="9"/>
      <dgm:spPr/>
    </dgm:pt>
    <dgm:pt modelId="{020222EB-7B7F-45CF-A874-6925B54045D2}" type="pres">
      <dgm:prSet presAssocID="{30B81CCE-BB5C-44FE-9661-747502F89C2C}" presName="childText" presStyleLbl="bgAcc1" presStyleIdx="2" presStyleCnt="9">
        <dgm:presLayoutVars>
          <dgm:bulletEnabled val="1"/>
        </dgm:presLayoutVars>
      </dgm:prSet>
      <dgm:spPr/>
    </dgm:pt>
    <dgm:pt modelId="{44A2F5FA-5CB2-4C37-859F-C8A84465FC03}" type="pres">
      <dgm:prSet presAssocID="{B1F816C0-80C2-46B1-9C6B-38D897055E4C}" presName="root" presStyleCnt="0"/>
      <dgm:spPr/>
    </dgm:pt>
    <dgm:pt modelId="{7060E1FD-ADD5-43F3-976F-3255B64C7C1E}" type="pres">
      <dgm:prSet presAssocID="{B1F816C0-80C2-46B1-9C6B-38D897055E4C}" presName="rootComposite" presStyleCnt="0"/>
      <dgm:spPr/>
    </dgm:pt>
    <dgm:pt modelId="{3F335209-B57D-4DFB-BE50-DA5AD7278432}" type="pres">
      <dgm:prSet presAssocID="{B1F816C0-80C2-46B1-9C6B-38D897055E4C}" presName="rootText" presStyleLbl="node1" presStyleIdx="1" presStyleCnt="3"/>
      <dgm:spPr/>
    </dgm:pt>
    <dgm:pt modelId="{D75D4D07-F9EC-4211-A4A0-E43813C281F4}" type="pres">
      <dgm:prSet presAssocID="{B1F816C0-80C2-46B1-9C6B-38D897055E4C}" presName="rootConnector" presStyleLbl="node1" presStyleIdx="1" presStyleCnt="3"/>
      <dgm:spPr/>
    </dgm:pt>
    <dgm:pt modelId="{7073DC1D-ED11-4B2C-9C18-8DF4CC0E48C9}" type="pres">
      <dgm:prSet presAssocID="{B1F816C0-80C2-46B1-9C6B-38D897055E4C}" presName="childShape" presStyleCnt="0"/>
      <dgm:spPr/>
    </dgm:pt>
    <dgm:pt modelId="{9A198C6D-F31B-4FEE-8153-B9D1E591F1CE}" type="pres">
      <dgm:prSet presAssocID="{7AF3DE5D-2644-4C72-9675-2A2D3E2D1599}" presName="Name13" presStyleLbl="parChTrans1D2" presStyleIdx="3" presStyleCnt="9"/>
      <dgm:spPr/>
    </dgm:pt>
    <dgm:pt modelId="{4DD39377-D017-476E-8E14-252F81453C0C}" type="pres">
      <dgm:prSet presAssocID="{9D1ABB42-7AB8-42E4-A855-8E692F4C08D6}" presName="childText" presStyleLbl="bgAcc1" presStyleIdx="3" presStyleCnt="9">
        <dgm:presLayoutVars>
          <dgm:bulletEnabled val="1"/>
        </dgm:presLayoutVars>
      </dgm:prSet>
      <dgm:spPr/>
    </dgm:pt>
    <dgm:pt modelId="{6CF610C2-1B7B-4499-BE42-422CCC8334B3}" type="pres">
      <dgm:prSet presAssocID="{F8D1C98D-A74C-4746-8BE6-2FF80548B4E2}" presName="Name13" presStyleLbl="parChTrans1D2" presStyleIdx="4" presStyleCnt="9"/>
      <dgm:spPr/>
    </dgm:pt>
    <dgm:pt modelId="{150B5BE9-69EA-4C65-85A4-7DDAD4270798}" type="pres">
      <dgm:prSet presAssocID="{D13B3749-C69D-44FC-B95D-CB6999FD1AE1}" presName="childText" presStyleLbl="bgAcc1" presStyleIdx="4" presStyleCnt="9">
        <dgm:presLayoutVars>
          <dgm:bulletEnabled val="1"/>
        </dgm:presLayoutVars>
      </dgm:prSet>
      <dgm:spPr/>
    </dgm:pt>
    <dgm:pt modelId="{0FF2CEC2-B339-4E90-B1D1-B3FFA4C852DC}" type="pres">
      <dgm:prSet presAssocID="{321E5C00-A00A-4F5C-A0FF-9369DA91D9C1}" presName="Name13" presStyleLbl="parChTrans1D2" presStyleIdx="5" presStyleCnt="9"/>
      <dgm:spPr/>
    </dgm:pt>
    <dgm:pt modelId="{9C7C193D-D1BF-4950-90AE-EF7AC0A44AB4}" type="pres">
      <dgm:prSet presAssocID="{BF8D613E-9F72-4AF2-BB3C-7B43D0518D04}" presName="childText" presStyleLbl="bgAcc1" presStyleIdx="5" presStyleCnt="9">
        <dgm:presLayoutVars>
          <dgm:bulletEnabled val="1"/>
        </dgm:presLayoutVars>
      </dgm:prSet>
      <dgm:spPr/>
    </dgm:pt>
    <dgm:pt modelId="{B019D7B3-603E-453B-8CC0-31B7BB7048F8}" type="pres">
      <dgm:prSet presAssocID="{1A31C62C-DFA3-49B3-8959-365947764DDC}" presName="root" presStyleCnt="0"/>
      <dgm:spPr/>
    </dgm:pt>
    <dgm:pt modelId="{5A353E11-B892-44E7-9F50-830DE5A43F2B}" type="pres">
      <dgm:prSet presAssocID="{1A31C62C-DFA3-49B3-8959-365947764DDC}" presName="rootComposite" presStyleCnt="0"/>
      <dgm:spPr/>
    </dgm:pt>
    <dgm:pt modelId="{D638656C-9E12-4A53-B210-C520121E2774}" type="pres">
      <dgm:prSet presAssocID="{1A31C62C-DFA3-49B3-8959-365947764DDC}" presName="rootText" presStyleLbl="node1" presStyleIdx="2" presStyleCnt="3" custScaleX="113365" custScaleY="96980"/>
      <dgm:spPr/>
    </dgm:pt>
    <dgm:pt modelId="{ED775648-9FF7-4D6D-AEEA-0D3F3517D477}" type="pres">
      <dgm:prSet presAssocID="{1A31C62C-DFA3-49B3-8959-365947764DDC}" presName="rootConnector" presStyleLbl="node1" presStyleIdx="2" presStyleCnt="3"/>
      <dgm:spPr/>
    </dgm:pt>
    <dgm:pt modelId="{0DC6CD52-A34B-48AE-96B5-F54D10BE6629}" type="pres">
      <dgm:prSet presAssocID="{1A31C62C-DFA3-49B3-8959-365947764DDC}" presName="childShape" presStyleCnt="0"/>
      <dgm:spPr/>
    </dgm:pt>
    <dgm:pt modelId="{C46B0C7C-D355-4543-8B42-B27965CC85E2}" type="pres">
      <dgm:prSet presAssocID="{FB0B8891-F175-4A13-BAD9-486036F0FF93}" presName="Name13" presStyleLbl="parChTrans1D2" presStyleIdx="6" presStyleCnt="9"/>
      <dgm:spPr/>
    </dgm:pt>
    <dgm:pt modelId="{61CCE8A8-BFCC-4655-9188-EDDC340D5320}" type="pres">
      <dgm:prSet presAssocID="{E67C385C-E64A-4DAE-BB84-186F98FD3F95}" presName="childText" presStyleLbl="bgAcc1" presStyleIdx="6" presStyleCnt="9">
        <dgm:presLayoutVars>
          <dgm:bulletEnabled val="1"/>
        </dgm:presLayoutVars>
      </dgm:prSet>
      <dgm:spPr/>
    </dgm:pt>
    <dgm:pt modelId="{7390F8D4-0120-4236-BAAA-E148B207CE3F}" type="pres">
      <dgm:prSet presAssocID="{32581EF4-AA9C-4563-93D4-DFA04D46225E}" presName="Name13" presStyleLbl="parChTrans1D2" presStyleIdx="7" presStyleCnt="9"/>
      <dgm:spPr/>
    </dgm:pt>
    <dgm:pt modelId="{2D6907EF-8DE8-434B-BA9C-D3035160D950}" type="pres">
      <dgm:prSet presAssocID="{FE42F227-F9DE-40BD-A16B-8D6557BEE2E1}" presName="childText" presStyleLbl="bgAcc1" presStyleIdx="7" presStyleCnt="9">
        <dgm:presLayoutVars>
          <dgm:bulletEnabled val="1"/>
        </dgm:presLayoutVars>
      </dgm:prSet>
      <dgm:spPr/>
    </dgm:pt>
    <dgm:pt modelId="{077BDF22-9A98-4871-B5EA-FDC77C704533}" type="pres">
      <dgm:prSet presAssocID="{2F0F3ECA-BF4B-42AF-AA14-26F85B0474A0}" presName="Name13" presStyleLbl="parChTrans1D2" presStyleIdx="8" presStyleCnt="9"/>
      <dgm:spPr/>
    </dgm:pt>
    <dgm:pt modelId="{E9286203-D2ED-49FA-A68B-94EF7C69ED72}" type="pres">
      <dgm:prSet presAssocID="{68129A83-0B22-4339-AF7B-4B7828E14CDE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09061B02-85B1-4BD3-ACCF-A716A43CC50A}" type="presOf" srcId="{2F0F3ECA-BF4B-42AF-AA14-26F85B0474A0}" destId="{077BDF22-9A98-4871-B5EA-FDC77C704533}" srcOrd="0" destOrd="0" presId="urn:microsoft.com/office/officeart/2005/8/layout/hierarchy3"/>
    <dgm:cxn modelId="{B6B0A803-B157-436F-A1D8-5604FB2348C9}" type="presOf" srcId="{30B81CCE-BB5C-44FE-9661-747502F89C2C}" destId="{020222EB-7B7F-45CF-A874-6925B54045D2}" srcOrd="0" destOrd="0" presId="urn:microsoft.com/office/officeart/2005/8/layout/hierarchy3"/>
    <dgm:cxn modelId="{8CD62604-9D32-430F-BC67-60619211F2C6}" type="presOf" srcId="{D13B3749-C69D-44FC-B95D-CB6999FD1AE1}" destId="{150B5BE9-69EA-4C65-85A4-7DDAD4270798}" srcOrd="0" destOrd="0" presId="urn:microsoft.com/office/officeart/2005/8/layout/hierarchy3"/>
    <dgm:cxn modelId="{D910E407-2E08-4F3C-89A6-1C8A57205037}" srcId="{107145A7-BC5E-4C13-837E-998533C31F31}" destId="{A66C3072-515C-451E-AAE3-DB79C5888CCE}" srcOrd="1" destOrd="0" parTransId="{26F38DE7-78A9-48C8-B549-12B14567F6D4}" sibTransId="{7587D61D-55BE-428C-9709-DB6DEE03555C}"/>
    <dgm:cxn modelId="{6774E110-FF7A-4FF4-8C17-56EEFE94544B}" type="presOf" srcId="{B1F816C0-80C2-46B1-9C6B-38D897055E4C}" destId="{3F335209-B57D-4DFB-BE50-DA5AD7278432}" srcOrd="0" destOrd="0" presId="urn:microsoft.com/office/officeart/2005/8/layout/hierarchy3"/>
    <dgm:cxn modelId="{413B5812-B00D-4682-A276-35664CF8BE83}" type="presOf" srcId="{107145A7-BC5E-4C13-837E-998533C31F31}" destId="{C336A407-CC02-4B89-BB7A-5843DB4F3967}" srcOrd="1" destOrd="0" presId="urn:microsoft.com/office/officeart/2005/8/layout/hierarchy3"/>
    <dgm:cxn modelId="{69C0AD28-1161-4AC4-AEB5-2901D4ECDDE3}" type="presOf" srcId="{BF8D613E-9F72-4AF2-BB3C-7B43D0518D04}" destId="{9C7C193D-D1BF-4950-90AE-EF7AC0A44AB4}" srcOrd="0" destOrd="0" presId="urn:microsoft.com/office/officeart/2005/8/layout/hierarchy3"/>
    <dgm:cxn modelId="{33D1142A-634D-4A3E-9AC8-8630DB43895C}" type="presOf" srcId="{107145A7-BC5E-4C13-837E-998533C31F31}" destId="{B07AC480-5BF7-44B3-97AC-3113722C72B0}" srcOrd="0" destOrd="0" presId="urn:microsoft.com/office/officeart/2005/8/layout/hierarchy3"/>
    <dgm:cxn modelId="{6D70172A-B19B-4C2F-A427-CF4BFF34C2A3}" type="presOf" srcId="{A66C3072-515C-451E-AAE3-DB79C5888CCE}" destId="{F5B23341-4AC1-488D-9ACC-932BF7F92B01}" srcOrd="0" destOrd="0" presId="urn:microsoft.com/office/officeart/2005/8/layout/hierarchy3"/>
    <dgm:cxn modelId="{AEF6D12B-45E1-4FB7-AD48-48841AD54635}" type="presOf" srcId="{B1F816C0-80C2-46B1-9C6B-38D897055E4C}" destId="{D75D4D07-F9EC-4211-A4A0-E43813C281F4}" srcOrd="1" destOrd="0" presId="urn:microsoft.com/office/officeart/2005/8/layout/hierarchy3"/>
    <dgm:cxn modelId="{DCA4092D-C1E6-4099-8A51-5FD0BBDEC320}" srcId="{B1F816C0-80C2-46B1-9C6B-38D897055E4C}" destId="{9D1ABB42-7AB8-42E4-A855-8E692F4C08D6}" srcOrd="0" destOrd="0" parTransId="{7AF3DE5D-2644-4C72-9675-2A2D3E2D1599}" sibTransId="{A65F061D-6975-4649-8572-758F7503B031}"/>
    <dgm:cxn modelId="{4DD7712F-B7A1-461D-B694-67A065B7C024}" type="presOf" srcId="{1A31C62C-DFA3-49B3-8959-365947764DDC}" destId="{D638656C-9E12-4A53-B210-C520121E2774}" srcOrd="0" destOrd="0" presId="urn:microsoft.com/office/officeart/2005/8/layout/hierarchy3"/>
    <dgm:cxn modelId="{D98D7636-6D8C-413F-9209-22472C8F829C}" srcId="{107145A7-BC5E-4C13-837E-998533C31F31}" destId="{245275C7-2CD7-4E44-80A4-E5F227D28E38}" srcOrd="0" destOrd="0" parTransId="{E8D4FA66-644C-4184-AA75-B1C38A0089F6}" sibTransId="{ED5D5E81-E1D8-4BC9-A60C-D77AD9B7ED6A}"/>
    <dgm:cxn modelId="{9B62533E-3665-4F58-9A6B-A152DCDE688D}" type="presOf" srcId="{321E5C00-A00A-4F5C-A0FF-9369DA91D9C1}" destId="{0FF2CEC2-B339-4E90-B1D1-B3FFA4C852DC}" srcOrd="0" destOrd="0" presId="urn:microsoft.com/office/officeart/2005/8/layout/hierarchy3"/>
    <dgm:cxn modelId="{CB7C9A3E-C862-42BF-8194-DA948EE4CEF8}" type="presOf" srcId="{FB0B8891-F175-4A13-BAD9-486036F0FF93}" destId="{C46B0C7C-D355-4543-8B42-B27965CC85E2}" srcOrd="0" destOrd="0" presId="urn:microsoft.com/office/officeart/2005/8/layout/hierarchy3"/>
    <dgm:cxn modelId="{5F568A5E-7CF6-44A9-B416-03D9B3061F76}" type="presOf" srcId="{1AEF06DE-C226-46F9-AB58-BF6AAFB5F8D5}" destId="{980DFB6D-A553-43BC-8F48-F521E202B582}" srcOrd="0" destOrd="0" presId="urn:microsoft.com/office/officeart/2005/8/layout/hierarchy3"/>
    <dgm:cxn modelId="{062CDA42-AF1D-487C-8147-9FA02A6757FD}" srcId="{2CEF71C4-F070-48E0-8585-65C767A734AA}" destId="{B1F816C0-80C2-46B1-9C6B-38D897055E4C}" srcOrd="1" destOrd="0" parTransId="{8B84CF33-2313-4423-A3DF-CD794D1F71AD}" sibTransId="{D16471FD-312F-4A0F-9FAF-B40C210D3F11}"/>
    <dgm:cxn modelId="{F768656A-C8FE-4BAF-BC16-45DD53B468F0}" type="presOf" srcId="{E8D4FA66-644C-4184-AA75-B1C38A0089F6}" destId="{3802B673-1832-4340-B622-89C95499FA15}" srcOrd="0" destOrd="0" presId="urn:microsoft.com/office/officeart/2005/8/layout/hierarchy3"/>
    <dgm:cxn modelId="{E4616C4E-D2BC-4467-AF05-A0454B593EC5}" srcId="{2CEF71C4-F070-48E0-8585-65C767A734AA}" destId="{107145A7-BC5E-4C13-837E-998533C31F31}" srcOrd="0" destOrd="0" parTransId="{971D7B92-EC17-4B2D-8308-E78009EF39ED}" sibTransId="{BFE910BE-F83B-410F-9102-702C2E8AAB92}"/>
    <dgm:cxn modelId="{CCB0C658-1CA2-4CA3-8C86-DD2D54907CA9}" type="presOf" srcId="{245275C7-2CD7-4E44-80A4-E5F227D28E38}" destId="{E10C7F16-BC3D-4E46-A268-AD9E26CA1C5C}" srcOrd="0" destOrd="0" presId="urn:microsoft.com/office/officeart/2005/8/layout/hierarchy3"/>
    <dgm:cxn modelId="{D6665679-E914-43D5-AC02-76D898A821D3}" type="presOf" srcId="{68129A83-0B22-4339-AF7B-4B7828E14CDE}" destId="{E9286203-D2ED-49FA-A68B-94EF7C69ED72}" srcOrd="0" destOrd="0" presId="urn:microsoft.com/office/officeart/2005/8/layout/hierarchy3"/>
    <dgm:cxn modelId="{C65A9079-F5BB-43D2-9149-965A45343DD3}" type="presOf" srcId="{F8D1C98D-A74C-4746-8BE6-2FF80548B4E2}" destId="{6CF610C2-1B7B-4499-BE42-422CCC8334B3}" srcOrd="0" destOrd="0" presId="urn:microsoft.com/office/officeart/2005/8/layout/hierarchy3"/>
    <dgm:cxn modelId="{BE3F615A-8DA8-4513-8744-F2D4E6885089}" type="presOf" srcId="{9D1ABB42-7AB8-42E4-A855-8E692F4C08D6}" destId="{4DD39377-D017-476E-8E14-252F81453C0C}" srcOrd="0" destOrd="0" presId="urn:microsoft.com/office/officeart/2005/8/layout/hierarchy3"/>
    <dgm:cxn modelId="{3ED0BB86-5A21-4569-9D4C-DC73C9F4E1A1}" srcId="{1A31C62C-DFA3-49B3-8959-365947764DDC}" destId="{FE42F227-F9DE-40BD-A16B-8D6557BEE2E1}" srcOrd="1" destOrd="0" parTransId="{32581EF4-AA9C-4563-93D4-DFA04D46225E}" sibTransId="{CEC6888E-181D-457C-B715-BDFAF9E81966}"/>
    <dgm:cxn modelId="{77A0D691-8727-47CC-AAAB-4C9F89C1B5AF}" type="presOf" srcId="{2CEF71C4-F070-48E0-8585-65C767A734AA}" destId="{BE5DCB4A-12FB-4203-9766-697FB28A6DE6}" srcOrd="0" destOrd="0" presId="urn:microsoft.com/office/officeart/2005/8/layout/hierarchy3"/>
    <dgm:cxn modelId="{0C9073C4-B92E-4C7A-9C72-5B8B3D9BC7B6}" srcId="{2CEF71C4-F070-48E0-8585-65C767A734AA}" destId="{1A31C62C-DFA3-49B3-8959-365947764DDC}" srcOrd="2" destOrd="0" parTransId="{1856A376-B2E2-4565-B90A-829F6BAC27B2}" sibTransId="{98968113-275E-4C1C-984B-E45CDE654D13}"/>
    <dgm:cxn modelId="{F9B29BC6-43A9-4969-9383-DD6A44E690CA}" type="presOf" srcId="{FE42F227-F9DE-40BD-A16B-8D6557BEE2E1}" destId="{2D6907EF-8DE8-434B-BA9C-D3035160D950}" srcOrd="0" destOrd="0" presId="urn:microsoft.com/office/officeart/2005/8/layout/hierarchy3"/>
    <dgm:cxn modelId="{0DD068C9-9A57-4FF7-B4F4-168794C1CE26}" srcId="{B1F816C0-80C2-46B1-9C6B-38D897055E4C}" destId="{BF8D613E-9F72-4AF2-BB3C-7B43D0518D04}" srcOrd="2" destOrd="0" parTransId="{321E5C00-A00A-4F5C-A0FF-9369DA91D9C1}" sibTransId="{31AC9E4D-1A18-4273-A28B-34FB3319B72D}"/>
    <dgm:cxn modelId="{FBEB04D4-D1FE-4195-95A1-156C759CF172}" srcId="{1A31C62C-DFA3-49B3-8959-365947764DDC}" destId="{E67C385C-E64A-4DAE-BB84-186F98FD3F95}" srcOrd="0" destOrd="0" parTransId="{FB0B8891-F175-4A13-BAD9-486036F0FF93}" sibTransId="{0AC49454-9DB5-49C6-8DB1-1229119DA196}"/>
    <dgm:cxn modelId="{D87C28D9-D4E9-407B-87AD-7A6147A38F83}" type="presOf" srcId="{7AF3DE5D-2644-4C72-9675-2A2D3E2D1599}" destId="{9A198C6D-F31B-4FEE-8153-B9D1E591F1CE}" srcOrd="0" destOrd="0" presId="urn:microsoft.com/office/officeart/2005/8/layout/hierarchy3"/>
    <dgm:cxn modelId="{AE4C76DA-2753-481A-A0A0-7FFEA35C3B26}" srcId="{1A31C62C-DFA3-49B3-8959-365947764DDC}" destId="{68129A83-0B22-4339-AF7B-4B7828E14CDE}" srcOrd="2" destOrd="0" parTransId="{2F0F3ECA-BF4B-42AF-AA14-26F85B0474A0}" sibTransId="{56BA056B-34CC-4C9E-86BB-590EA6FD01A7}"/>
    <dgm:cxn modelId="{2AC493DE-7A23-48AB-9D36-D9818C064C4F}" type="presOf" srcId="{32581EF4-AA9C-4563-93D4-DFA04D46225E}" destId="{7390F8D4-0120-4236-BAAA-E148B207CE3F}" srcOrd="0" destOrd="0" presId="urn:microsoft.com/office/officeart/2005/8/layout/hierarchy3"/>
    <dgm:cxn modelId="{32D888E7-9AE5-4537-84CE-B1F9AAAEC754}" type="presOf" srcId="{E67C385C-E64A-4DAE-BB84-186F98FD3F95}" destId="{61CCE8A8-BFCC-4655-9188-EDDC340D5320}" srcOrd="0" destOrd="0" presId="urn:microsoft.com/office/officeart/2005/8/layout/hierarchy3"/>
    <dgm:cxn modelId="{887B89EA-9674-4179-B94D-B9B8C2FC1614}" type="presOf" srcId="{1A31C62C-DFA3-49B3-8959-365947764DDC}" destId="{ED775648-9FF7-4D6D-AEEA-0D3F3517D477}" srcOrd="1" destOrd="0" presId="urn:microsoft.com/office/officeart/2005/8/layout/hierarchy3"/>
    <dgm:cxn modelId="{639583F5-3AC4-45E3-9F8D-C15B566B4BFC}" type="presOf" srcId="{26F38DE7-78A9-48C8-B549-12B14567F6D4}" destId="{89F4190C-77AE-4CFD-879B-342C209D29AC}" srcOrd="0" destOrd="0" presId="urn:microsoft.com/office/officeart/2005/8/layout/hierarchy3"/>
    <dgm:cxn modelId="{26D390F9-ABA4-4AD2-8225-E784D0B9C6F5}" srcId="{107145A7-BC5E-4C13-837E-998533C31F31}" destId="{30B81CCE-BB5C-44FE-9661-747502F89C2C}" srcOrd="2" destOrd="0" parTransId="{1AEF06DE-C226-46F9-AB58-BF6AAFB5F8D5}" sibTransId="{936D39B1-B0E7-4EDF-929C-BFEA79BEECE1}"/>
    <dgm:cxn modelId="{8F0B02FE-7E3C-42E7-85A8-739D594D0A45}" srcId="{B1F816C0-80C2-46B1-9C6B-38D897055E4C}" destId="{D13B3749-C69D-44FC-B95D-CB6999FD1AE1}" srcOrd="1" destOrd="0" parTransId="{F8D1C98D-A74C-4746-8BE6-2FF80548B4E2}" sibTransId="{D1166F83-830A-4DF9-B746-EAD7CA84212F}"/>
    <dgm:cxn modelId="{A70EA243-F9A0-4048-8B32-EEEF04AA39C5}" type="presParOf" srcId="{BE5DCB4A-12FB-4203-9766-697FB28A6DE6}" destId="{32437B45-9684-475F-BD90-0FAF2FA34EA1}" srcOrd="0" destOrd="0" presId="urn:microsoft.com/office/officeart/2005/8/layout/hierarchy3"/>
    <dgm:cxn modelId="{82C183F2-0930-4942-8537-C4005DE2FCEA}" type="presParOf" srcId="{32437B45-9684-475F-BD90-0FAF2FA34EA1}" destId="{F00AA9DA-2D4C-4641-B596-058928538FFB}" srcOrd="0" destOrd="0" presId="urn:microsoft.com/office/officeart/2005/8/layout/hierarchy3"/>
    <dgm:cxn modelId="{39A466D7-0961-4EF3-B69B-18F56DA38CCE}" type="presParOf" srcId="{F00AA9DA-2D4C-4641-B596-058928538FFB}" destId="{B07AC480-5BF7-44B3-97AC-3113722C72B0}" srcOrd="0" destOrd="0" presId="urn:microsoft.com/office/officeart/2005/8/layout/hierarchy3"/>
    <dgm:cxn modelId="{D0BDB3FF-163E-4AB6-B1DA-3EDC4C21CB76}" type="presParOf" srcId="{F00AA9DA-2D4C-4641-B596-058928538FFB}" destId="{C336A407-CC02-4B89-BB7A-5843DB4F3967}" srcOrd="1" destOrd="0" presId="urn:microsoft.com/office/officeart/2005/8/layout/hierarchy3"/>
    <dgm:cxn modelId="{5DB226A9-225A-4542-BDCF-219262C31527}" type="presParOf" srcId="{32437B45-9684-475F-BD90-0FAF2FA34EA1}" destId="{FFB4583C-78BE-48A1-99DA-9804A7C873C6}" srcOrd="1" destOrd="0" presId="urn:microsoft.com/office/officeart/2005/8/layout/hierarchy3"/>
    <dgm:cxn modelId="{585A936F-C0C5-470D-A701-22E405CC5B11}" type="presParOf" srcId="{FFB4583C-78BE-48A1-99DA-9804A7C873C6}" destId="{3802B673-1832-4340-B622-89C95499FA15}" srcOrd="0" destOrd="0" presId="urn:microsoft.com/office/officeart/2005/8/layout/hierarchy3"/>
    <dgm:cxn modelId="{D213C34A-F84A-4279-B3C2-F4C4FB31BF3A}" type="presParOf" srcId="{FFB4583C-78BE-48A1-99DA-9804A7C873C6}" destId="{E10C7F16-BC3D-4E46-A268-AD9E26CA1C5C}" srcOrd="1" destOrd="0" presId="urn:microsoft.com/office/officeart/2005/8/layout/hierarchy3"/>
    <dgm:cxn modelId="{AF16A4C5-2FFA-4F20-B835-B1421F5F6F0C}" type="presParOf" srcId="{FFB4583C-78BE-48A1-99DA-9804A7C873C6}" destId="{89F4190C-77AE-4CFD-879B-342C209D29AC}" srcOrd="2" destOrd="0" presId="urn:microsoft.com/office/officeart/2005/8/layout/hierarchy3"/>
    <dgm:cxn modelId="{3C506A32-965C-4C89-AE20-6FD39E68FBD5}" type="presParOf" srcId="{FFB4583C-78BE-48A1-99DA-9804A7C873C6}" destId="{F5B23341-4AC1-488D-9ACC-932BF7F92B01}" srcOrd="3" destOrd="0" presId="urn:microsoft.com/office/officeart/2005/8/layout/hierarchy3"/>
    <dgm:cxn modelId="{B2A114B1-40D7-4BC2-A286-F7292CFFEA76}" type="presParOf" srcId="{FFB4583C-78BE-48A1-99DA-9804A7C873C6}" destId="{980DFB6D-A553-43BC-8F48-F521E202B582}" srcOrd="4" destOrd="0" presId="urn:microsoft.com/office/officeart/2005/8/layout/hierarchy3"/>
    <dgm:cxn modelId="{A98CDF32-8133-418B-A851-01E0EF985F64}" type="presParOf" srcId="{FFB4583C-78BE-48A1-99DA-9804A7C873C6}" destId="{020222EB-7B7F-45CF-A874-6925B54045D2}" srcOrd="5" destOrd="0" presId="urn:microsoft.com/office/officeart/2005/8/layout/hierarchy3"/>
    <dgm:cxn modelId="{67E0303F-791B-466F-9D55-A365AD27DFD1}" type="presParOf" srcId="{BE5DCB4A-12FB-4203-9766-697FB28A6DE6}" destId="{44A2F5FA-5CB2-4C37-859F-C8A84465FC03}" srcOrd="1" destOrd="0" presId="urn:microsoft.com/office/officeart/2005/8/layout/hierarchy3"/>
    <dgm:cxn modelId="{E325ADCD-2584-41B5-B0C4-A12B08B8AAE2}" type="presParOf" srcId="{44A2F5FA-5CB2-4C37-859F-C8A84465FC03}" destId="{7060E1FD-ADD5-43F3-976F-3255B64C7C1E}" srcOrd="0" destOrd="0" presId="urn:microsoft.com/office/officeart/2005/8/layout/hierarchy3"/>
    <dgm:cxn modelId="{3759B2E4-5866-4950-8AE2-1900434DFB40}" type="presParOf" srcId="{7060E1FD-ADD5-43F3-976F-3255B64C7C1E}" destId="{3F335209-B57D-4DFB-BE50-DA5AD7278432}" srcOrd="0" destOrd="0" presId="urn:microsoft.com/office/officeart/2005/8/layout/hierarchy3"/>
    <dgm:cxn modelId="{1D600F0D-93C4-47B1-847A-60F8DEF7C2C0}" type="presParOf" srcId="{7060E1FD-ADD5-43F3-976F-3255B64C7C1E}" destId="{D75D4D07-F9EC-4211-A4A0-E43813C281F4}" srcOrd="1" destOrd="0" presId="urn:microsoft.com/office/officeart/2005/8/layout/hierarchy3"/>
    <dgm:cxn modelId="{464B3A99-3A30-41FF-8CBC-395322E9E040}" type="presParOf" srcId="{44A2F5FA-5CB2-4C37-859F-C8A84465FC03}" destId="{7073DC1D-ED11-4B2C-9C18-8DF4CC0E48C9}" srcOrd="1" destOrd="0" presId="urn:microsoft.com/office/officeart/2005/8/layout/hierarchy3"/>
    <dgm:cxn modelId="{CF122575-DDE0-433D-B639-F7FBB2E60534}" type="presParOf" srcId="{7073DC1D-ED11-4B2C-9C18-8DF4CC0E48C9}" destId="{9A198C6D-F31B-4FEE-8153-B9D1E591F1CE}" srcOrd="0" destOrd="0" presId="urn:microsoft.com/office/officeart/2005/8/layout/hierarchy3"/>
    <dgm:cxn modelId="{10554EA0-6E05-40C4-89B9-13D2BE450F83}" type="presParOf" srcId="{7073DC1D-ED11-4B2C-9C18-8DF4CC0E48C9}" destId="{4DD39377-D017-476E-8E14-252F81453C0C}" srcOrd="1" destOrd="0" presId="urn:microsoft.com/office/officeart/2005/8/layout/hierarchy3"/>
    <dgm:cxn modelId="{7AE1A310-6EC9-40F9-8E56-9AFB771A910E}" type="presParOf" srcId="{7073DC1D-ED11-4B2C-9C18-8DF4CC0E48C9}" destId="{6CF610C2-1B7B-4499-BE42-422CCC8334B3}" srcOrd="2" destOrd="0" presId="urn:microsoft.com/office/officeart/2005/8/layout/hierarchy3"/>
    <dgm:cxn modelId="{9F3F9C6B-403D-45C4-9630-9904FDD5C423}" type="presParOf" srcId="{7073DC1D-ED11-4B2C-9C18-8DF4CC0E48C9}" destId="{150B5BE9-69EA-4C65-85A4-7DDAD4270798}" srcOrd="3" destOrd="0" presId="urn:microsoft.com/office/officeart/2005/8/layout/hierarchy3"/>
    <dgm:cxn modelId="{40CAC24D-B32F-4A93-8C31-AE4630596D82}" type="presParOf" srcId="{7073DC1D-ED11-4B2C-9C18-8DF4CC0E48C9}" destId="{0FF2CEC2-B339-4E90-B1D1-B3FFA4C852DC}" srcOrd="4" destOrd="0" presId="urn:microsoft.com/office/officeart/2005/8/layout/hierarchy3"/>
    <dgm:cxn modelId="{4B8DFB23-4531-4089-B44D-B617243707CD}" type="presParOf" srcId="{7073DC1D-ED11-4B2C-9C18-8DF4CC0E48C9}" destId="{9C7C193D-D1BF-4950-90AE-EF7AC0A44AB4}" srcOrd="5" destOrd="0" presId="urn:microsoft.com/office/officeart/2005/8/layout/hierarchy3"/>
    <dgm:cxn modelId="{6FF3E736-6F73-4895-8FC1-4878F34A6EBC}" type="presParOf" srcId="{BE5DCB4A-12FB-4203-9766-697FB28A6DE6}" destId="{B019D7B3-603E-453B-8CC0-31B7BB7048F8}" srcOrd="2" destOrd="0" presId="urn:microsoft.com/office/officeart/2005/8/layout/hierarchy3"/>
    <dgm:cxn modelId="{2400F91B-0776-452F-A5F7-9A0209D626FA}" type="presParOf" srcId="{B019D7B3-603E-453B-8CC0-31B7BB7048F8}" destId="{5A353E11-B892-44E7-9F50-830DE5A43F2B}" srcOrd="0" destOrd="0" presId="urn:microsoft.com/office/officeart/2005/8/layout/hierarchy3"/>
    <dgm:cxn modelId="{591A0084-23C1-4322-B08D-3D0456D8158B}" type="presParOf" srcId="{5A353E11-B892-44E7-9F50-830DE5A43F2B}" destId="{D638656C-9E12-4A53-B210-C520121E2774}" srcOrd="0" destOrd="0" presId="urn:microsoft.com/office/officeart/2005/8/layout/hierarchy3"/>
    <dgm:cxn modelId="{81FCD10D-6D17-46D3-93DA-7EA816C2ECD4}" type="presParOf" srcId="{5A353E11-B892-44E7-9F50-830DE5A43F2B}" destId="{ED775648-9FF7-4D6D-AEEA-0D3F3517D477}" srcOrd="1" destOrd="0" presId="urn:microsoft.com/office/officeart/2005/8/layout/hierarchy3"/>
    <dgm:cxn modelId="{FA431D85-4C56-424D-BD04-08191D10D433}" type="presParOf" srcId="{B019D7B3-603E-453B-8CC0-31B7BB7048F8}" destId="{0DC6CD52-A34B-48AE-96B5-F54D10BE6629}" srcOrd="1" destOrd="0" presId="urn:microsoft.com/office/officeart/2005/8/layout/hierarchy3"/>
    <dgm:cxn modelId="{0325BFBE-E12E-4AFE-A799-DDEEDDFA9A40}" type="presParOf" srcId="{0DC6CD52-A34B-48AE-96B5-F54D10BE6629}" destId="{C46B0C7C-D355-4543-8B42-B27965CC85E2}" srcOrd="0" destOrd="0" presId="urn:microsoft.com/office/officeart/2005/8/layout/hierarchy3"/>
    <dgm:cxn modelId="{0D081048-5052-4A69-A92C-63E9FF84EAB0}" type="presParOf" srcId="{0DC6CD52-A34B-48AE-96B5-F54D10BE6629}" destId="{61CCE8A8-BFCC-4655-9188-EDDC340D5320}" srcOrd="1" destOrd="0" presId="urn:microsoft.com/office/officeart/2005/8/layout/hierarchy3"/>
    <dgm:cxn modelId="{9478AFD6-AA25-4071-A227-55C4D160FEB3}" type="presParOf" srcId="{0DC6CD52-A34B-48AE-96B5-F54D10BE6629}" destId="{7390F8D4-0120-4236-BAAA-E148B207CE3F}" srcOrd="2" destOrd="0" presId="urn:microsoft.com/office/officeart/2005/8/layout/hierarchy3"/>
    <dgm:cxn modelId="{C0BEBD13-0941-4025-8679-D7AFA9C0F27E}" type="presParOf" srcId="{0DC6CD52-A34B-48AE-96B5-F54D10BE6629}" destId="{2D6907EF-8DE8-434B-BA9C-D3035160D950}" srcOrd="3" destOrd="0" presId="urn:microsoft.com/office/officeart/2005/8/layout/hierarchy3"/>
    <dgm:cxn modelId="{1072C514-D3DF-4A46-B697-9BB24D3263D9}" type="presParOf" srcId="{0DC6CD52-A34B-48AE-96B5-F54D10BE6629}" destId="{077BDF22-9A98-4871-B5EA-FDC77C704533}" srcOrd="4" destOrd="0" presId="urn:microsoft.com/office/officeart/2005/8/layout/hierarchy3"/>
    <dgm:cxn modelId="{8A652CE1-0851-457F-8906-DDFAEC942D9D}" type="presParOf" srcId="{0DC6CD52-A34B-48AE-96B5-F54D10BE6629}" destId="{E9286203-D2ED-49FA-A68B-94EF7C69ED7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8571A7-D4DD-4F8D-AF80-F3065CA869E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DC198547-FD32-4C4D-987E-9A4556C83A94}">
      <dgm:prSet phldrT="[Text]"/>
      <dgm:spPr/>
      <dgm:t>
        <a:bodyPr/>
        <a:lstStyle/>
        <a:p>
          <a:r>
            <a:rPr lang="cs-CZ" b="1" dirty="0"/>
            <a:t>Původní stav</a:t>
          </a:r>
        </a:p>
      </dgm:t>
    </dgm:pt>
    <dgm:pt modelId="{8DF8C413-59B3-4A81-8151-53529C792EF8}" type="parTrans" cxnId="{1C7BE504-76C1-4B8A-8EC4-6AF5E05F73B4}">
      <dgm:prSet/>
      <dgm:spPr/>
      <dgm:t>
        <a:bodyPr/>
        <a:lstStyle/>
        <a:p>
          <a:endParaRPr lang="cs-CZ"/>
        </a:p>
      </dgm:t>
    </dgm:pt>
    <dgm:pt modelId="{1A915EE1-EABF-4901-A40D-78D26A9974C6}" type="sibTrans" cxnId="{1C7BE504-76C1-4B8A-8EC4-6AF5E05F73B4}">
      <dgm:prSet/>
      <dgm:spPr/>
      <dgm:t>
        <a:bodyPr/>
        <a:lstStyle/>
        <a:p>
          <a:endParaRPr lang="cs-CZ"/>
        </a:p>
      </dgm:t>
    </dgm:pt>
    <dgm:pt modelId="{77715165-C5B1-4144-94AF-792C8E6AAACB}">
      <dgm:prSet phldrT="[Text]"/>
      <dgm:spPr/>
      <dgm:t>
        <a:bodyPr/>
        <a:lstStyle/>
        <a:p>
          <a:r>
            <a:rPr lang="cs-CZ" b="1" dirty="0"/>
            <a:t>Nový stav</a:t>
          </a:r>
        </a:p>
      </dgm:t>
    </dgm:pt>
    <dgm:pt modelId="{BE10E83C-39B2-4829-9990-79649800A49D}" type="parTrans" cxnId="{16F03578-8748-4D98-9257-329D57056C9C}">
      <dgm:prSet/>
      <dgm:spPr/>
      <dgm:t>
        <a:bodyPr/>
        <a:lstStyle/>
        <a:p>
          <a:endParaRPr lang="cs-CZ"/>
        </a:p>
      </dgm:t>
    </dgm:pt>
    <dgm:pt modelId="{4C03DCC2-C060-4864-809A-5F85A04E4CA8}" type="sibTrans" cxnId="{16F03578-8748-4D98-9257-329D57056C9C}">
      <dgm:prSet/>
      <dgm:spPr/>
      <dgm:t>
        <a:bodyPr/>
        <a:lstStyle/>
        <a:p>
          <a:endParaRPr lang="cs-CZ"/>
        </a:p>
      </dgm:t>
    </dgm:pt>
    <dgm:pt modelId="{EE0B2E2E-3B12-47EC-9410-4789347D38FA}">
      <dgm:prSet phldrT="[Text]"/>
      <dgm:spPr/>
      <dgm:t>
        <a:bodyPr/>
        <a:lstStyle/>
        <a:p>
          <a:r>
            <a:rPr lang="cs-CZ" b="1" dirty="0"/>
            <a:t>Odůvodnění</a:t>
          </a:r>
        </a:p>
        <a:p>
          <a:r>
            <a:rPr lang="cs-CZ" b="1" dirty="0"/>
            <a:t>Proč a jak?</a:t>
          </a:r>
        </a:p>
      </dgm:t>
    </dgm:pt>
    <dgm:pt modelId="{C8F5A1EC-E9E2-4772-A6EA-D0F913C3EEDF}" type="parTrans" cxnId="{1054B94B-C4B5-4EAB-B075-8EB219425CF9}">
      <dgm:prSet/>
      <dgm:spPr/>
      <dgm:t>
        <a:bodyPr/>
        <a:lstStyle/>
        <a:p>
          <a:endParaRPr lang="cs-CZ"/>
        </a:p>
      </dgm:t>
    </dgm:pt>
    <dgm:pt modelId="{ED85CFD1-63C7-4259-BAE6-3C755BA36B9B}" type="sibTrans" cxnId="{1054B94B-C4B5-4EAB-B075-8EB219425CF9}">
      <dgm:prSet/>
      <dgm:spPr/>
      <dgm:t>
        <a:bodyPr/>
        <a:lstStyle/>
        <a:p>
          <a:endParaRPr lang="cs-CZ"/>
        </a:p>
      </dgm:t>
    </dgm:pt>
    <dgm:pt modelId="{E4A7FE59-759B-4C53-87A1-CA23B7F09078}" type="pres">
      <dgm:prSet presAssocID="{8E8571A7-D4DD-4F8D-AF80-F3065CA869E5}" presName="Name0" presStyleCnt="0">
        <dgm:presLayoutVars>
          <dgm:dir/>
          <dgm:animLvl val="lvl"/>
          <dgm:resizeHandles val="exact"/>
        </dgm:presLayoutVars>
      </dgm:prSet>
      <dgm:spPr/>
    </dgm:pt>
    <dgm:pt modelId="{84AE97D4-7C16-4EA0-B926-095C81860EA8}" type="pres">
      <dgm:prSet presAssocID="{DC198547-FD32-4C4D-987E-9A4556C83A9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15FA7EE-EB11-48BA-B779-B5C86C0B3C87}" type="pres">
      <dgm:prSet presAssocID="{1A915EE1-EABF-4901-A40D-78D26A9974C6}" presName="parTxOnlySpace" presStyleCnt="0"/>
      <dgm:spPr/>
    </dgm:pt>
    <dgm:pt modelId="{24D0D0A1-6C2C-421E-9F78-0536335F40AD}" type="pres">
      <dgm:prSet presAssocID="{77715165-C5B1-4144-94AF-792C8E6AAAC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40AC766-BA3D-4331-8A3B-A7C5FB41F416}" type="pres">
      <dgm:prSet presAssocID="{4C03DCC2-C060-4864-809A-5F85A04E4CA8}" presName="parTxOnlySpace" presStyleCnt="0"/>
      <dgm:spPr/>
    </dgm:pt>
    <dgm:pt modelId="{CEAE56D8-C8C3-4D81-B4CF-377B8CD215E7}" type="pres">
      <dgm:prSet presAssocID="{EE0B2E2E-3B12-47EC-9410-4789347D38FA}" presName="parTxOnly" presStyleLbl="node1" presStyleIdx="2" presStyleCnt="3" custLinFactNeighborX="-10436" custLinFactNeighborY="-938">
        <dgm:presLayoutVars>
          <dgm:chMax val="0"/>
          <dgm:chPref val="0"/>
          <dgm:bulletEnabled val="1"/>
        </dgm:presLayoutVars>
      </dgm:prSet>
      <dgm:spPr/>
    </dgm:pt>
  </dgm:ptLst>
  <dgm:cxnLst>
    <dgm:cxn modelId="{1C7BE504-76C1-4B8A-8EC4-6AF5E05F73B4}" srcId="{8E8571A7-D4DD-4F8D-AF80-F3065CA869E5}" destId="{DC198547-FD32-4C4D-987E-9A4556C83A94}" srcOrd="0" destOrd="0" parTransId="{8DF8C413-59B3-4A81-8151-53529C792EF8}" sibTransId="{1A915EE1-EABF-4901-A40D-78D26A9974C6}"/>
    <dgm:cxn modelId="{45485569-EFAD-477E-AC87-87E52AEC713C}" type="presOf" srcId="{EE0B2E2E-3B12-47EC-9410-4789347D38FA}" destId="{CEAE56D8-C8C3-4D81-B4CF-377B8CD215E7}" srcOrd="0" destOrd="0" presId="urn:microsoft.com/office/officeart/2005/8/layout/chevron1"/>
    <dgm:cxn modelId="{1054B94B-C4B5-4EAB-B075-8EB219425CF9}" srcId="{8E8571A7-D4DD-4F8D-AF80-F3065CA869E5}" destId="{EE0B2E2E-3B12-47EC-9410-4789347D38FA}" srcOrd="2" destOrd="0" parTransId="{C8F5A1EC-E9E2-4772-A6EA-D0F913C3EEDF}" sibTransId="{ED85CFD1-63C7-4259-BAE6-3C755BA36B9B}"/>
    <dgm:cxn modelId="{16F03578-8748-4D98-9257-329D57056C9C}" srcId="{8E8571A7-D4DD-4F8D-AF80-F3065CA869E5}" destId="{77715165-C5B1-4144-94AF-792C8E6AAACB}" srcOrd="1" destOrd="0" parTransId="{BE10E83C-39B2-4829-9990-79649800A49D}" sibTransId="{4C03DCC2-C060-4864-809A-5F85A04E4CA8}"/>
    <dgm:cxn modelId="{0C4B74C0-7BC0-4101-9485-F5C62D9ABCA7}" type="presOf" srcId="{8E8571A7-D4DD-4F8D-AF80-F3065CA869E5}" destId="{E4A7FE59-759B-4C53-87A1-CA23B7F09078}" srcOrd="0" destOrd="0" presId="urn:microsoft.com/office/officeart/2005/8/layout/chevron1"/>
    <dgm:cxn modelId="{52245ECE-9AD4-442C-A0CA-C225D6AA3F9F}" type="presOf" srcId="{DC198547-FD32-4C4D-987E-9A4556C83A94}" destId="{84AE97D4-7C16-4EA0-B926-095C81860EA8}" srcOrd="0" destOrd="0" presId="urn:microsoft.com/office/officeart/2005/8/layout/chevron1"/>
    <dgm:cxn modelId="{6A3FDAD9-EC97-4CF4-9D63-A54742252345}" type="presOf" srcId="{77715165-C5B1-4144-94AF-792C8E6AAACB}" destId="{24D0D0A1-6C2C-421E-9F78-0536335F40AD}" srcOrd="0" destOrd="0" presId="urn:microsoft.com/office/officeart/2005/8/layout/chevron1"/>
    <dgm:cxn modelId="{8D8A311D-64AC-442E-B27F-E569CECEA124}" type="presParOf" srcId="{E4A7FE59-759B-4C53-87A1-CA23B7F09078}" destId="{84AE97D4-7C16-4EA0-B926-095C81860EA8}" srcOrd="0" destOrd="0" presId="urn:microsoft.com/office/officeart/2005/8/layout/chevron1"/>
    <dgm:cxn modelId="{E8E31103-A28A-4807-9CB0-3FB27D078A1F}" type="presParOf" srcId="{E4A7FE59-759B-4C53-87A1-CA23B7F09078}" destId="{D15FA7EE-EB11-48BA-B779-B5C86C0B3C87}" srcOrd="1" destOrd="0" presId="urn:microsoft.com/office/officeart/2005/8/layout/chevron1"/>
    <dgm:cxn modelId="{6C5A3B6F-8D79-4EB3-BE2A-BFBAF5FE615C}" type="presParOf" srcId="{E4A7FE59-759B-4C53-87A1-CA23B7F09078}" destId="{24D0D0A1-6C2C-421E-9F78-0536335F40AD}" srcOrd="2" destOrd="0" presId="urn:microsoft.com/office/officeart/2005/8/layout/chevron1"/>
    <dgm:cxn modelId="{B10E0488-5FDE-4BB6-BB31-2CF61C827F34}" type="presParOf" srcId="{E4A7FE59-759B-4C53-87A1-CA23B7F09078}" destId="{740AC766-BA3D-4331-8A3B-A7C5FB41F416}" srcOrd="3" destOrd="0" presId="urn:microsoft.com/office/officeart/2005/8/layout/chevron1"/>
    <dgm:cxn modelId="{95E9BABB-718F-4EBA-8E7F-F7489E267CE1}" type="presParOf" srcId="{E4A7FE59-759B-4C53-87A1-CA23B7F09078}" destId="{CEAE56D8-C8C3-4D81-B4CF-377B8CD215E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AC480-5BF7-44B3-97AC-3113722C72B0}">
      <dsp:nvSpPr>
        <dsp:cNvPr id="0" name=""/>
        <dsp:cNvSpPr/>
      </dsp:nvSpPr>
      <dsp:spPr>
        <a:xfrm>
          <a:off x="1081662" y="2024"/>
          <a:ext cx="1860759" cy="930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ŘO</a:t>
          </a:r>
        </a:p>
      </dsp:txBody>
      <dsp:txXfrm>
        <a:off x="1108912" y="29274"/>
        <a:ext cx="1806259" cy="875879"/>
      </dsp:txXfrm>
    </dsp:sp>
    <dsp:sp modelId="{3802B673-1832-4340-B622-89C95499FA15}">
      <dsp:nvSpPr>
        <dsp:cNvPr id="0" name=""/>
        <dsp:cNvSpPr/>
      </dsp:nvSpPr>
      <dsp:spPr>
        <a:xfrm>
          <a:off x="1267738" y="932404"/>
          <a:ext cx="186075" cy="69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784"/>
              </a:lnTo>
              <a:lnTo>
                <a:pt x="186075" y="697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C7F16-BC3D-4E46-A268-AD9E26CA1C5C}">
      <dsp:nvSpPr>
        <dsp:cNvPr id="0" name=""/>
        <dsp:cNvSpPr/>
      </dsp:nvSpPr>
      <dsp:spPr>
        <a:xfrm>
          <a:off x="1453813" y="1164999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Primárně přes Admin </a:t>
          </a:r>
        </a:p>
      </dsp:txBody>
      <dsp:txXfrm>
        <a:off x="1481063" y="1192249"/>
        <a:ext cx="1434107" cy="875879"/>
      </dsp:txXfrm>
    </dsp:sp>
    <dsp:sp modelId="{89F4190C-77AE-4CFD-879B-342C209D29AC}">
      <dsp:nvSpPr>
        <dsp:cNvPr id="0" name=""/>
        <dsp:cNvSpPr/>
      </dsp:nvSpPr>
      <dsp:spPr>
        <a:xfrm>
          <a:off x="1267738" y="932404"/>
          <a:ext cx="186075" cy="1860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0759"/>
              </a:lnTo>
              <a:lnTo>
                <a:pt x="186075" y="1860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23341-4AC1-488D-9ACC-932BF7F92B01}">
      <dsp:nvSpPr>
        <dsp:cNvPr id="0" name=""/>
        <dsp:cNvSpPr/>
      </dsp:nvSpPr>
      <dsp:spPr>
        <a:xfrm>
          <a:off x="1453813" y="2327973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marR="0" lvl="0" indent="0" algn="ctr" defTabSz="933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cs-CZ" sz="2100" kern="1200" dirty="0"/>
            <a:t> </a:t>
          </a:r>
          <a:r>
            <a:rPr lang="cs-CZ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Konzultace</a:t>
          </a:r>
        </a:p>
      </dsp:txBody>
      <dsp:txXfrm>
        <a:off x="1481063" y="2355223"/>
        <a:ext cx="1434107" cy="875879"/>
      </dsp:txXfrm>
    </dsp:sp>
    <dsp:sp modelId="{980DFB6D-A553-43BC-8F48-F521E202B582}">
      <dsp:nvSpPr>
        <dsp:cNvPr id="0" name=""/>
        <dsp:cNvSpPr/>
      </dsp:nvSpPr>
      <dsp:spPr>
        <a:xfrm>
          <a:off x="1267738" y="932404"/>
          <a:ext cx="186075" cy="3023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733"/>
              </a:lnTo>
              <a:lnTo>
                <a:pt x="186075" y="30237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222EB-7B7F-45CF-A874-6925B54045D2}">
      <dsp:nvSpPr>
        <dsp:cNvPr id="0" name=""/>
        <dsp:cNvSpPr/>
      </dsp:nvSpPr>
      <dsp:spPr>
        <a:xfrm>
          <a:off x="1453813" y="3490948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2000" kern="1200" dirty="0"/>
            <a:t>Uživatelská podpora</a:t>
          </a:r>
        </a:p>
      </dsp:txBody>
      <dsp:txXfrm>
        <a:off x="1481063" y="3518198"/>
        <a:ext cx="1434107" cy="875879"/>
      </dsp:txXfrm>
    </dsp:sp>
    <dsp:sp modelId="{3F335209-B57D-4DFB-BE50-DA5AD7278432}">
      <dsp:nvSpPr>
        <dsp:cNvPr id="0" name=""/>
        <dsp:cNvSpPr/>
      </dsp:nvSpPr>
      <dsp:spPr>
        <a:xfrm>
          <a:off x="3407611" y="2024"/>
          <a:ext cx="1860759" cy="930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PARTNER</a:t>
          </a:r>
        </a:p>
      </dsp:txBody>
      <dsp:txXfrm>
        <a:off x="3434861" y="29274"/>
        <a:ext cx="1806259" cy="875879"/>
      </dsp:txXfrm>
    </dsp:sp>
    <dsp:sp modelId="{9A198C6D-F31B-4FEE-8153-B9D1E591F1CE}">
      <dsp:nvSpPr>
        <dsp:cNvPr id="0" name=""/>
        <dsp:cNvSpPr/>
      </dsp:nvSpPr>
      <dsp:spPr>
        <a:xfrm>
          <a:off x="3593687" y="932404"/>
          <a:ext cx="186075" cy="69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784"/>
              </a:lnTo>
              <a:lnTo>
                <a:pt x="186075" y="697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39377-D017-476E-8E14-252F81453C0C}">
      <dsp:nvSpPr>
        <dsp:cNvPr id="0" name=""/>
        <dsp:cNvSpPr/>
      </dsp:nvSpPr>
      <dsp:spPr>
        <a:xfrm>
          <a:off x="3779762" y="1164999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Věcná spolupráce</a:t>
          </a:r>
        </a:p>
      </dsp:txBody>
      <dsp:txXfrm>
        <a:off x="3807012" y="1192249"/>
        <a:ext cx="1434107" cy="875879"/>
      </dsp:txXfrm>
    </dsp:sp>
    <dsp:sp modelId="{6CF610C2-1B7B-4499-BE42-422CCC8334B3}">
      <dsp:nvSpPr>
        <dsp:cNvPr id="0" name=""/>
        <dsp:cNvSpPr/>
      </dsp:nvSpPr>
      <dsp:spPr>
        <a:xfrm>
          <a:off x="3593687" y="932404"/>
          <a:ext cx="186075" cy="1860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0759"/>
              </a:lnTo>
              <a:lnTo>
                <a:pt x="186075" y="1860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B5BE9-69EA-4C65-85A4-7DDAD4270798}">
      <dsp:nvSpPr>
        <dsp:cNvPr id="0" name=""/>
        <dsp:cNvSpPr/>
      </dsp:nvSpPr>
      <dsp:spPr>
        <a:xfrm>
          <a:off x="3779762" y="2327973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Finanční spolupráce</a:t>
          </a:r>
        </a:p>
      </dsp:txBody>
      <dsp:txXfrm>
        <a:off x="3807012" y="2355223"/>
        <a:ext cx="1434107" cy="875879"/>
      </dsp:txXfrm>
    </dsp:sp>
    <dsp:sp modelId="{0FF2CEC2-B339-4E90-B1D1-B3FFA4C852DC}">
      <dsp:nvSpPr>
        <dsp:cNvPr id="0" name=""/>
        <dsp:cNvSpPr/>
      </dsp:nvSpPr>
      <dsp:spPr>
        <a:xfrm>
          <a:off x="3593687" y="932404"/>
          <a:ext cx="186075" cy="3023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733"/>
              </a:lnTo>
              <a:lnTo>
                <a:pt x="186075" y="30237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C193D-D1BF-4950-90AE-EF7AC0A44AB4}">
      <dsp:nvSpPr>
        <dsp:cNvPr id="0" name=""/>
        <dsp:cNvSpPr/>
      </dsp:nvSpPr>
      <dsp:spPr>
        <a:xfrm>
          <a:off x="3779762" y="3490948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Komunikace </a:t>
          </a:r>
          <a:br>
            <a:rPr lang="cs-CZ" sz="2000" kern="1200" dirty="0"/>
          </a:br>
          <a:r>
            <a:rPr lang="cs-CZ" sz="2000" kern="1200" dirty="0"/>
            <a:t>a konzultace</a:t>
          </a:r>
        </a:p>
      </dsp:txBody>
      <dsp:txXfrm>
        <a:off x="3807012" y="3518198"/>
        <a:ext cx="1434107" cy="875879"/>
      </dsp:txXfrm>
    </dsp:sp>
    <dsp:sp modelId="{D638656C-9E12-4A53-B210-C520121E2774}">
      <dsp:nvSpPr>
        <dsp:cNvPr id="0" name=""/>
        <dsp:cNvSpPr/>
      </dsp:nvSpPr>
      <dsp:spPr>
        <a:xfrm>
          <a:off x="5733560" y="2024"/>
          <a:ext cx="2109449" cy="902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DALŠÍ SUBJEKTY/</a:t>
          </a:r>
          <a:br>
            <a:rPr lang="cs-CZ" sz="2200" kern="1200" dirty="0"/>
          </a:br>
          <a:r>
            <a:rPr lang="cs-CZ" sz="2200" kern="1200" dirty="0"/>
            <a:t>KONTROLY</a:t>
          </a:r>
        </a:p>
      </dsp:txBody>
      <dsp:txXfrm>
        <a:off x="5759987" y="28451"/>
        <a:ext cx="2056595" cy="849428"/>
      </dsp:txXfrm>
    </dsp:sp>
    <dsp:sp modelId="{C46B0C7C-D355-4543-8B42-B27965CC85E2}">
      <dsp:nvSpPr>
        <dsp:cNvPr id="0" name=""/>
        <dsp:cNvSpPr/>
      </dsp:nvSpPr>
      <dsp:spPr>
        <a:xfrm>
          <a:off x="5944505" y="904307"/>
          <a:ext cx="210944" cy="69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784"/>
              </a:lnTo>
              <a:lnTo>
                <a:pt x="210944" y="697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CE8A8-BFCC-4655-9188-EDDC340D5320}">
      <dsp:nvSpPr>
        <dsp:cNvPr id="0" name=""/>
        <dsp:cNvSpPr/>
      </dsp:nvSpPr>
      <dsp:spPr>
        <a:xfrm>
          <a:off x="6155450" y="1136901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KnM</a:t>
          </a:r>
          <a:endParaRPr lang="cs-CZ" sz="2000" kern="1200" dirty="0"/>
        </a:p>
        <a:p>
          <a:pPr marL="0" lvl="0" indent="0" algn="ctr" defTabSz="889000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2000" kern="1200" dirty="0"/>
            <a:t>+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Interní </a:t>
          </a:r>
        </a:p>
      </dsp:txBody>
      <dsp:txXfrm>
        <a:off x="6182700" y="1164151"/>
        <a:ext cx="1434107" cy="875879"/>
      </dsp:txXfrm>
    </dsp:sp>
    <dsp:sp modelId="{7390F8D4-0120-4236-BAAA-E148B207CE3F}">
      <dsp:nvSpPr>
        <dsp:cNvPr id="0" name=""/>
        <dsp:cNvSpPr/>
      </dsp:nvSpPr>
      <dsp:spPr>
        <a:xfrm>
          <a:off x="5944505" y="904307"/>
          <a:ext cx="210944" cy="1860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0759"/>
              </a:lnTo>
              <a:lnTo>
                <a:pt x="210944" y="1860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907EF-8DE8-434B-BA9C-D3035160D950}">
      <dsp:nvSpPr>
        <dsp:cNvPr id="0" name=""/>
        <dsp:cNvSpPr/>
      </dsp:nvSpPr>
      <dsp:spPr>
        <a:xfrm>
          <a:off x="6155450" y="2299876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Externí – záložka Kontrol (postup v UP)</a:t>
          </a:r>
        </a:p>
      </dsp:txBody>
      <dsp:txXfrm>
        <a:off x="6182700" y="2327126"/>
        <a:ext cx="1434107" cy="875879"/>
      </dsp:txXfrm>
    </dsp:sp>
    <dsp:sp modelId="{077BDF22-9A98-4871-B5EA-FDC77C704533}">
      <dsp:nvSpPr>
        <dsp:cNvPr id="0" name=""/>
        <dsp:cNvSpPr/>
      </dsp:nvSpPr>
      <dsp:spPr>
        <a:xfrm>
          <a:off x="5944505" y="904307"/>
          <a:ext cx="210944" cy="3023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733"/>
              </a:lnTo>
              <a:lnTo>
                <a:pt x="210944" y="30237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86203-D2ED-49FA-A68B-94EF7C69ED72}">
      <dsp:nvSpPr>
        <dsp:cNvPr id="0" name=""/>
        <dsp:cNvSpPr/>
      </dsp:nvSpPr>
      <dsp:spPr>
        <a:xfrm>
          <a:off x="6155450" y="3462851"/>
          <a:ext cx="1488607" cy="930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/>
            <a:t>Spolupráce </a:t>
          </a:r>
          <a:br>
            <a:rPr lang="cs-CZ" sz="2000" kern="1200" dirty="0"/>
          </a:br>
          <a:r>
            <a:rPr lang="cs-CZ" sz="2000" kern="1200" dirty="0"/>
            <a:t>s ŘO </a:t>
          </a:r>
        </a:p>
      </dsp:txBody>
      <dsp:txXfrm>
        <a:off x="6182700" y="3490101"/>
        <a:ext cx="1434107" cy="875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E97D4-7C16-4EA0-B926-095C81860EA8}">
      <dsp:nvSpPr>
        <dsp:cNvPr id="0" name=""/>
        <dsp:cNvSpPr/>
      </dsp:nvSpPr>
      <dsp:spPr>
        <a:xfrm>
          <a:off x="2381" y="248541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Původní stav</a:t>
          </a:r>
        </a:p>
      </dsp:txBody>
      <dsp:txXfrm>
        <a:off x="582612" y="248541"/>
        <a:ext cx="1740694" cy="1160462"/>
      </dsp:txXfrm>
    </dsp:sp>
    <dsp:sp modelId="{24D0D0A1-6C2C-421E-9F78-0536335F40AD}">
      <dsp:nvSpPr>
        <dsp:cNvPr id="0" name=""/>
        <dsp:cNvSpPr/>
      </dsp:nvSpPr>
      <dsp:spPr>
        <a:xfrm>
          <a:off x="2613421" y="248541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Nový stav</a:t>
          </a:r>
        </a:p>
      </dsp:txBody>
      <dsp:txXfrm>
        <a:off x="3193652" y="248541"/>
        <a:ext cx="1740694" cy="1160462"/>
      </dsp:txXfrm>
    </dsp:sp>
    <dsp:sp modelId="{CEAE56D8-C8C3-4D81-B4CF-377B8CD215E7}">
      <dsp:nvSpPr>
        <dsp:cNvPr id="0" name=""/>
        <dsp:cNvSpPr/>
      </dsp:nvSpPr>
      <dsp:spPr>
        <a:xfrm>
          <a:off x="5194186" y="237656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Odůvodnění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Proč a jak?</a:t>
          </a:r>
        </a:p>
      </dsp:txBody>
      <dsp:txXfrm>
        <a:off x="5774417" y="237656"/>
        <a:ext cx="1740694" cy="116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9T07:02:38.9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0,'2'2,"-1"0,0-1,1 1,-1-1,1 1,0-1,-1 0,1 0,0 0,0 0,0 0,0 0,0 0,0 0,0-1,0 1,0-1,0 0,3 1,4 1,20 5,48 6,-50-9,-1 0,40 13,-39-9,1-1,0-1,0-1,49 1,114-11,-123-9,-50 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9T07:02:42.3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1,'92'-1,"307"16,-207-5,-167-10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8T13:04:50.33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463F267D-7990-418D-9435-B215E3BB316D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DA2E69A8-08B8-4B1F-BBA9-43B1047FC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92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75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SEZNAM OBVYKLÝCH CEN VYBAVENÍ, UBYTOVÁNÍ A STRAVOVÁNÍ</a:t>
            </a:r>
          </a:p>
          <a:p>
            <a:r>
              <a:rPr lang="cs-CZ" dirty="0"/>
              <a:t>Přesáhnou-li ceny vybavení v rozpočtu v hodnocené žádosti o podporu hodnoty uvedené v Seznamu, neznamená to automaticky, že výdaj je nezpůsobilý nebo nepřiměřený. Hodnotitel zváží účel nakupovaného zboží, který musí být zřejmý z popisu v žádosti o podporu a v souladu s aktivitami a cíli realizovaného projektu. Přesáhnou-li ceny vybavení pořízeného v období realizace hodnoty uvedené v Seznamu, může Řídicí orgán OP JAK požadovat od příjemce zdůvodnění v 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návaznosti na cíle realizovaného projektu. Příjemce je povinen nakupovat zboží co nejhospodárněji v daném místě a čase. Znamená to, že pokud se obvyklé ceny v čase změní a je vydán aktualizovaný Seznam, je při nákupu vybavení nutné jej respektovat. Za nepostačující je považován případ, kdy příjemce dodržuje pouze jednotkové ceny uvedené v aktuálně platném rozpočtu projektu a nebere v potaz ceny v aktuálně účinném Seznamu. Rovněž pracovníci Řídicího orgánu OP JAK se při posuzování přiměřenosti výdajů budou řídit aktuálně účinným seznamem v době zadání veřejné zakázky nebo nákupu vybavení (v případě, že nebylo pořízeno na základě zadávacího řízení).</a:t>
            </a:r>
          </a:p>
          <a:p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47958">
              <a:defRPr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Seznamu došlo k aktualizaci cen, největší změnou je zvýšení cen u ubytování a stravování v ČR. Účinnost Seznamu je od 28. 2. 2024.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9116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+mn-lt"/>
                <a:ea typeface="Calibri" panose="020F0502020204030204" pitchFamily="34" charset="0"/>
              </a:rPr>
              <a:t>*Příjemce může požádat v rámci podstatné změny zakládající změnu PA, při které je měněn i rozpočet, také </a:t>
            </a:r>
            <a:r>
              <a:rPr lang="cs-CZ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promítnutí již provedených podstatných změn významných a nepodstatných změn rozpočtu, obsažených v aktuálním rozpočtu projektu </a:t>
            </a:r>
            <a:r>
              <a:rPr lang="cs-CZ" sz="1200" dirty="0">
                <a:latin typeface="+mn-lt"/>
                <a:ea typeface="Calibri" panose="020F0502020204030204" pitchFamily="34" charset="0"/>
              </a:rPr>
              <a:t>v MS2021+. Toto bude v rámci dané podstatné změny zakládající změnu právního aktu ze strany příjemce adekvátním způsobem popsáno, např.: „Žádám o promítnutí doposud proběhlých změn, které v předchozích </a:t>
            </a:r>
            <a:r>
              <a:rPr lang="cs-CZ" sz="1200" dirty="0" err="1">
                <a:latin typeface="+mn-lt"/>
                <a:ea typeface="Calibri" panose="020F0502020204030204" pitchFamily="34" charset="0"/>
              </a:rPr>
              <a:t>ŽoZ</a:t>
            </a:r>
            <a:r>
              <a:rPr lang="cs-CZ" sz="1200" dirty="0">
                <a:latin typeface="+mn-lt"/>
                <a:ea typeface="Calibri" panose="020F0502020204030204" pitchFamily="34" charset="0"/>
              </a:rPr>
              <a:t> nebyly součástí změnového řízení s dopadem do právního aktu, do ZPP.“</a:t>
            </a:r>
            <a:endParaRPr lang="cs-CZ" sz="1200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1194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9587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53883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792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1499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65783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63297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Pilotní ověření – pravděpodobně se dotkne textu ZPP = PZ s vlivem na PA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383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0741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41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dirty="0"/>
              <a:t>Využívat vyhledávání klíčových slov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0168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7338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0102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43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Dohledatelnost komunikace a auditní stopa</a:t>
            </a:r>
          </a:p>
          <a:p>
            <a:r>
              <a:rPr lang="cs-CZ" dirty="0"/>
              <a:t>Další subjekty/kontroly – externí (AO, EÚD, NKÚ…) = samostatná evidence modul Kontrol, </a:t>
            </a:r>
            <a:r>
              <a:rPr lang="cs-CZ" dirty="0" err="1"/>
              <a:t>KnM</a:t>
            </a:r>
            <a:r>
              <a:rPr lang="cs-CZ" dirty="0"/>
              <a:t> + Interní kontroly – bez evidence v modulu Kontrol ze strany příjemce – avšak nezbytný popis v rámci příslušné ZoR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89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82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254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3979" lvl="1" algn="just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</a:pP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Kompletní vypořádání připomínek, příp. včasné řešení nemožnosti jejich vypořádání</a:t>
            </a:r>
          </a:p>
          <a:p>
            <a:pPr marL="473979" lvl="1" algn="just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</a:pP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Doporučená struktura vkládaných příloh k žádosti o platbu/zpráv o realizaci v UP</a:t>
            </a:r>
          </a:p>
          <a:p>
            <a:pPr marL="473979" lvl="1" algn="just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</a:pPr>
            <a:endParaRPr lang="cs-C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3979" lvl="1" algn="just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</a:pP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113/114 </a:t>
            </a:r>
            <a:r>
              <a:rPr lang="cs-CZ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PpŽP</a:t>
            </a:r>
            <a:endParaRPr lang="cs-C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3979" lvl="1" algn="just" defTabSz="947958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  <a:defRPr/>
            </a:pPr>
            <a:r>
              <a:rPr lang="cs-CZ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Prodloužení lhůty pro předložení zprávy projektu 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– pokud ze strany příjemce nelze z důvodu hodného zvláštního zřetele dodržet lhůtu pro předložení zprávy projektu, může požádat prostřednictvím interní depeše o prodloužení této lhůty, a to minimálně 1 pracovní den před jejím vypršením. ŘO posoudí relevantnost zdůvodnění a informuje příjemce prostřednictvím interní depeše o vyhovění či nevyhovění jeho žádosti. V případě vyhovění je příjemci stanovena prodloužená lhůta v délce maximálně 10 pracovních dní ode dne následujícího po dni, kdy měla být zpráva projektu předložena v řádném termínu. O prodloužení lhůty lze požádat maximálně třikrát a musí být i nadále zajištěna plynulá realizace a administrace projektu. Nedodržení náhradní lhůty bude považováno za podezření na porušení rozpočtové kázně v souladu s kap. 10. </a:t>
            </a:r>
          </a:p>
          <a:p>
            <a:pPr marL="473979" lvl="1" algn="just">
              <a:lnSpc>
                <a:spcPct val="107000"/>
              </a:lnSpc>
              <a:spcBef>
                <a:spcPts val="622"/>
              </a:spcBef>
              <a:spcAft>
                <a:spcPts val="622"/>
              </a:spcAft>
            </a:pPr>
            <a:endParaRPr lang="cs-CZ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29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+mn-lt"/>
              </a:rPr>
              <a:t>Archivace v souladu s ustanovením kap. 7.11.1 </a:t>
            </a:r>
            <a:r>
              <a:rPr lang="cs-CZ" sz="1200" dirty="0" err="1">
                <a:latin typeface="+mn-lt"/>
              </a:rPr>
              <a:t>PpŽP</a:t>
            </a:r>
            <a:r>
              <a:rPr lang="cs-CZ" sz="1200" dirty="0">
                <a:latin typeface="+mn-lt"/>
              </a:rPr>
              <a:t> - 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Uchovávání dokumentů a dokladů spisů spojených s OP JAK se řídí zákonem o archivnictví a spisové službě, dále ustanoveními Obecného nařízení, zejména čl. 69 a 82 a Přílohou XIII.</a:t>
            </a:r>
          </a:p>
          <a:p>
            <a:r>
              <a:rPr lang="cs-CZ" sz="1200" dirty="0">
                <a:solidFill>
                  <a:srgbClr val="000000"/>
                </a:solidFill>
                <a:latin typeface="+mn-lt"/>
              </a:rPr>
              <a:t>Stanovuje minimální výčet požadavků na auditní stopu, pokud jde o účetní záznamy, které mají být uchovány, a o podklady, které mají být uchovávány. </a:t>
            </a:r>
          </a:p>
          <a:p>
            <a:r>
              <a:rPr lang="cs-CZ" sz="1200" dirty="0">
                <a:solidFill>
                  <a:srgbClr val="000000"/>
                </a:solidFill>
                <a:latin typeface="+mn-lt"/>
              </a:rPr>
              <a:t>Ve vazbě na potřebu zajištění řádné funkce systému pro záznam a uchovávání účetních záznamů pro každou činnost je v souladu s jednotným metodickým prostředím stanovena lhůta, po kterou musí být originální dokumenty k dispozici kontrolním orgánům, na dobu deseti let od 1. 1. roku následujícího po roce, ve kterém uplyne lhůta pro splnění poslední podmínky pro realizaci projektu či jeho udržitelnost, je-li v rámci projektu stanovena, dle právního aktu o poskytnutí / převodu podpory. Lhůta se staví po dobu správního nebo soudního řízení nebo na žádost Evropské komise. Tímto nejsou dotčeny povinnosti týkající se uchování dokumentů vyplývající z právních předpisů ČR204 či předpisů k veřejné podpoře. </a:t>
            </a:r>
          </a:p>
          <a:p>
            <a:r>
              <a:rPr lang="cs-CZ" sz="12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cs-CZ" sz="1200" b="1" dirty="0">
                <a:latin typeface="+mn-lt"/>
              </a:rPr>
              <a:t>*Určení výše ZV a jejich úhrad z pohledu možnosti vzniku kurzových rozdílů viz další slide </a:t>
            </a:r>
            <a:endParaRPr lang="cs-CZ" sz="1200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211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Str. 174/175 </a:t>
            </a:r>
            <a:r>
              <a:rPr lang="cs-CZ" dirty="0" err="1"/>
              <a:t>PpŽP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878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Dle pravidel konkrétní výzvy, různé kombinace.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856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161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031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Dle pravidel konkrétní výzvy, různé kombinace.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174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605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07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Jedná se o členské země EU a asociované země (viz Nařízení Evropského parlamentu a Rady (EU) č. 2021/695 k Horizontu Evropa) dle seznamu aktuálního k datu podání žádosti o podporu.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394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331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124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625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648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28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0255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29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330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39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Výdaje u kterých příjemce není schopen doložit veškeré doklady, nejsou nezpůsobilé, příjemce je nárokuje v další ŽoP, kdy má všechny doklady, avšak nejpozději v </a:t>
            </a:r>
            <a:r>
              <a:rPr lang="cs-CZ" dirty="0" err="1"/>
              <a:t>ZŽoP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30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5750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31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3976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40841-D0C5-4C3D-BF86-7F3D5616405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068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33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366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34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70619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35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6346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36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51172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37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7540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38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18253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39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93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962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40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4883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9DC40841-D0C5-4C3D-BF86-7F3D56164054}" type="slidenum">
              <a:rPr lang="cs-CZ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41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5353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7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>
                <a:latin typeface="+mn-lt"/>
              </a:rPr>
              <a:t>V rámci přímých osobních výdajů lze k HM nárokovat 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zákonné náhrady typu: nemocenská hrazená zaměstnavatelem, náhrady za dovolenou včetně dovolené nabíhající po dobu mateřské dovolené, náhrady za osobní překážky v práci či službě – vyšetření nebo ošetření u lékaře, svatba, narození dítěte, promoce, účast na pohřbu rodinného příslušníka, indispoziční volno apod., resp. příplatků (např. za práci přesčas (nařízený zaměstnavatelem), práci ve svátek, pokud zaměstnanec vykonával v tomto časovém období práce přímo s projektem související, odměn a prémií atp.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103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PpŽP</a:t>
            </a:r>
            <a:r>
              <a:rPr lang="cs-CZ" dirty="0">
                <a:latin typeface="+mn-lt"/>
              </a:rPr>
              <a:t> str. 190: „Dojde-li k překrytí pracovních poměrů dvou zaměstnanců podílejících se na realizaci projektu za účelem nahrazení jednoho druhým, lze osobní výdaje obou těchto zaměstnanců považovat za způsobilé maximálně po dobu dvou měsíců.“</a:t>
            </a:r>
          </a:p>
          <a:p>
            <a:pPr defTabSz="947958">
              <a:defRPr/>
            </a:pPr>
            <a:r>
              <a:rPr lang="cs-CZ" dirty="0" err="1">
                <a:solidFill>
                  <a:srgbClr val="000000"/>
                </a:solidFill>
                <a:latin typeface="+mn-lt"/>
              </a:rPr>
              <a:t>PpŽP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str. 194: „Pracovní výkazy vytváří všichni zaměstnanci projektu, jimž jsou hrazeny osobní výdaje v režimu přímých výdajů s výjimkou zaměstnanců, kteří kromě jedné pracovní smlouvy* pro práci výhradně pro projekt nemají uzavřený žádný pracovněprávní vztah s příjemcem ani partnerem projektu“. (*Za pracovní smlouvu nejsou považovány DPČ / DPP. Zaměstnanci, kteří mají pro projekt uzavřenou DPČ / DPP, výkaz práce vždy dokládají)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609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261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757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8466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918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PpŽP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 str. 196: „V případě, že jsou pracovní výkazy stvrzeny zaměstnancem nebo oprávněnou osobou elektronicky bez vlastnoručního nebo elektronického podpisu, doloží příjemce spolu s pracovním výkazem též příslušnou elektronickou komunikaci (e-mail nebo výstup z interního informačního systému včetně doložení ověřovacích práv v daném informačním systému – např. formou interní směrnice).„</a:t>
            </a:r>
          </a:p>
          <a:p>
            <a:pPr defTabSz="947958">
              <a:defRPr/>
            </a:pPr>
            <a:endParaRPr lang="cs-CZ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47958">
              <a:defRPr/>
            </a:pPr>
            <a:r>
              <a:rPr lang="cs-CZ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19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990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cs-CZ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oužití financí z rozpočtové položky Rezervy není možné na samotné navýšení úvazku.</a:t>
            </a:r>
            <a:endParaRPr lang="cs-CZ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861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err="1">
                <a:latin typeface="+mn-lt"/>
              </a:rPr>
              <a:t>PpŽP</a:t>
            </a:r>
            <a:r>
              <a:rPr lang="cs-CZ" sz="1200" dirty="0">
                <a:latin typeface="+mn-lt"/>
              </a:rPr>
              <a:t> str. 192: “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Náhrada za dovolenou dle kolektivní smlouvy nebo interní směrnice je způsobilým výdajem pouze za předpokladu, že je takto nastavena v dané organizaci plošně tj. nejen pro projekt OP JAK, ale také pro ostatní zaměstnance příjemce“. </a:t>
            </a:r>
          </a:p>
          <a:p>
            <a:endParaRPr lang="cs-CZ" sz="1200" dirty="0">
              <a:latin typeface="+mn-lt"/>
            </a:endParaRPr>
          </a:p>
          <a:p>
            <a:r>
              <a:rPr lang="cs-CZ" sz="1200" dirty="0">
                <a:latin typeface="+mn-lt"/>
              </a:rPr>
              <a:t>Příloha Přehled čerpané dovolené: https://opjak.cz/dokumenty/prilohy-k-zor-zop/</a:t>
            </a:r>
          </a:p>
          <a:p>
            <a:r>
              <a:rPr lang="cs-CZ" sz="1200" dirty="0" err="1">
                <a:solidFill>
                  <a:srgbClr val="000000"/>
                </a:solidFill>
                <a:latin typeface="+mn-lt"/>
              </a:rPr>
              <a:t>PpŽP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 str. 192: „Tento přehled může příjemce buď vyplnit do formuláře, který je uveden na </a:t>
            </a:r>
            <a:r>
              <a:rPr lang="cs-CZ" sz="1200" dirty="0">
                <a:solidFill>
                  <a:srgbClr val="0000FF"/>
                </a:solidFill>
                <a:latin typeface="+mn-lt"/>
              </a:rPr>
              <a:t>www.opjak.cz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, nebo v jiném formátu, a to za podmínky, že bude obsahovat veškeré náležitosti vzorového formuláře.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5130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40C28"/>
                </a:solidFill>
                <a:effectLst/>
                <a:latin typeface="+mn-lt"/>
              </a:rPr>
              <a:t>Od 1.</a:t>
            </a:r>
            <a:r>
              <a:rPr lang="cs-CZ" b="0" i="0" dirty="0">
                <a:solidFill>
                  <a:srgbClr val="202124"/>
                </a:solidFill>
                <a:effectLst/>
                <a:latin typeface="+mn-lt"/>
              </a:rPr>
              <a:t> </a:t>
            </a:r>
            <a:r>
              <a:rPr lang="cs-CZ" b="0" i="0" dirty="0">
                <a:solidFill>
                  <a:srgbClr val="040C28"/>
                </a:solidFill>
                <a:effectLst/>
                <a:latin typeface="+mn-lt"/>
              </a:rPr>
              <a:t>ledna 2024 bude zaměstnancům pracujícím na základě DPP a DPČ automaticky vznikat právo na dovolenou</a:t>
            </a:r>
            <a:r>
              <a:rPr lang="cs-CZ" b="0" i="0" dirty="0">
                <a:solidFill>
                  <a:srgbClr val="202124"/>
                </a:solidFill>
                <a:effectLst/>
                <a:latin typeface="+mn-lt"/>
              </a:rPr>
              <a:t>, a to v podstatě za stejných podmínek jako je tomu u zaměstnanců v pracovním poměru.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2041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Příjemce může z SD2 převýšené JS nad 120 % sám vyjmout a případně část mezd nárokovat v dalším období, bude-li splněna podmínka do 120 % JS.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625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</a:rPr>
              <a:t>Text poznámky pod čarou č. 48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PpŽP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</a:rPr>
              <a:t>  – obecná část bude v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PpŽP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</a:rPr>
              <a:t> ve verzi 3, která se nyní připravuje, upřesněn – nejedná se o navýšení jednotkové sazby v rozpočtu, ale spíše o povolené překročení jednotkové sazby z uvedených důvodů.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582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>
                <a:solidFill>
                  <a:srgbClr val="000000"/>
                </a:solidFill>
                <a:latin typeface="+mn-lt"/>
              </a:rPr>
              <a:t>Podpůrný projektový tým: Osobní náklady nebo náklady na služby (v případě externího zajištění) související s činnostmi pracovníků zabezpečujících účetnictví, personalistiku, právní poradenství, daňové poradenství, úklid, ostrahu a údržbu nemovitého majetku, údržbu hmotného majetku, publicitu projekt, apod.</a:t>
            </a:r>
          </a:p>
          <a:p>
            <a:pPr defTabSz="947958">
              <a:defRPr/>
            </a:pPr>
            <a:r>
              <a:rPr lang="cs-CZ" sz="1200" dirty="0">
                <a:solidFill>
                  <a:srgbClr val="000000"/>
                </a:solidFill>
                <a:latin typeface="+mn-lt"/>
              </a:rPr>
              <a:t>Dále i osobní náklady pracovníků zabezpečujících výběrová/zadávací řízení nezbytná pro projekt a další služby spojené se zadáváním zakázek (inzerce, poradenství atd.), pokud nevstupují do pořizovací ceny majetku hrazeného z přímých výdajů projektu.</a:t>
            </a:r>
          </a:p>
          <a:p>
            <a:pPr defTabSz="947958">
              <a:defRPr/>
            </a:pPr>
            <a:endParaRPr lang="cs-CZ" sz="1200" dirty="0">
              <a:solidFill>
                <a:srgbClr val="000000"/>
              </a:solidFill>
              <a:latin typeface="+mn-lt"/>
            </a:endParaRPr>
          </a:p>
          <a:p>
            <a:pPr defTabSz="947958">
              <a:defRPr/>
            </a:pPr>
            <a:r>
              <a:rPr lang="cs-CZ" sz="1200" dirty="0">
                <a:latin typeface="+mn-lt"/>
              </a:rPr>
              <a:t>V rámci přímých osobních výdajů lze k HM nárokovat 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zákonné náhrady typu: nemocenská hrazená zaměstnavatelem, náhrady za dovolenou včetně dovolené nabíhající po dobu mateřské dovolené, náhrady za osobní překážky v práci či službě – vyšetření nebo ošetření u lékaře, svatba, narození dítěte, promoce, účast na pohřbu rodinného příslušníka, indispoziční volno apod., resp. příplatků (např. za práci přesčas (nařízený zaměstnavatelem), práci ve svátek, pokud zaměstnanec vykonával v tomto časovém období práce přímo s projektem související, odměn a prémií atp.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9058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727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2144-675C-4FB0-8A80-34499CDEF1C0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943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0179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91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1809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9259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2036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9317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7432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které jsou z jeho pohledu nezbytné pro dosažení výstupu jednorázové částky. Požadované externí náklady nesmí být v překryvu s osobními nálady (tedy se všemi výše uvedenými typovými pozicemi, a to bez ohledu na skutečnost, zda je příjemce voucheru ve své kalkulaci zvolí či nikoliv) a </a:t>
            </a: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r>
              <a:rPr lang="cs-CZ" sz="1200" dirty="0">
                <a:solidFill>
                  <a:schemeClr val="tx1"/>
                </a:solidFill>
              </a:rPr>
              <a:t>paušálními náklady využitými pro výpočet jednorázové částky (více viz kap. 8.2.3 </a:t>
            </a:r>
            <a:r>
              <a:rPr lang="cs-CZ" sz="1200" dirty="0" err="1">
                <a:solidFill>
                  <a:schemeClr val="tx1"/>
                </a:solidFill>
              </a:rPr>
              <a:t>PpŽP</a:t>
            </a:r>
            <a:r>
              <a:rPr lang="cs-CZ" sz="1200" dirty="0">
                <a:solidFill>
                  <a:schemeClr val="tx1"/>
                </a:solidFill>
              </a:rPr>
              <a:t> – obecná část, Paušální náklady – při použití paušální sazby stanovené dle bodu b)). Např. není možné mezi externí náklady zahrnout právní poradenství, náklady na překladatele, technika apod. Na základě těchto vstupů dochází k výpočtu jednorázové částky – voucheru (Asistence) pro daný projektový záměr, a to včetně automatického dopočtu paušálních nákladů (sazba je stanovena dle bodu b) kap. 8.2.3 </a:t>
            </a:r>
            <a:r>
              <a:rPr lang="cs-CZ" sz="1200" dirty="0" err="1">
                <a:solidFill>
                  <a:schemeClr val="tx1"/>
                </a:solidFill>
              </a:rPr>
              <a:t>PpŽP</a:t>
            </a:r>
            <a:r>
              <a:rPr lang="cs-CZ" sz="1200" dirty="0">
                <a:solidFill>
                  <a:schemeClr val="tx1"/>
                </a:solidFill>
              </a:rPr>
              <a:t> – obecná část, a to ve výši 15 %). Vypočtená jednorázová částka – vouchery (Asistence) pokrývá veškeré osobní náklady zvolených typových pozic (včetně zákonných odvodů), další externí náklady a paušální náklady (viz definice paušálních nákladů dle bodu b) v kap. 8.2.3 v </a:t>
            </a:r>
            <a:r>
              <a:rPr lang="cs-CZ" sz="1200" dirty="0" err="1">
                <a:solidFill>
                  <a:schemeClr val="tx1"/>
                </a:solidFill>
              </a:rPr>
              <a:t>PpŽP</a:t>
            </a:r>
            <a:r>
              <a:rPr lang="cs-CZ" sz="1200" dirty="0">
                <a:solidFill>
                  <a:schemeClr val="tx1"/>
                </a:solidFill>
              </a:rPr>
              <a:t> – obecná část).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534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2194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8746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76828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9397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485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8809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3373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057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0114-962F-40C2-83E1-C944757F4616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385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3927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6456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062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79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VS se kontroluje průběžně v rámci ZoR, příjemce je povinen po dobu realizace bezodkladně informovat o její změně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2148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Povinné přílohy </a:t>
            </a:r>
            <a:r>
              <a:rPr lang="cs-CZ" dirty="0" err="1"/>
              <a:t>ZoR</a:t>
            </a:r>
            <a:r>
              <a:rPr lang="cs-CZ" dirty="0"/>
              <a:t>:</a:t>
            </a:r>
          </a:p>
          <a:p>
            <a:pPr marL="236990" indent="-236990">
              <a:buAutoNum type="arabicParenR"/>
            </a:pPr>
            <a:r>
              <a:rPr lang="cs-CZ" dirty="0"/>
              <a:t>Vzor soupisky pro vykazování indikátorů SA+I (co list, to indikátor)</a:t>
            </a:r>
          </a:p>
          <a:p>
            <a:pPr marL="236990" indent="-236990"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Zpráva o obdržené podpoře pro vykazování indikátoru 244 011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664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kontrolu se v rámci ZoR dokládá kopie, originál je potřeba uchovat pro případnou kontrolu na místě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90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666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555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>
                <a:solidFill>
                  <a:schemeClr val="tx1"/>
                </a:solidFill>
              </a:rPr>
              <a:t>Potřeba evaluací krajských RIS3 strategií vychází zejména z požadavku EK (nedílná součást komplexního programového cyklu RIS3 strategií tj. plánování/programování – implementace – monitoring – evaluace</a:t>
            </a:r>
          </a:p>
          <a:p>
            <a:r>
              <a:rPr lang="cs-CZ" b="0" dirty="0">
                <a:solidFill>
                  <a:schemeClr val="tx1"/>
                </a:solidFill>
              </a:rPr>
              <a:t>Do Základní evaluace bude možno zahrnout i výstupy předchozích dobrovolných krajských evaluací. </a:t>
            </a:r>
          </a:p>
          <a:p>
            <a:r>
              <a:rPr lang="cs-CZ" b="0" dirty="0">
                <a:solidFill>
                  <a:schemeClr val="tx1"/>
                </a:solidFill>
              </a:rPr>
              <a:t>210 171 Počet uspořádaných akcí</a:t>
            </a:r>
          </a:p>
          <a:p>
            <a:r>
              <a:rPr lang="cs-CZ" b="0" dirty="0">
                <a:solidFill>
                  <a:schemeClr val="tx1"/>
                </a:solidFill>
              </a:rPr>
              <a:t>215 102 Počet nově vytvořených produktů strategického řízení </a:t>
            </a:r>
            <a:r>
              <a:rPr lang="cs-CZ" b="0" dirty="0" err="1">
                <a:solidFill>
                  <a:schemeClr val="tx1"/>
                </a:solidFill>
              </a:rPr>
              <a:t>VaVaI</a:t>
            </a:r>
            <a:endParaRPr lang="cs-CZ" b="0" dirty="0">
              <a:solidFill>
                <a:schemeClr val="tx1"/>
              </a:solidFill>
            </a:endParaRPr>
          </a:p>
          <a:p>
            <a:r>
              <a:rPr lang="cs-CZ" b="0" dirty="0">
                <a:solidFill>
                  <a:schemeClr val="tx1"/>
                </a:solidFill>
              </a:rPr>
              <a:t>215 102 Implementované nové produkty strategického řízení </a:t>
            </a:r>
            <a:r>
              <a:rPr lang="cs-CZ" b="0" dirty="0" err="1">
                <a:solidFill>
                  <a:schemeClr val="tx1"/>
                </a:solidFill>
              </a:rPr>
              <a:t>VaVaI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253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dirty="0">
                <a:solidFill>
                  <a:srgbClr val="FF0000"/>
                </a:solidFill>
                <a:latin typeface="+mn-lt"/>
              </a:rPr>
              <a:t>KA4 Asistence, indikátor 543 012 Počet nových strategických intervencí a projektových záměrů připravených za podpory SA </a:t>
            </a:r>
          </a:p>
          <a:p>
            <a:r>
              <a:rPr lang="cs-CZ" sz="1200" b="0" dirty="0">
                <a:solidFill>
                  <a:srgbClr val="FF0000"/>
                </a:solidFill>
                <a:latin typeface="+mn-lt"/>
              </a:rPr>
              <a:t>*Diagramy jako příloha pro usnadnění orientace příjemců</a:t>
            </a:r>
          </a:p>
          <a:p>
            <a:endParaRPr lang="cs-CZ" sz="1200" b="0" dirty="0">
              <a:solidFill>
                <a:srgbClr val="FF0000"/>
              </a:solidFill>
              <a:latin typeface="+mn-lt"/>
            </a:endParaRPr>
          </a:p>
          <a:p>
            <a:r>
              <a:rPr lang="cs-CZ" sz="1200" b="0" dirty="0">
                <a:solidFill>
                  <a:srgbClr val="FF0000"/>
                </a:solidFill>
                <a:latin typeface="+mn-lt"/>
              </a:rPr>
              <a:t>KA6 </a:t>
            </a:r>
            <a:r>
              <a:rPr lang="cs-CZ" sz="1200" b="0" dirty="0" err="1">
                <a:solidFill>
                  <a:srgbClr val="FF0000"/>
                </a:solidFill>
                <a:latin typeface="+mn-lt"/>
              </a:rPr>
              <a:t>Twinnig</a:t>
            </a:r>
            <a:r>
              <a:rPr lang="cs-CZ" sz="1200" b="0" dirty="0">
                <a:solidFill>
                  <a:srgbClr val="FF0000"/>
                </a:solidFill>
                <a:latin typeface="+mn-lt"/>
              </a:rPr>
              <a:t> – a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ktivita je realizována formou stáží /strukturovaných studijních cest vybraných členů odborného týmu SA+I u zahraniční partnerské organizace, se kterou byla navázána spolupráce, nebo prostřednictvím angažmá/pobytu zahraničních odborníků v organizaci žadatele/partnera. </a:t>
            </a:r>
          </a:p>
          <a:p>
            <a:r>
              <a:rPr lang="cs-CZ" sz="1200" b="0" dirty="0">
                <a:solidFill>
                  <a:srgbClr val="000000"/>
                </a:solidFill>
                <a:latin typeface="+mn-lt"/>
              </a:rPr>
              <a:t>Pro realizaci stáže/studijních cest je nutné mít dopředu určené téma, které bude předmětem </a:t>
            </a:r>
            <a:r>
              <a:rPr lang="cs-CZ" sz="1200" b="0" dirty="0" err="1">
                <a:solidFill>
                  <a:srgbClr val="000000"/>
                </a:solidFill>
                <a:latin typeface="+mn-lt"/>
              </a:rPr>
              <a:t>twinningu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 či konkrétní nástroj, téma musí vycházet z priorit krajské RIS3. Podmínkou realizace a způsobilosti výdajů této aktivity je schválení záměru </a:t>
            </a:r>
            <a:r>
              <a:rPr lang="cs-CZ" sz="1200" b="0" dirty="0" err="1">
                <a:solidFill>
                  <a:srgbClr val="000000"/>
                </a:solidFill>
                <a:latin typeface="+mn-lt"/>
              </a:rPr>
              <a:t>twinningu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 ze strany Krajské rady pro inovace/konkurenceschopnost.</a:t>
            </a:r>
          </a:p>
          <a:p>
            <a:r>
              <a:rPr lang="cs-CZ" sz="1200" b="0" dirty="0">
                <a:solidFill>
                  <a:srgbClr val="000000"/>
                </a:solidFill>
                <a:latin typeface="+mn-lt"/>
              </a:rPr>
              <a:t>- navázání spolupráce </a:t>
            </a:r>
            <a:r>
              <a:rPr lang="cs-CZ" sz="1200" b="0" u="sng" dirty="0">
                <a:solidFill>
                  <a:srgbClr val="000000"/>
                </a:solidFill>
                <a:latin typeface="+mn-lt"/>
              </a:rPr>
              <a:t>před zahájením stáže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, dokládáno uzavřením písemného závazku v podobě </a:t>
            </a:r>
            <a:r>
              <a:rPr lang="cs-CZ" sz="1200" b="0" dirty="0" err="1">
                <a:solidFill>
                  <a:srgbClr val="000000"/>
                </a:solidFill>
                <a:latin typeface="+mn-lt"/>
              </a:rPr>
              <a:t>Letter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1200" b="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1200" b="0" dirty="0" err="1">
                <a:solidFill>
                  <a:srgbClr val="000000"/>
                </a:solidFill>
                <a:latin typeface="+mn-lt"/>
              </a:rPr>
              <a:t>Intent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 (deklarace zájmu o spolupráci ve vybrané oblasti  z hlediska priorit krajské RIS3 strategie)</a:t>
            </a:r>
          </a:p>
          <a:p>
            <a:r>
              <a:rPr lang="cs-CZ" sz="1200" b="0" dirty="0">
                <a:solidFill>
                  <a:srgbClr val="000000"/>
                </a:solidFill>
                <a:latin typeface="+mn-lt"/>
              </a:rPr>
              <a:t>- </a:t>
            </a:r>
            <a:r>
              <a:rPr lang="cs-CZ" sz="1200" b="0" u="sng" dirty="0">
                <a:solidFill>
                  <a:srgbClr val="000000"/>
                </a:solidFill>
                <a:latin typeface="+mn-lt"/>
              </a:rPr>
              <a:t>po skončení stáže </a:t>
            </a:r>
            <a:r>
              <a:rPr lang="cs-CZ" sz="1200" b="0" dirty="0">
                <a:solidFill>
                  <a:srgbClr val="000000"/>
                </a:solidFill>
                <a:latin typeface="+mn-lt"/>
              </a:rPr>
              <a:t>je zpracován DOP – prováděcí manuál (popis jak bude nástroj implementován v podmínkách kraje</a:t>
            </a:r>
            <a:endParaRPr lang="cs-CZ" sz="12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2895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KA Pilotní ověření</a:t>
            </a:r>
          </a:p>
          <a:p>
            <a:r>
              <a:rPr lang="cs-CZ" dirty="0">
                <a:solidFill>
                  <a:srgbClr val="000000"/>
                </a:solidFill>
              </a:rPr>
              <a:t>- vstupem pro pilotní ověření mohou být výstupy z aktivit realizovaných ve výzvě SA II; </a:t>
            </a:r>
            <a:r>
              <a:rPr lang="cs-CZ" sz="1900" dirty="0">
                <a:solidFill>
                  <a:srgbClr val="000000"/>
                </a:solidFill>
                <a:latin typeface="Calibri" panose="020F0502020204030204" pitchFamily="34" charset="0"/>
              </a:rPr>
              <a:t>PO umožní zjistit, zda budou mít uživatelé za daných podmínek o navržený nástroj zájem, zda je její nastavení funkční a zda má nástroj potenciál přinášet očekávané výsledky. </a:t>
            </a:r>
          </a:p>
          <a:p>
            <a:r>
              <a:rPr lang="cs-CZ" sz="1900" dirty="0">
                <a:solidFill>
                  <a:srgbClr val="000000"/>
                </a:solidFill>
                <a:latin typeface="Calibri" panose="020F0502020204030204" pitchFamily="34" charset="0"/>
              </a:rPr>
              <a:t>- PO nástrojů bude realizováno žadatelem nebo partnerem projektu SA+I, a to ve spolupráci a při plném zapojení budoucího nositele nástroje, případně jeho partnerů. Všechny naplánované aktivity budou vyjasněny a popsány v uzavřené smlouvě o spolupráci. </a:t>
            </a:r>
          </a:p>
          <a:p>
            <a:r>
              <a:rPr lang="cs-CZ" sz="19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povinným závěrečným výstupem této komunikace je písemné vyjádření plánovaného budoucího nositele daného nástroje (tj. organizace s předpokladem realizace pilotovaného nástroje v širším měřítku) o jeho plánovaných budoucích záměrech v návaznosti na závěrečné vyhodnocení pilotního ověření daného nástroje + výsledky hodnocení pilotáže budou také prezentovány zástupcům RIS3 týmu SA+I z ostatních krajů tak, aby docházelo ke sdílení zkušeností s pilotovanými nástroji + předání výsledků pilotního ověření směrem k Národnímu RIS3 aparátu</a:t>
            </a:r>
            <a:endParaRPr lang="cs-CZ" sz="1500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8616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7775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210 171 započítávají se akce</a:t>
            </a:r>
          </a:p>
          <a:p>
            <a:r>
              <a:rPr lang="cs-CZ" dirty="0"/>
              <a:t>212 031 započítávají se účastníci vč. účastníků krajských inovačních platforem a Krajských rad pro inovace / konkurenceschopnost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0258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203 541 pokud figuruje jedna instituce opakovaně, lze započítat do indikátoru za předpokladu, že každá spolupráce má jiný účel a ve spolupracích figurují různí aktéři (tj. pokud bude mezi různými aktéry spolupracovat tentýž subjekt, je možné spolupráce uznat jako jednotlivé přírůstky)</a:t>
            </a:r>
          </a:p>
          <a:p>
            <a:r>
              <a:rPr lang="cs-CZ" dirty="0"/>
              <a:t>244 011 povinná příloha (dokládání kopie, originál uchovává příjemce pro příp. kontrolu na místě); každá instituce je vykazována pouze jednou; u tohoto indikátoru se aktualizuje obrazovka Podpořené subjekty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0327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Indikátory se vážou k povinným aktivitám Základní tým, Mapování analýzy a evaluace a k volitelným aktivitám </a:t>
            </a:r>
            <a:r>
              <a:rPr lang="cs-CZ" dirty="0" err="1"/>
              <a:t>Twinning</a:t>
            </a:r>
            <a:r>
              <a:rPr lang="cs-CZ" dirty="0"/>
              <a:t>, Asistence, Pilotní ověření a Marketingová a komunikační strategie kraje.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4876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endParaRPr lang="cs-CZ" sz="1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2497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>
                <a:latin typeface="+mn-lt"/>
                <a:ea typeface="Calibri" panose="020F0502020204030204" pitchFamily="34" charset="0"/>
              </a:rPr>
              <a:t>Relevantní pro KA Asistence, KA Základní tým</a:t>
            </a:r>
          </a:p>
          <a:p>
            <a:pPr defTabSz="947958">
              <a:defRPr/>
            </a:pPr>
            <a:r>
              <a:rPr lang="cs-CZ" sz="1200" dirty="0">
                <a:solidFill>
                  <a:srgbClr val="173070"/>
                </a:solidFill>
                <a:latin typeface="+mn-lt"/>
              </a:rPr>
              <a:t>Diagramy pro započítávání strategických projektů / intervencí ke KA Asistence a KA Základní tým budou vloženy do příloh této prezentace. </a:t>
            </a:r>
            <a:endParaRPr lang="cs-CZ" sz="12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423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1503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/>
              <a:t>SDP OPJAK_VaV16 navazuje na indikátor 212031 počet účastí na EFRR aktivitách (jedná se o odhadovaný počet osob – z toho počet žen), zahrnuty do SDP jsou tedy pouze osoby obsažené v indikátoru. Aktualizace hodnoty SDP probíhá na konci realizace projektu s kontrolou </a:t>
            </a:r>
            <a:r>
              <a:rPr lang="cs-CZ" b="0" dirty="0" err="1"/>
              <a:t>ZZoR</a:t>
            </a:r>
            <a:r>
              <a:rPr lang="cs-CZ" b="0" dirty="0"/>
              <a:t>.</a:t>
            </a:r>
          </a:p>
          <a:p>
            <a:r>
              <a:rPr lang="cs-CZ" b="0" dirty="0"/>
              <a:t>SDP OPJAK_VaV6 je povinný pro indikátor 203 541 Počet podpořených spoluprací VaV (SDP blíže specifikuje tento indikátor dle kritérií:</a:t>
            </a:r>
          </a:p>
          <a:p>
            <a:pPr marL="236990" indent="-236990">
              <a:buAutoNum type="arabicParenR"/>
            </a:pPr>
            <a:r>
              <a:rPr lang="cs-CZ" b="0" dirty="0"/>
              <a:t>kategorie spolupracujícího subjektu ‚podniky 2) celkový počet a počet zahraničních subjektů 3) IČO u tuzemských subjektů / název u zahraničních</a:t>
            </a:r>
          </a:p>
          <a:p>
            <a:r>
              <a:rPr lang="cs-CZ" b="0" dirty="0"/>
              <a:t>SDP OPJAK_VaV7 je povinný pro indikátor 543 012 Počet nových strategických intervencí a projektových záměrů připravených za podpory SA</a:t>
            </a:r>
          </a:p>
          <a:p>
            <a:pPr marL="236990" indent="-236990">
              <a:buAutoNum type="arabicParenR"/>
            </a:pPr>
            <a:endParaRPr lang="cs-CZ" dirty="0"/>
          </a:p>
          <a:p>
            <a:pPr marL="236990" indent="-23699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7681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149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8141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229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Plakát A3 - operace podporované z EFRR a Fondu soudržnosti, u nichž celkové výdaje nepřesahují 500 000 EUR (plakát nebo elektronické zobrazovací zařízení o projektu A3)</a:t>
            </a:r>
          </a:p>
          <a:p>
            <a:pPr defTabSz="947958">
              <a:defRPr/>
            </a:pP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- povinnost splnění  výše uvedeného (tj. zveřejnění informace na sociální síti se dokládá předložením například printscreenu daného příspěvku nebo podobného formátu dokládajícího plnění), z doloženého musí být patrné na které sociální síti a kdy byla informace zveřejněna vč. obsahu sdělení</a:t>
            </a:r>
          </a:p>
          <a:p>
            <a:pPr defTabSz="947958"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7185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3915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528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+mn-lt"/>
              </a:rPr>
              <a:t>Část II Povinnosti příjemce, </a:t>
            </a:r>
            <a:r>
              <a:rPr lang="cs-CZ" sz="1200" b="0" dirty="0">
                <a:latin typeface="+mn-lt"/>
              </a:rPr>
              <a:t>bod 18 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Produkty projektu a práva duševního vlastnictví  + </a:t>
            </a:r>
            <a:r>
              <a:rPr lang="cs-CZ" sz="1200" dirty="0" err="1">
                <a:solidFill>
                  <a:srgbClr val="000000"/>
                </a:solidFill>
                <a:latin typeface="+mn-lt"/>
              </a:rPr>
              <a:t>PpŽP</a:t>
            </a:r>
            <a:r>
              <a:rPr lang="cs-CZ" sz="1200" dirty="0">
                <a:solidFill>
                  <a:srgbClr val="000000"/>
                </a:solidFill>
                <a:latin typeface="+mn-lt"/>
              </a:rPr>
              <a:t> kap. 7.9.3</a:t>
            </a:r>
            <a:endParaRPr lang="cs-CZ" sz="1200" b="0" dirty="0">
              <a:latin typeface="+mn-lt"/>
            </a:endParaRPr>
          </a:p>
          <a:p>
            <a:r>
              <a:rPr lang="cs-CZ" sz="1200" dirty="0">
                <a:latin typeface="+mn-lt"/>
              </a:rPr>
              <a:t>Cílem je nevytvářet zcela novou databázi, ale pokračovat resp. sjednotit výstupy, produkty za oba operační programy do jedné přehledné databáze.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13663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7679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69A8-08B8-4B1F-BBA9-43B1047FCFF6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22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mailto:Jmeno.Prijemni@msmt.cz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JAK titu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91665-F4D8-42C1-B599-772A725B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>
                <a:latin typeface="+mn-lt"/>
              </a:defRPr>
            </a:lvl1pPr>
          </a:lstStyle>
          <a:p>
            <a:r>
              <a:rPr lang="cs-CZ" dirty="0"/>
              <a:t>Hlavní nadpis</a:t>
            </a:r>
          </a:p>
        </p:txBody>
      </p:sp>
    </p:spTree>
    <p:extLst>
      <p:ext uri="{BB962C8B-B14F-4D97-AF65-F5344CB8AC3E}">
        <p14:creationId xmlns:p14="http://schemas.microsoft.com/office/powerpoint/2010/main" val="100540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PO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D674-EBC9-4DC9-BBE3-809E980FD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600" y="435600"/>
            <a:ext cx="10566000" cy="918000"/>
          </a:xfrm>
        </p:spPr>
        <p:txBody>
          <a:bodyPr>
            <a:noAutofit/>
          </a:bodyPr>
          <a:lstStyle>
            <a:lvl1pPr>
              <a:defRPr sz="4000" cap="all" baseline="0">
                <a:solidFill>
                  <a:srgbClr val="173070"/>
                </a:solidFill>
              </a:defRPr>
            </a:lvl1pPr>
          </a:lstStyle>
          <a:p>
            <a:r>
              <a:rPr lang="cs-CZ" dirty="0"/>
              <a:t>NADPIS – priorita 2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1600" y="1461600"/>
            <a:ext cx="5220000" cy="41868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>
                <a:latin typeface="+mn-lt"/>
              </a:rPr>
              <a:t>Text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76395A-FCD8-4AAD-B4B9-C355D138FC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7600" y="1461599"/>
            <a:ext cx="5220000" cy="4186799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>
                <a:latin typeface="+mn-lt"/>
              </a:rPr>
              <a:t>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09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91665-F4D8-42C1-B599-772A725B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/>
            </a:lvl1pPr>
          </a:lstStyle>
          <a:p>
            <a:r>
              <a:rPr lang="cs-CZ" dirty="0"/>
              <a:t>Děkuji za pozornost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04B2D5-FA0C-46A1-8B54-36094BE26D2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682998"/>
            <a:ext cx="7391400" cy="21082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pl-PL" sz="2000" b="1" dirty="0">
                <a:solidFill>
                  <a:srgbClr val="FF0000"/>
                </a:solidFill>
              </a:rPr>
              <a:t>Jméno Příjemní :)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Jmeno.Prijemni@msmt.cz</a:t>
            </a:r>
            <a:endParaRPr lang="cs-CZ" sz="2000" b="1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cs-CZ" sz="2000" b="1" dirty="0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Další informace o OP JAN AMOS KOMENSKÝ (2021-2027)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dirty="0"/>
              <a:t>jsou dostupné na webových stránkách </a:t>
            </a:r>
            <a:r>
              <a:rPr lang="cs-CZ" sz="2000" u="sng" dirty="0"/>
              <a:t>OPJAK.cz</a:t>
            </a:r>
            <a:endParaRPr lang="cs-CZ" sz="2000" dirty="0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cs-CZ" sz="2000" b="1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3641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6B74D-550F-4FA0-BD69-9C75AFC0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BE99DC-2676-4E43-B14B-FD42675D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C1092-9944-4CED-B173-BE1822B1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100C85-8C1E-4D21-9F84-399A3D06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C5C073-1375-401C-A232-CE72759A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6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8BF0-C7E4-4AC5-A8F1-21033EE79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92778C-DBBE-4391-BB11-CA9B6A3CF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0388AA-73EF-41CF-AF63-24005A88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6F47C7-7F80-4596-AD97-00EEF62C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38061A-082F-4355-8400-0ACADA72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30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6B74D-550F-4FA0-BD69-9C75AFC0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BE99DC-2676-4E43-B14B-FD42675D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C1092-9944-4CED-B173-BE1822B1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100C85-8C1E-4D21-9F84-399A3D06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C5C073-1375-401C-A232-CE72759A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57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28554-D996-46C7-9891-C5A5D5D0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624E01-A194-4A9F-9B4B-35842F9A6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A49A24-D4DA-4CC6-BAAC-3C19ABFA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E18E6-1E13-43E4-82E0-838AA6EA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353BC-335A-4C27-8029-B7F5BD97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6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45D14-E2A1-4B0C-8F71-B1D8A975A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2D0F45-99A5-46F6-B8A3-78CD5E53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80ECE36-5DC3-4D6A-BAAA-79BAF42AC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2BDAF5-43DC-4C4D-86F4-643DA0B6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AB7F0B-C484-44E7-98CA-8CC550100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7925B5-1C53-4886-B0A1-A3FC1294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713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91114-C3CC-4A31-871C-8C4D4A30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E88B36-9432-47D8-A7FF-F8E5CF8AB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E2A88D4-887C-4905-A4B9-1481345BF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AFC281C-2E32-457B-9F89-0BD98BBD0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F77761E-8836-4B46-9D63-5495799FF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99FF91-9B0C-42D2-BFB0-DE43EF38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4B193F-311B-4EF8-870B-C36E6C2D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4DDA064-93C7-4292-914A-D31A3F33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479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C20E4-7515-42E6-ACBB-4A3371D7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4B717C-BA2D-47DE-B33F-65227C5C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1D2870-D73D-4B88-A6BB-80DA955C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138A42-1D24-4FDA-BAE3-8042C6C7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824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089894-0169-4134-BC06-B4E75428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DBCA43-FF5C-4F9C-9EF3-2BA06166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C665C0-654B-47A5-9F6E-364821A8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77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OP JAK obec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cs-CZ" dirty="0"/>
              <a:t>Dělící </a:t>
            </a:r>
            <a:r>
              <a:rPr lang="cs-CZ" dirty="0" err="1"/>
              <a:t>slide</a:t>
            </a:r>
            <a:r>
              <a:rPr lang="cs-CZ" dirty="0"/>
              <a:t> - 1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obecné informace k OP JAK</a:t>
            </a:r>
            <a:endParaRPr lang="cs-CZ" sz="2400" dirty="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3E29FC-C5AB-4A8D-89A5-C94DC4451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00" y="0"/>
            <a:ext cx="3805200" cy="38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4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174B9-18BA-4B19-B585-D101C336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B58725-1653-4BD8-A389-C736CD05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0402AAD-5D59-462B-BC8C-1884A4CF6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E441FC-ECC2-44F6-93CF-64586293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857CAF-D9DC-45FD-B511-35495F8A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B8FD16-B3D6-428D-B298-3E17C90E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688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973E9-092B-4548-A882-12FF99A3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0A7429-A147-4EC4-A9A4-217E71348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F0B6DD3-228C-4545-956F-402830FBB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7CF3A4-1D0B-4E35-9735-AA3369BB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413BF0-21F5-4A52-B7E3-62B61F5B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0E45A0-90BC-4158-9E38-7E28B069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679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EE78F-0BD7-4D80-B2CF-0843BA04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9E7411-1D9D-48E2-A40A-F22C618DA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A8D0F7-DEA7-4522-A690-4F9A5787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437548-A175-47C4-B173-E3B4A30D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DA7CF6-FD16-45D6-B01A-8A1AA9FD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505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3B0A2F9-2843-4E24-9260-57B6A67F1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0449B3-53FE-4727-91E4-4C25A36A4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6332DA-B729-4100-81AF-52030047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2242C3-28D4-461D-B6A2-AA6E38F0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B37F3B-EEDE-4287-9957-C987C1CC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84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P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Dělící </a:t>
            </a:r>
            <a:r>
              <a:rPr lang="cs-CZ" dirty="0" err="1"/>
              <a:t>slide</a:t>
            </a:r>
            <a:r>
              <a:rPr lang="cs-CZ" dirty="0"/>
              <a:t> - 2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informace k prioritě 1 – Výzkum a vývoj</a:t>
            </a:r>
            <a:endParaRPr lang="cs-CZ" sz="2400" dirty="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4F14DD-E5DC-45CA-907A-E52FDF260D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00" y="0"/>
            <a:ext cx="3805200" cy="38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P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Dělící </a:t>
            </a:r>
            <a:r>
              <a:rPr lang="cs-CZ" dirty="0" err="1"/>
              <a:t>slide</a:t>
            </a:r>
            <a:r>
              <a:rPr lang="cs-CZ" dirty="0"/>
              <a:t> - 3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informace k prioritě 2 - Vzdělávání</a:t>
            </a:r>
            <a:endParaRPr lang="cs-CZ" sz="2400" dirty="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3D7AB2-D5EE-4EA7-86CC-B0A23D728C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54" y="0"/>
            <a:ext cx="3804746" cy="38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1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OP JAK obecně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cs-CZ" dirty="0"/>
              <a:t>Nadpis slidu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obecné informace k OP JAK </a:t>
            </a:r>
          </a:p>
        </p:txBody>
      </p:sp>
    </p:spTree>
    <p:extLst>
      <p:ext uri="{BB962C8B-B14F-4D97-AF65-F5344CB8AC3E}">
        <p14:creationId xmlns:p14="http://schemas.microsoft.com/office/powerpoint/2010/main" val="91455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PO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Nadpis slidu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informace k prioritě 1 – Výzkum a vývoj </a:t>
            </a:r>
          </a:p>
        </p:txBody>
      </p:sp>
    </p:spTree>
    <p:extLst>
      <p:ext uri="{BB962C8B-B14F-4D97-AF65-F5344CB8AC3E}">
        <p14:creationId xmlns:p14="http://schemas.microsoft.com/office/powerpoint/2010/main" val="240548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PO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Nadpis slidu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400" dirty="0">
                <a:solidFill>
                  <a:srgbClr val="173070"/>
                </a:solidFill>
                <a:latin typeface="+mn-lt"/>
              </a:rPr>
              <a:t>Vzor pro informace k prioritě 2 - Vzdělávání</a:t>
            </a:r>
            <a:endParaRPr lang="cs-CZ" sz="2400" dirty="0">
              <a:solidFill>
                <a:srgbClr val="173070"/>
              </a:solidFill>
              <a:latin typeface="Montserrat" panose="00000500000000000000" pitchFamily="50" charset="-18"/>
            </a:endParaRPr>
          </a:p>
          <a:p>
            <a:pPr marL="0" indent="0">
              <a:buNone/>
            </a:pPr>
            <a:endParaRPr lang="cs-CZ" sz="2400" dirty="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5881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OP J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1600" y="1463040"/>
            <a:ext cx="5220000" cy="41869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76B1B01-B899-D3D9-CB59-8D4F3CF735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NADPIS – obecně op jak</a:t>
            </a: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3ECFF8A8-2ED6-E524-5CC7-5181EAEA004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7343" y="1463040"/>
            <a:ext cx="5220000" cy="41869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6855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PO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D674-EBC9-4DC9-BBE3-809E980FD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600" y="435600"/>
            <a:ext cx="10566000" cy="918707"/>
          </a:xfrm>
        </p:spPr>
        <p:txBody>
          <a:bodyPr>
            <a:noAutofit/>
          </a:bodyPr>
          <a:lstStyle>
            <a:lvl1pPr>
              <a:defRPr sz="4000" cap="all" baseline="0">
                <a:solidFill>
                  <a:srgbClr val="173070"/>
                </a:solidFill>
              </a:defRPr>
            </a:lvl1pPr>
          </a:lstStyle>
          <a:p>
            <a:r>
              <a:rPr lang="cs-CZ" dirty="0"/>
              <a:t>NADPIS – priorita 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1600" y="1461600"/>
            <a:ext cx="5220000" cy="41868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>
                <a:latin typeface="+mn-lt"/>
              </a:rPr>
              <a:t>Text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76395A-FCD8-4AAD-B4B9-C355D138FC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7600" y="1461600"/>
            <a:ext cx="5220000" cy="418680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 dirty="0">
                <a:latin typeface="+mn-lt"/>
              </a:rPr>
              <a:t>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36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1DFB6E-71BE-4574-B84C-CC6B1668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8271"/>
            <a:ext cx="7391400" cy="930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HLAVNÍ NADPIS</a:t>
            </a:r>
          </a:p>
        </p:txBody>
      </p:sp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48DB31F2-807B-44A6-86D5-A00E1C82203B}"/>
              </a:ext>
            </a:extLst>
          </p:cNvPr>
          <p:cNvSpPr txBox="1">
            <a:spLocks/>
          </p:cNvSpPr>
          <p:nvPr userDrawn="1"/>
        </p:nvSpPr>
        <p:spPr>
          <a:xfrm>
            <a:off x="6440557" y="5923723"/>
            <a:ext cx="1789043" cy="564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</a:lstStyle>
          <a:p>
            <a:pPr algn="r"/>
            <a:r>
              <a:rPr lang="cs-CZ" sz="1800" dirty="0">
                <a:latin typeface="+mn-lt"/>
              </a:rPr>
              <a:t>OPJAK.CZ</a:t>
            </a:r>
          </a:p>
          <a:p>
            <a:pPr algn="r"/>
            <a:r>
              <a:rPr lang="cs-CZ" sz="1800" dirty="0">
                <a:latin typeface="+mn-lt"/>
              </a:rPr>
              <a:t>MSMT.CZ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8C28DB26-D1CE-42B9-9271-2F7233807C7D}"/>
              </a:ext>
            </a:extLst>
          </p:cNvPr>
          <p:cNvSpPr txBox="1">
            <a:spLocks/>
          </p:cNvSpPr>
          <p:nvPr userDrawn="1"/>
        </p:nvSpPr>
        <p:spPr>
          <a:xfrm>
            <a:off x="838200" y="549466"/>
            <a:ext cx="4752703" cy="93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latin typeface="Montserrat" panose="00000500000000000000" pitchFamily="50" charset="-18"/>
              </a:rPr>
              <a:t>Operační program</a:t>
            </a:r>
          </a:p>
          <a:p>
            <a:pPr algn="l"/>
            <a:r>
              <a:rPr lang="cs-CZ" sz="2800" b="1" dirty="0">
                <a:latin typeface="Montserrat" panose="00000500000000000000" pitchFamily="50" charset="-18"/>
              </a:rPr>
              <a:t>Jan Amos Komenský</a:t>
            </a:r>
          </a:p>
        </p:txBody>
      </p:sp>
    </p:spTree>
    <p:extLst>
      <p:ext uri="{BB962C8B-B14F-4D97-AF65-F5344CB8AC3E}">
        <p14:creationId xmlns:p14="http://schemas.microsoft.com/office/powerpoint/2010/main" val="380550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49" r:id="rId5"/>
    <p:sldLayoutId id="2147483660" r:id="rId6"/>
    <p:sldLayoutId id="2147483661" r:id="rId7"/>
    <p:sldLayoutId id="2147483653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3B9C7B-703D-404B-95D6-35065C73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37E5DB2-35B3-4EA5-8B8A-BC76A7A2C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71DB7B-922A-44B7-9D7B-DBFA4C9CE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9A493-3E21-4C76-AA6A-422FB3169E9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B95A9E-0CA2-4524-B542-76BA98E1F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96BC36-A65C-484F-805C-73F8E8720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036B-26B2-43AC-BFEA-BC8186D3C1F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nadpis 1">
            <a:extLst>
              <a:ext uri="{FF2B5EF4-FFF2-40B4-BE49-F238E27FC236}">
                <a16:creationId xmlns:a16="http://schemas.microsoft.com/office/drawing/2014/main" id="{FDD674BF-EBE1-835B-3D0D-B52E5EBE99BC}"/>
              </a:ext>
            </a:extLst>
          </p:cNvPr>
          <p:cNvSpPr txBox="1">
            <a:spLocks/>
          </p:cNvSpPr>
          <p:nvPr userDrawn="1"/>
        </p:nvSpPr>
        <p:spPr>
          <a:xfrm>
            <a:off x="6440557" y="5923723"/>
            <a:ext cx="1789043" cy="564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</a:lstStyle>
          <a:p>
            <a:pPr algn="r"/>
            <a:r>
              <a:rPr lang="cs-CZ" sz="1800" dirty="0">
                <a:latin typeface="+mn-lt"/>
              </a:rPr>
              <a:t>OPJAK.CZ</a:t>
            </a:r>
          </a:p>
          <a:p>
            <a:pPr algn="r"/>
            <a:r>
              <a:rPr lang="cs-CZ" sz="1800" dirty="0">
                <a:latin typeface="+mn-lt"/>
              </a:rPr>
              <a:t>MSMT.CZ</a:t>
            </a: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C761AB8B-EADD-75AE-75B2-EFB586D86D83}"/>
              </a:ext>
            </a:extLst>
          </p:cNvPr>
          <p:cNvSpPr txBox="1">
            <a:spLocks/>
          </p:cNvSpPr>
          <p:nvPr userDrawn="1"/>
        </p:nvSpPr>
        <p:spPr>
          <a:xfrm>
            <a:off x="838200" y="549466"/>
            <a:ext cx="4752703" cy="93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latin typeface="Montserrat" panose="00000500000000000000" pitchFamily="50" charset="-18"/>
              </a:rPr>
              <a:t>Operační program</a:t>
            </a:r>
          </a:p>
          <a:p>
            <a:pPr algn="l"/>
            <a:r>
              <a:rPr lang="cs-CZ" sz="2800" b="1" dirty="0">
                <a:latin typeface="Montserrat" panose="00000500000000000000" pitchFamily="50" charset="-18"/>
              </a:rPr>
              <a:t>Jan Amos Komenský</a:t>
            </a:r>
          </a:p>
        </p:txBody>
      </p:sp>
    </p:spTree>
    <p:extLst>
      <p:ext uri="{BB962C8B-B14F-4D97-AF65-F5344CB8AC3E}">
        <p14:creationId xmlns:p14="http://schemas.microsoft.com/office/powerpoint/2010/main" val="3920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jak.cz/dokumenty/uzivatelske-prirucky-pro-praci-zadatele-prijemce-v-is-kp21/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Jana.Kralova1@msmt.cz" TargetMode="External"/><Relationship Id="rId7" Type="http://schemas.openxmlformats.org/officeDocument/2006/relationships/hyperlink" Target="https://opjak.cz/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Lucie.Cervinkova@msmt.cz" TargetMode="External"/><Relationship Id="rId5" Type="http://schemas.openxmlformats.org/officeDocument/2006/relationships/hyperlink" Target="mailto:Tereza.Knoppov&#225;@msmt.cz" TargetMode="External"/><Relationship Id="rId4" Type="http://schemas.openxmlformats.org/officeDocument/2006/relationships/hyperlink" Target="mailto:.Kaiserov&#225;@msmt.c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dokumenty/videotutorialy-ms2021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dokumenty/verejne-zakazk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INoRgODwVyQ&amp;ab_channel=OPVVV%2FOPJA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aktuality/dokument-zakladni-principy-kontroly-dotaci-financovanych-formou-zjednodusenych-metod-vykazovani-ze-strany-financnich-uradu-v-ramci-spravy-odvodu-za-poruseni-rozpoctove-kazn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-and-innovation.ec.europa.eu/news/all-research-and-innovation-news/updates-association-third-countries-horizon-europe-2021-12-21_e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dokumenty/seznam-obvyklych-cen/https:/opjak.cz/dokumenty/seznam-obvyklych-cen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NUL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-partnerships.ec.europa.eu/funding-and-technical-assistance/guidelines/managing-project/diem-rates_en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dokumenty/prilohy-k-zor-zop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v.cz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png"/><Relationship Id="rId4" Type="http://schemas.openxmlformats.org/officeDocument/2006/relationships/customXml" Target="../ink/ink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opjak@msmt.cz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F75EB-7515-4DE0-B724-C3CA2CBB5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5" y="2207794"/>
            <a:ext cx="8837645" cy="1861816"/>
          </a:xfrm>
        </p:spPr>
        <p:txBody>
          <a:bodyPr/>
          <a:lstStyle/>
          <a:p>
            <a:r>
              <a:rPr lang="cs-CZ" sz="4800" cap="none" dirty="0"/>
              <a:t>Seminář pro příjemce výzvy SA+ I </a:t>
            </a:r>
            <a:br>
              <a:rPr lang="cs-CZ" sz="4800" cap="none" dirty="0"/>
            </a:br>
            <a:r>
              <a:rPr lang="cs-CZ" sz="4800" cap="none" dirty="0"/>
              <a:t>Administrace ŽoP, ZoR a ŽoZ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0836CC-88AA-4598-A79C-0245B43CA2AE}"/>
              </a:ext>
            </a:extLst>
          </p:cNvPr>
          <p:cNvSpPr txBox="1">
            <a:spLocks/>
          </p:cNvSpPr>
          <p:nvPr/>
        </p:nvSpPr>
        <p:spPr>
          <a:xfrm>
            <a:off x="838200" y="4650206"/>
            <a:ext cx="7391400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</a:rPr>
              <a:t>Programové období 2021 – 2027, 15. 2. 2024,</a:t>
            </a:r>
          </a:p>
          <a:p>
            <a:r>
              <a:rPr lang="cs-CZ" dirty="0">
                <a:solidFill>
                  <a:schemeClr val="bg1"/>
                </a:solidFill>
              </a:rPr>
              <a:t>Ministerstvo školství, mládeže a tělovýchovy</a:t>
            </a:r>
            <a:r>
              <a:rPr lang="cs-CZ" dirty="0">
                <a:solidFill>
                  <a:srgbClr val="173070"/>
                </a:solidFill>
              </a:rPr>
              <a:t> pro informace k prioritě 1 – Výzkum a vývoj</a:t>
            </a:r>
            <a:endParaRPr lang="cs-CZ" dirty="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4792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7FD165B-CC2F-6988-E2C0-200B1929C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72" y="1035109"/>
            <a:ext cx="5264400" cy="4471595"/>
          </a:xfrm>
        </p:spPr>
        <p:txBody>
          <a:bodyPr/>
          <a:lstStyle/>
          <a:p>
            <a:pPr marL="0" indent="0">
              <a:buNone/>
            </a:pPr>
            <a:r>
              <a:rPr lang="cs-CZ" sz="2350" b="1" dirty="0"/>
              <a:t>Závazná</a:t>
            </a:r>
            <a:r>
              <a:rPr lang="cs-CZ" sz="2350" dirty="0"/>
              <a:t> dle bodu 3., Části V, </a:t>
            </a:r>
            <a:r>
              <a:rPr lang="cs-CZ" sz="2350" dirty="0" err="1"/>
              <a:t>RoPD</a:t>
            </a:r>
            <a:endParaRPr lang="cs-CZ" sz="2350" dirty="0"/>
          </a:p>
          <a:p>
            <a:pPr>
              <a:spcBef>
                <a:spcPts val="600"/>
              </a:spcBef>
            </a:pPr>
            <a:r>
              <a:rPr lang="cs-CZ" sz="2350" dirty="0" err="1"/>
              <a:t>PpŽP</a:t>
            </a:r>
            <a:r>
              <a:rPr lang="cs-CZ" sz="2350" dirty="0"/>
              <a:t> – obecná část, verze 2 </a:t>
            </a:r>
            <a:br>
              <a:rPr lang="cs-CZ" sz="2350" dirty="0"/>
            </a:br>
            <a:r>
              <a:rPr lang="cs-CZ" sz="2350" i="1" dirty="0"/>
              <a:t>(plán aktualizace léto 24: verze 3)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350" dirty="0" err="1"/>
              <a:t>PpŽP</a:t>
            </a:r>
            <a:r>
              <a:rPr lang="cs-CZ" sz="2350" dirty="0"/>
              <a:t> – </a:t>
            </a:r>
            <a:r>
              <a:rPr lang="cs-CZ" sz="2350" dirty="0" err="1"/>
              <a:t>specif</a:t>
            </a:r>
            <a:r>
              <a:rPr lang="cs-CZ" sz="2350" dirty="0"/>
              <a:t>. část, verze 3</a:t>
            </a:r>
          </a:p>
          <a:p>
            <a:pPr>
              <a:spcBef>
                <a:spcPts val="0"/>
              </a:spcBef>
            </a:pPr>
            <a:r>
              <a:rPr lang="cs-CZ" sz="2350" dirty="0"/>
              <a:t>MD č. 1 k </a:t>
            </a:r>
            <a:r>
              <a:rPr lang="cs-CZ" sz="2350" dirty="0" err="1"/>
              <a:t>PpŽP</a:t>
            </a:r>
            <a:r>
              <a:rPr lang="cs-CZ" sz="2350" dirty="0"/>
              <a:t> – obecná část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350" dirty="0"/>
              <a:t>       (publicita)</a:t>
            </a:r>
          </a:p>
          <a:p>
            <a:pPr>
              <a:spcBef>
                <a:spcPts val="600"/>
              </a:spcBef>
            </a:pPr>
            <a:r>
              <a:rPr lang="cs-CZ" sz="2350" b="1" dirty="0"/>
              <a:t>MD č. 2 k </a:t>
            </a:r>
            <a:r>
              <a:rPr lang="cs-CZ" sz="2350" b="1" dirty="0" err="1"/>
              <a:t>PpŽP</a:t>
            </a:r>
            <a:r>
              <a:rPr lang="cs-CZ" sz="2350" b="1" dirty="0"/>
              <a:t> – obecná část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350" b="1" dirty="0"/>
              <a:t>       (zákoník práce)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350" i="1" dirty="0"/>
              <a:t>V plánu MD č. 1 k </a:t>
            </a:r>
            <a:r>
              <a:rPr lang="cs-CZ" sz="2350" i="1" dirty="0" err="1"/>
              <a:t>SpŽP</a:t>
            </a:r>
            <a:r>
              <a:rPr lang="cs-CZ" sz="2350" i="1" dirty="0"/>
              <a:t> (</a:t>
            </a:r>
            <a:r>
              <a:rPr lang="cs-CZ" sz="2350" i="1" dirty="0" err="1"/>
              <a:t>vícekolové</a:t>
            </a:r>
            <a:r>
              <a:rPr lang="cs-CZ" sz="2350" i="1" dirty="0"/>
              <a:t> programy v KA Asistence)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350" b="1" dirty="0"/>
              <a:t>Pro přijetí nezbytné administrovat </a:t>
            </a:r>
            <a:br>
              <a:rPr lang="cs-CZ" sz="2350" b="1" dirty="0"/>
            </a:br>
            <a:r>
              <a:rPr lang="cs-CZ" sz="2350" b="1" dirty="0"/>
              <a:t>PZ s vlivem na PA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A4DEA6-B845-D26A-37F7-BFA11D7B0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16402"/>
            <a:ext cx="10564586" cy="918707"/>
          </a:xfrm>
        </p:spPr>
        <p:txBody>
          <a:bodyPr/>
          <a:lstStyle/>
          <a:p>
            <a:r>
              <a:rPr lang="cs-CZ" b="1" dirty="0"/>
              <a:t>Orientace v pravidlech a postupech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BCA532-A4F8-BFC7-0F79-A591E761DE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0672" y="887669"/>
            <a:ext cx="5615056" cy="5853929"/>
          </a:xfrm>
        </p:spPr>
        <p:txBody>
          <a:bodyPr/>
          <a:lstStyle/>
          <a:p>
            <a:pPr marL="0" indent="0" algn="ctr">
              <a:buNone/>
            </a:pPr>
            <a:r>
              <a:rPr lang="cs-CZ" sz="2200" b="1" dirty="0"/>
              <a:t>Metodické výklady </a:t>
            </a:r>
            <a:r>
              <a:rPr lang="cs-CZ" sz="2200" dirty="0"/>
              <a:t>– dovysvětlení pravidel  automatická platnost </a:t>
            </a:r>
            <a:br>
              <a:rPr lang="cs-CZ" sz="2200" dirty="0"/>
            </a:br>
            <a:r>
              <a:rPr lang="cs-CZ" sz="2200" dirty="0"/>
              <a:t>(bez přijímání k přílohám PA) </a:t>
            </a:r>
          </a:p>
          <a:p>
            <a:r>
              <a:rPr lang="cs-CZ" sz="2200" b="1" dirty="0" err="1"/>
              <a:t>PpŽP</a:t>
            </a:r>
            <a:r>
              <a:rPr lang="cs-CZ" sz="2200" b="1" dirty="0"/>
              <a:t>:</a:t>
            </a:r>
          </a:p>
          <a:p>
            <a:pPr marL="514350" indent="-514350">
              <a:buFont typeface="+mj-lt"/>
              <a:buAutoNum type="romanUcPeriod"/>
            </a:pPr>
            <a:r>
              <a:rPr lang="cs-CZ" sz="2200" dirty="0"/>
              <a:t>Způsobilost výdajů souvisejících s účastí členů RT projektu a osob CS projektu na akcích souvisejících s realizací projektů OP JAK</a:t>
            </a:r>
          </a:p>
          <a:p>
            <a:pPr marL="514350" indent="-514350">
              <a:buFont typeface="+mj-lt"/>
              <a:buAutoNum type="romanUcPeriod"/>
            </a:pPr>
            <a:r>
              <a:rPr lang="cs-CZ" sz="2200" dirty="0"/>
              <a:t>Způsobilost odpisů DNM v OP JAK</a:t>
            </a:r>
          </a:p>
          <a:p>
            <a:pPr marL="514350" indent="-514350">
              <a:buFont typeface="+mj-lt"/>
              <a:buAutoNum type="romanUcPeriod"/>
            </a:pPr>
            <a:r>
              <a:rPr lang="cs-CZ" sz="2200" dirty="0"/>
              <a:t>Dokladování uspořádaných akcí </a:t>
            </a:r>
          </a:p>
          <a:p>
            <a:r>
              <a:rPr lang="cs-CZ" sz="2200" b="1" dirty="0" err="1"/>
              <a:t>SPpŽP</a:t>
            </a:r>
            <a:r>
              <a:rPr lang="cs-CZ" sz="2200" b="1" dirty="0"/>
              <a:t>: </a:t>
            </a:r>
          </a:p>
          <a:p>
            <a:pPr marL="514350" indent="-514350">
              <a:buFont typeface="+mj-lt"/>
              <a:buAutoNum type="romanUcPeriod"/>
            </a:pPr>
            <a:r>
              <a:rPr lang="cs-CZ" sz="2200" dirty="0"/>
              <a:t>Indikátory 210 171 a 212 031</a:t>
            </a:r>
          </a:p>
          <a:p>
            <a:r>
              <a:rPr lang="cs-CZ" sz="2200" b="1" dirty="0"/>
              <a:t>Seznam obvyklých cen</a:t>
            </a:r>
            <a:r>
              <a:rPr lang="cs-CZ" sz="2200" dirty="0"/>
              <a:t> (účinná verze, zpravidla roční aktualizace)</a:t>
            </a:r>
          </a:p>
          <a:p>
            <a:r>
              <a:rPr lang="cs-CZ" sz="2200" dirty="0"/>
              <a:t>Metodika pro nakládání s majetkem spolufinancovaným z OP JAK</a:t>
            </a:r>
          </a:p>
          <a:p>
            <a:pPr marL="0" indent="0">
              <a:buNone/>
            </a:pPr>
            <a:endParaRPr lang="cs-CZ" sz="2350" dirty="0"/>
          </a:p>
        </p:txBody>
      </p:sp>
    </p:spTree>
    <p:extLst>
      <p:ext uri="{BB962C8B-B14F-4D97-AF65-F5344CB8AC3E}">
        <p14:creationId xmlns:p14="http://schemas.microsoft.com/office/powerpoint/2010/main" val="1496941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23600"/>
            <a:ext cx="10564586" cy="918707"/>
          </a:xfrm>
        </p:spPr>
        <p:txBody>
          <a:bodyPr/>
          <a:lstStyle/>
          <a:p>
            <a:r>
              <a:rPr lang="cs-CZ" b="1" dirty="0"/>
              <a:t>Změny projektu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922563"/>
            <a:ext cx="10725150" cy="4890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Kap. 7.4 </a:t>
            </a:r>
            <a:r>
              <a:rPr lang="cs-CZ" sz="2200" dirty="0" err="1"/>
              <a:t>PpŽP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Potřeba administrace změnového řízení vs. informace k projektu v ZoR/</a:t>
            </a:r>
            <a:r>
              <a:rPr lang="cs-CZ" sz="2200" dirty="0" err="1"/>
              <a:t>ZZoR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Rozdíly oproti pravidlům OP VVV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/>
              <a:t>Významnost </a:t>
            </a:r>
            <a:r>
              <a:rPr lang="cs-CZ" sz="2200" dirty="0"/>
              <a:t>změn (</a:t>
            </a:r>
            <a:r>
              <a:rPr lang="cs-CZ" sz="2200" u="sng" dirty="0"/>
              <a:t>klasifikaci změny určuje ŘO</a:t>
            </a:r>
            <a:r>
              <a:rPr lang="cs-CZ" sz="2200" dirty="0"/>
              <a:t>):</a:t>
            </a:r>
          </a:p>
          <a:p>
            <a:pPr marL="457200" indent="-457200">
              <a:buAutoNum type="alphaLcParenR"/>
            </a:pPr>
            <a:r>
              <a:rPr lang="cs-CZ" sz="2200" u="sng" dirty="0"/>
              <a:t>Nepodstatné</a:t>
            </a:r>
            <a:r>
              <a:rPr lang="cs-CZ" sz="2200" dirty="0"/>
              <a:t> změny</a:t>
            </a:r>
          </a:p>
          <a:p>
            <a:pPr marL="457200" indent="-457200">
              <a:buAutoNum type="alphaLcParenR"/>
            </a:pPr>
            <a:r>
              <a:rPr lang="cs-CZ" sz="2200" u="sng" dirty="0"/>
              <a:t>Podstatné</a:t>
            </a:r>
            <a:r>
              <a:rPr lang="cs-CZ" sz="2200" dirty="0"/>
              <a:t> změny (významné)</a:t>
            </a:r>
          </a:p>
          <a:p>
            <a:pPr marL="457200" indent="-457200">
              <a:buAutoNum type="alphaLcParenR"/>
            </a:pPr>
            <a:r>
              <a:rPr lang="cs-CZ" sz="2200" u="sng" dirty="0"/>
              <a:t>Podstatné změny zakládající změnu PA </a:t>
            </a:r>
            <a:r>
              <a:rPr lang="cs-CZ" sz="2200" dirty="0"/>
              <a:t>– dopad do PA a jeho příloh </a:t>
            </a:r>
            <a:r>
              <a:rPr lang="cs-CZ" sz="2200" b="1" dirty="0"/>
              <a:t>vč. Základních parametrů projektu („ZPP“)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Velmi důležité je </a:t>
            </a:r>
            <a:r>
              <a:rPr lang="cs-CZ" sz="2200" u="sng" dirty="0"/>
              <a:t>neslučovat změny s rozdílnou významností</a:t>
            </a:r>
            <a:r>
              <a:rPr lang="cs-CZ" sz="2200" dirty="0"/>
              <a:t> (pravidlo „(nej)</a:t>
            </a:r>
            <a:r>
              <a:rPr lang="cs-CZ" sz="2200" b="1" dirty="0"/>
              <a:t>vyšší bere</a:t>
            </a:r>
            <a:r>
              <a:rPr lang="cs-CZ" sz="2200" dirty="0"/>
              <a:t>“)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u="sng" dirty="0"/>
              <a:t>Princip „splachování“*</a:t>
            </a:r>
            <a:r>
              <a:rPr lang="cs-CZ" sz="2200" dirty="0"/>
              <a:t> z pohledu rozpočtu uváděného v ZPP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Nejenom </a:t>
            </a:r>
            <a:r>
              <a:rPr lang="cs-CZ" sz="2200" b="1" dirty="0"/>
              <a:t>charakter, ale i relevanci a obsah změn </a:t>
            </a:r>
            <a:r>
              <a:rPr lang="cs-CZ" sz="2200" dirty="0"/>
              <a:t>(zejména složitějších a neobvyklých) doporučujeme v </a:t>
            </a:r>
            <a:r>
              <a:rPr lang="cs-CZ" sz="2200" b="1" dirty="0"/>
              <a:t>dostatečném časovém předstihu konzultovat</a:t>
            </a:r>
            <a:r>
              <a:rPr lang="cs-CZ" sz="2200" dirty="0"/>
              <a:t> s ŘO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u="sng" dirty="0"/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8446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23600"/>
            <a:ext cx="10564586" cy="918707"/>
          </a:xfrm>
        </p:spPr>
        <p:txBody>
          <a:bodyPr/>
          <a:lstStyle/>
          <a:p>
            <a:r>
              <a:rPr lang="cs-CZ" b="1" dirty="0"/>
              <a:t>Změny projektu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783770"/>
            <a:ext cx="10888436" cy="4757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b="1" dirty="0"/>
          </a:p>
          <a:p>
            <a:endParaRPr lang="cs-CZ" sz="2200" b="1" dirty="0"/>
          </a:p>
          <a:p>
            <a:pPr algn="just">
              <a:spcBef>
                <a:spcPts val="1800"/>
              </a:spcBef>
            </a:pPr>
            <a:endParaRPr lang="cs-CZ" sz="2200" b="1" dirty="0"/>
          </a:p>
          <a:p>
            <a:pPr marL="342900" indent="-342900" algn="just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Vrácení změn k dopracování na základě výzvy k doplnění </a:t>
            </a:r>
            <a:r>
              <a:rPr lang="cs-CZ" sz="2200" dirty="0"/>
              <a:t>(lhůta zpravidla 5 pracovních dnů dle charakteru a rozsahu nedostatků lhůta kratší/delší)</a:t>
            </a:r>
            <a:endParaRPr lang="cs-CZ" sz="2200" b="1" dirty="0"/>
          </a:p>
          <a:p>
            <a:pPr marL="342900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Potvrzení/Schválení ŽoZ automaticky nezakládá způsobilost výdaje </a:t>
            </a:r>
            <a:r>
              <a:rPr lang="cs-CZ" sz="2200" dirty="0"/>
              <a:t>realizovaného na základě provedené změny =&gt; způsobilost výdaje je posuzována až na základě relevantních dokumentů předložených v ŽoP/</a:t>
            </a:r>
            <a:r>
              <a:rPr lang="cs-CZ" sz="2200" dirty="0" err="1"/>
              <a:t>ZŽoP</a:t>
            </a:r>
            <a:r>
              <a:rPr lang="cs-CZ" sz="2200" dirty="0"/>
              <a:t>/ZoR/</a:t>
            </a:r>
            <a:r>
              <a:rPr lang="cs-CZ" sz="2200" dirty="0" err="1"/>
              <a:t>ZZoR</a:t>
            </a:r>
            <a:r>
              <a:rPr lang="cs-CZ" sz="2200" dirty="0"/>
              <a:t>. </a:t>
            </a:r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E84216-70F8-D6E3-40D4-DB45E69D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9" t="44127" r="17589" b="40000"/>
          <a:stretch/>
        </p:blipFill>
        <p:spPr>
          <a:xfrm>
            <a:off x="891760" y="1042307"/>
            <a:ext cx="10732330" cy="20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145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23600"/>
            <a:ext cx="10564586" cy="918707"/>
          </a:xfrm>
        </p:spPr>
        <p:txBody>
          <a:bodyPr/>
          <a:lstStyle/>
          <a:p>
            <a:r>
              <a:rPr lang="cs-CZ" b="1" dirty="0"/>
              <a:t>Účinnost změn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983796"/>
            <a:ext cx="10725150" cy="489040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Datum účinnosti </a:t>
            </a:r>
            <a:r>
              <a:rPr lang="cs-CZ" b="1" dirty="0"/>
              <a:t>navrhuje a zadává do IS KP21+ příjemce projektu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/>
              <a:t>Relevantní </a:t>
            </a:r>
            <a:r>
              <a:rPr lang="cs-CZ" b="1" dirty="0" err="1"/>
              <a:t>provazba</a:t>
            </a:r>
            <a:r>
              <a:rPr lang="cs-CZ" b="1" dirty="0"/>
              <a:t> a popis v návaznosti na náplň dané ŽoZ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Nejdříve k </a:t>
            </a:r>
            <a:r>
              <a:rPr lang="cs-CZ" b="1" dirty="0"/>
              <a:t>datu zahájení realizace projektu</a:t>
            </a:r>
            <a:r>
              <a:rPr lang="cs-CZ" dirty="0"/>
              <a:t> (v 99,9 % případů irelevantní žádat </a:t>
            </a:r>
            <a:br>
              <a:rPr lang="cs-CZ" dirty="0"/>
            </a:br>
            <a:r>
              <a:rPr lang="cs-CZ" dirty="0"/>
              <a:t>o PZ s účinností ke dni zahájení realizace projektu např. po 2 letech realizace projektu – ŘO posuzuje relevanci a charakter dané změny v souladu s činností daného projektu)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Schválení podstatné změny se řídí (</a:t>
            </a:r>
            <a:r>
              <a:rPr lang="cs-CZ" dirty="0" err="1"/>
              <a:t>mmj</a:t>
            </a:r>
            <a:r>
              <a:rPr lang="cs-CZ" dirty="0"/>
              <a:t>. související pravidla) jejím </a:t>
            </a:r>
            <a:r>
              <a:rPr lang="cs-CZ" b="1" dirty="0"/>
              <a:t>věcným posouzením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Pokud účinnost změny není ze strany příjemce vyplněna (a odpovídajícím způsobem popsána) platí, že </a:t>
            </a:r>
            <a:r>
              <a:rPr lang="cs-CZ" b="1" dirty="0"/>
              <a:t>změna je účinná ke dní schválení ŽoZ ze strany ŘO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Vliv na ne/možnost nárokování výdajů v ŽoP projektu/činností v ZoR projektu </a:t>
            </a:r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62589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Změny projektu – informace k zohlednění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872900"/>
            <a:ext cx="11062607" cy="553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b="1" dirty="0"/>
              <a:t>Kapitola rozpočtu </a:t>
            </a:r>
            <a:r>
              <a:rPr lang="cs-CZ" sz="2200" dirty="0"/>
              <a:t>= souhrnná část rozpočtu (</a:t>
            </a:r>
            <a:r>
              <a:rPr lang="cs-CZ" sz="2200" u="sng" dirty="0"/>
              <a:t>např. Nákup služeb</a:t>
            </a:r>
            <a:r>
              <a:rPr lang="cs-CZ" sz="2200" dirty="0"/>
              <a:t>) = část rozpočtu uvedená </a:t>
            </a:r>
            <a:br>
              <a:rPr lang="cs-CZ" sz="2200" dirty="0"/>
            </a:br>
            <a:r>
              <a:rPr lang="cs-CZ" sz="2200" dirty="0"/>
              <a:t>v ZPP vs. položky rozpočtu (</a:t>
            </a:r>
            <a:r>
              <a:rPr lang="cs-CZ" sz="2200" u="sng" dirty="0"/>
              <a:t>např. Překlady; Vzdělávání; Webové a grafické služby </a:t>
            </a:r>
            <a:r>
              <a:rPr lang="cs-CZ" sz="2200" dirty="0"/>
              <a:t>atp.)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Dodržování stanovených limitů výzvy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Nelze provádět přesuny prostředků</a:t>
            </a:r>
            <a:r>
              <a:rPr lang="cs-CZ" sz="2200" dirty="0"/>
              <a:t> mezi </a:t>
            </a:r>
            <a:r>
              <a:rPr lang="cs-CZ" sz="2200" b="1" dirty="0"/>
              <a:t>přímými</a:t>
            </a:r>
            <a:r>
              <a:rPr lang="cs-CZ" sz="2200" dirty="0"/>
              <a:t> výdaji a: </a:t>
            </a:r>
          </a:p>
          <a:p>
            <a:pPr>
              <a:spcBef>
                <a:spcPts val="600"/>
              </a:spcBef>
            </a:pPr>
            <a:r>
              <a:rPr lang="cs-CZ" sz="2200" dirty="0"/>
              <a:t>a) </a:t>
            </a:r>
            <a:r>
              <a:rPr lang="cs-CZ" sz="2200" b="1" dirty="0"/>
              <a:t>paušálními </a:t>
            </a:r>
            <a:r>
              <a:rPr lang="cs-CZ" sz="2200" dirty="0"/>
              <a:t>náklady b) </a:t>
            </a:r>
            <a:r>
              <a:rPr lang="cs-CZ" sz="2200" b="1" dirty="0"/>
              <a:t>jednorázovými částkami pro 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b="1" dirty="0"/>
              <a:t>Nelze změnit stanovení ceny jednotky </a:t>
            </a:r>
            <a:r>
              <a:rPr lang="cs-CZ" sz="2200" dirty="0"/>
              <a:t>mzdy člena odborného týmu </a:t>
            </a:r>
            <a:r>
              <a:rPr lang="cs-CZ" sz="2200" b="1" dirty="0"/>
              <a:t>z jednotkového nákladu</a:t>
            </a:r>
            <a:r>
              <a:rPr lang="cs-CZ" sz="2200" dirty="0"/>
              <a:t> (b2) </a:t>
            </a:r>
            <a:r>
              <a:rPr lang="cs-CZ" sz="2200" b="1" dirty="0"/>
              <a:t>na individuální nastavení </a:t>
            </a:r>
            <a:r>
              <a:rPr lang="cs-CZ" sz="2200" dirty="0"/>
              <a:t>(a2); na nastavení dle ISPV (a1) pouze </a:t>
            </a:r>
            <a:br>
              <a:rPr lang="cs-CZ" sz="2200" dirty="0"/>
            </a:br>
            <a:r>
              <a:rPr lang="cs-CZ" sz="2200" dirty="0"/>
              <a:t>ve výjimečných případech – řeší se operativně individuálně (PZ významná)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31EB262-6BE4-AAFF-9F23-C4DFAC14E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55765"/>
              </p:ext>
            </p:extLst>
          </p:nvPr>
        </p:nvGraphicFramePr>
        <p:xfrm>
          <a:off x="1143227" y="1954472"/>
          <a:ext cx="10235066" cy="181198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931062">
                  <a:extLst>
                    <a:ext uri="{9D8B030D-6E8A-4147-A177-3AD203B41FA5}">
                      <a16:colId xmlns:a16="http://schemas.microsoft.com/office/drawing/2014/main" val="3809031645"/>
                    </a:ext>
                  </a:extLst>
                </a:gridCol>
                <a:gridCol w="1687922">
                  <a:extLst>
                    <a:ext uri="{9D8B030D-6E8A-4147-A177-3AD203B41FA5}">
                      <a16:colId xmlns:a16="http://schemas.microsoft.com/office/drawing/2014/main" val="1900784040"/>
                    </a:ext>
                  </a:extLst>
                </a:gridCol>
                <a:gridCol w="2647212">
                  <a:extLst>
                    <a:ext uri="{9D8B030D-6E8A-4147-A177-3AD203B41FA5}">
                      <a16:colId xmlns:a16="http://schemas.microsoft.com/office/drawing/2014/main" val="875845682"/>
                    </a:ext>
                  </a:extLst>
                </a:gridCol>
                <a:gridCol w="1499035">
                  <a:extLst>
                    <a:ext uri="{9D8B030D-6E8A-4147-A177-3AD203B41FA5}">
                      <a16:colId xmlns:a16="http://schemas.microsoft.com/office/drawing/2014/main" val="2609945449"/>
                    </a:ext>
                  </a:extLst>
                </a:gridCol>
                <a:gridCol w="2469835">
                  <a:extLst>
                    <a:ext uri="{9D8B030D-6E8A-4147-A177-3AD203B41FA5}">
                      <a16:colId xmlns:a16="http://schemas.microsoft.com/office/drawing/2014/main" val="258300189"/>
                    </a:ext>
                  </a:extLst>
                </a:gridCol>
              </a:tblGrid>
              <a:tr h="104233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Nákup služeb </a:t>
                      </a:r>
                      <a:b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 kategorii 1.1.1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Přímé výdaje - Výdaje investiční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Výše prostředků na vouchery v KA Asistence (A)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Výše prostředků na vouchery v KA Pilotní ověření (PO)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Výše prostředků na vouchery v KA PO a A 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6190098"/>
                  </a:ext>
                </a:extLst>
              </a:tr>
              <a:tr h="7696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max. 49 % z CZV</a:t>
                      </a:r>
                    </a:p>
                    <a:p>
                      <a:pPr algn="ctr" fontAlgn="ctr"/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Limit neplatí </a:t>
                      </a:r>
                      <a:b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 A </a:t>
                      </a:r>
                      <a:r>
                        <a:rPr lang="cs-CZ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PO vouchery</a:t>
                      </a:r>
                      <a:endParaRPr lang="cs-CZ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NR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max. 25 % CZV, jeden </a:t>
                      </a:r>
                      <a:r>
                        <a:rPr lang="de-DE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voucher</a:t>
                      </a:r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max. 1,2 mil. </a:t>
                      </a:r>
                      <a:r>
                        <a:rPr lang="de-DE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Kč</a:t>
                      </a:r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vč</a:t>
                      </a:r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de-DE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spolufin</a:t>
                      </a:r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max. 35 % CZV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 součtu max. 55 % CZV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6125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0907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Změny projektu – informace k zohlednění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78" y="1005148"/>
            <a:ext cx="11138807" cy="4820329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Nelze změnit nastavení jednotkové sazby mezd z hodnot dle ISPV (a1) na formu jednotkového nákladu (b2)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Nelze přejmenovávat </a:t>
            </a:r>
            <a:r>
              <a:rPr lang="cs-CZ" sz="2200" dirty="0"/>
              <a:t>názvy </a:t>
            </a:r>
            <a:r>
              <a:rPr lang="cs-CZ" sz="2200" b="1" dirty="0"/>
              <a:t>rozpočtových položek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Nelze změnit účel dotace</a:t>
            </a:r>
            <a:r>
              <a:rPr lang="cs-CZ" sz="2200" dirty="0"/>
              <a:t> ani </a:t>
            </a:r>
            <a:r>
              <a:rPr lang="cs-CZ" sz="2200" b="1" dirty="0"/>
              <a:t>navýšit celkové způsobilé výdaje </a:t>
            </a:r>
            <a:r>
              <a:rPr lang="cs-CZ" sz="2200" dirty="0"/>
              <a:t>projektu (vč. navýšení způsobené přesuny v kap. 1.1.1, tj. výdajů tvořících základ pro výpočet paušálních nákladů)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dirty="0"/>
              <a:t>Z položky „</a:t>
            </a:r>
            <a:r>
              <a:rPr lang="cs-CZ" sz="2200" b="1" dirty="0"/>
              <a:t>Rezerva pro osobní výdaje</a:t>
            </a:r>
            <a:r>
              <a:rPr lang="cs-CZ" sz="2200" dirty="0"/>
              <a:t>“ není příjemce oprávněn přesouvat prostředky do jiných rozpočtových položek, než jsou </a:t>
            </a:r>
            <a:r>
              <a:rPr lang="cs-CZ" sz="2200" b="1" dirty="0"/>
              <a:t>položky týkající se osobních výdajů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dirty="0"/>
              <a:t>Použít prostředky „</a:t>
            </a:r>
            <a:r>
              <a:rPr lang="cs-CZ" sz="2200" b="1" dirty="0"/>
              <a:t>Rezervy pro osobní výdaje</a:t>
            </a:r>
            <a:r>
              <a:rPr lang="cs-CZ" sz="2200" dirty="0"/>
              <a:t>“ pro navýšení jednotkové sazby je možné až </a:t>
            </a:r>
            <a:r>
              <a:rPr lang="cs-CZ" sz="2200" b="1" dirty="0"/>
              <a:t>od 25. měsíce realizace projektu</a:t>
            </a:r>
            <a:r>
              <a:rPr lang="cs-CZ" sz="2200" dirty="0"/>
              <a:t> (navýšení sazeb možné i z jiných položek, avšak při dodržení všech relevantních pravidel)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Nelze navýšit jednotkovou sazbu osobních výdajů </a:t>
            </a:r>
            <a:r>
              <a:rPr lang="cs-CZ" sz="2200" dirty="0"/>
              <a:t>v případě, že aktuálně platná jednotková sazba pro danou pozici byla </a:t>
            </a:r>
            <a:r>
              <a:rPr lang="cs-CZ" sz="2200" b="1" dirty="0"/>
              <a:t>překročena v rámci schválených ŽoP o více než 2 %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u="sng" dirty="0"/>
              <a:t>Obecně věnujte, prosím, </a:t>
            </a:r>
            <a:r>
              <a:rPr lang="cs-CZ" sz="2200" b="1" u="sng" dirty="0"/>
              <a:t>jednotkovým sazbám osobních výdajů vysokou pozornost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052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Změny projektu – informace k zohlednění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78" y="1005148"/>
            <a:ext cx="11138807" cy="4820329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Není možné změnovým řízením </a:t>
            </a:r>
            <a:r>
              <a:rPr lang="cs-CZ" sz="2200" dirty="0"/>
              <a:t>do rozpočtu projektu </a:t>
            </a:r>
            <a:r>
              <a:rPr lang="cs-CZ" sz="2200" b="1" dirty="0"/>
              <a:t>zařadit rozpočtovou položku</a:t>
            </a:r>
            <a:r>
              <a:rPr lang="cs-CZ" sz="2200" dirty="0"/>
              <a:t>, která byla </a:t>
            </a:r>
            <a:r>
              <a:rPr lang="cs-CZ" sz="2200" b="1" dirty="0"/>
              <a:t>zcela odstraněna </a:t>
            </a:r>
            <a:r>
              <a:rPr lang="cs-CZ" sz="2200" dirty="0"/>
              <a:t>na základě hodnocení projektu ze strany HK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Nelze měnit závazky stanovené HK </a:t>
            </a:r>
            <a:r>
              <a:rPr lang="cs-CZ" sz="2200" dirty="0"/>
              <a:t>(neplatí pro změny rozpočtu – vždy však s objektivním zdůvodněním a s celkovou výjimkou bodu výše a dále v extrémně výjimečných případech, kdy příjemce vlivem např. působení vyšší moci nemohl ovlivnit vývoj situace, působení vyšší moci je nutné prokázat, změny těchto závazků mohou v určitých situacích znamenat snížení CZV projektu)</a:t>
            </a:r>
            <a:endParaRPr lang="cs-CZ" sz="22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Navýšení úvazku nad rámec 1,0 </a:t>
            </a:r>
            <a:r>
              <a:rPr lang="cs-CZ" sz="2200" dirty="0"/>
              <a:t>je možné </a:t>
            </a:r>
            <a:r>
              <a:rPr lang="cs-CZ" sz="2200" b="1" dirty="0"/>
              <a:t>pouze u členů odborného týmu, </a:t>
            </a:r>
            <a:r>
              <a:rPr lang="cs-CZ" sz="2200" dirty="0"/>
              <a:t>pouze </a:t>
            </a:r>
            <a:r>
              <a:rPr lang="cs-CZ" sz="2200" b="1" dirty="0"/>
              <a:t>do hodnoty 1,2 úvazku </a:t>
            </a:r>
            <a:r>
              <a:rPr lang="cs-CZ" sz="2200" dirty="0"/>
              <a:t>a pouze </a:t>
            </a:r>
            <a:r>
              <a:rPr lang="cs-CZ" sz="2200" b="1" dirty="0"/>
              <a:t>ve výjimečných a dostatečně odůvodněných případech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1" dirty="0"/>
              <a:t>Správné rozlišení finančních/rozpočtových změn </a:t>
            </a:r>
            <a:r>
              <a:rPr lang="cs-CZ" sz="2200" dirty="0"/>
              <a:t>na základě stanovených typů změnových řízení a jejich pravidel (např. 15 % objemu kapitoly ze/do které jsou prostředky přesouvány počítat vždy </a:t>
            </a:r>
            <a:r>
              <a:rPr lang="cs-CZ" sz="2200" u="sng" dirty="0"/>
              <a:t>ve vztahu k aktuálnímu rozpočtu uvedenému v ZPP</a:t>
            </a:r>
            <a:r>
              <a:rPr lang="cs-CZ" sz="2200" dirty="0"/>
              <a:t>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0554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988" y="113816"/>
            <a:ext cx="10564586" cy="918707"/>
          </a:xfrm>
        </p:spPr>
        <p:txBody>
          <a:bodyPr/>
          <a:lstStyle/>
          <a:p>
            <a:r>
              <a:rPr lang="cs-CZ" sz="3900" b="1" dirty="0"/>
              <a:t>Finanční změny projektu </a:t>
            </a:r>
            <a:br>
              <a:rPr lang="cs-CZ" sz="3900" b="1" dirty="0"/>
            </a:br>
            <a:r>
              <a:rPr lang="cs-CZ" sz="3900" b="1" dirty="0"/>
              <a:t>(různé významnosti)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455" y="1060999"/>
            <a:ext cx="11219090" cy="4988897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Změny </a:t>
            </a:r>
            <a:r>
              <a:rPr lang="cs-CZ" sz="2000" b="1" dirty="0"/>
              <a:t>rozpočtu</a:t>
            </a:r>
            <a:r>
              <a:rPr lang="cs-CZ" sz="2000" dirty="0"/>
              <a:t> (přesuny v rozpočtu, vytvoření nové rozpočtové položky, navyšování/snižování jednotkových sazeb, snížení CZV…)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Změny </a:t>
            </a:r>
            <a:r>
              <a:rPr lang="cs-CZ" sz="2000" b="1" dirty="0"/>
              <a:t>finančního plánu (FP) </a:t>
            </a:r>
            <a:r>
              <a:rPr lang="cs-CZ" sz="2000" dirty="0"/>
              <a:t>včetně příp. změn sledovaného období pro předložení ZoR/ŽoP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Změna </a:t>
            </a:r>
            <a:r>
              <a:rPr lang="cs-CZ" sz="2000" b="1" dirty="0"/>
              <a:t>finančního milníku </a:t>
            </a:r>
            <a:r>
              <a:rPr lang="cs-CZ" sz="2000" dirty="0"/>
              <a:t>– </a:t>
            </a:r>
            <a:r>
              <a:rPr lang="cs-CZ" sz="2000" b="1" dirty="0"/>
              <a:t>pouze pokud zbývá více než 6 měsíců do konce období</a:t>
            </a:r>
            <a:r>
              <a:rPr lang="cs-CZ" sz="2000" dirty="0"/>
              <a:t>, pro které je stanoven nebo </a:t>
            </a:r>
            <a:r>
              <a:rPr lang="cs-CZ" sz="2000" b="1" dirty="0"/>
              <a:t>pokud zbývá méně času, tak pouze když </a:t>
            </a:r>
            <a:r>
              <a:rPr lang="cs-CZ" sz="2000" dirty="0"/>
              <a:t>a) je předkládána ŽoP/ZoR v dřívějším termínu b) mění se doba realizace projektu c) je žádáno o snížení CZV d) je prokázán zásah vyšší moci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b="1" dirty="0"/>
              <a:t>Provádět kontrolu dodržení základních pravidel</a:t>
            </a:r>
            <a:r>
              <a:rPr lang="cs-CZ" sz="2000" dirty="0"/>
              <a:t>: </a:t>
            </a:r>
          </a:p>
          <a:p>
            <a:pPr lvl="2" indent="-4572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950" dirty="0">
                <a:solidFill>
                  <a:srgbClr val="002060"/>
                </a:solidFill>
                <a:latin typeface="+mn-lt"/>
              </a:rPr>
              <a:t>Soulad </a:t>
            </a:r>
            <a:r>
              <a:rPr lang="cs-CZ" sz="1950" u="sng" dirty="0">
                <a:solidFill>
                  <a:srgbClr val="002060"/>
                </a:solidFill>
                <a:latin typeface="+mn-lt"/>
              </a:rPr>
              <a:t>celkových hodnot rozpočtu a FP</a:t>
            </a:r>
          </a:p>
          <a:p>
            <a:pPr lvl="2" indent="-4572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950" u="sng" dirty="0">
                <a:solidFill>
                  <a:srgbClr val="002060"/>
                </a:solidFill>
                <a:latin typeface="+mn-lt"/>
              </a:rPr>
              <a:t>Nepřečerpávání rozpočtových položek </a:t>
            </a:r>
          </a:p>
          <a:p>
            <a:pPr lvl="2" indent="-4572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950" dirty="0">
                <a:solidFill>
                  <a:srgbClr val="002060"/>
                </a:solidFill>
                <a:latin typeface="+mn-lt"/>
              </a:rPr>
              <a:t>Soulad </a:t>
            </a:r>
            <a:r>
              <a:rPr lang="cs-CZ" sz="1950" u="sng" dirty="0">
                <a:solidFill>
                  <a:srgbClr val="002060"/>
                </a:solidFill>
                <a:latin typeface="+mn-lt"/>
              </a:rPr>
              <a:t>finančních rozpadů </a:t>
            </a:r>
            <a:r>
              <a:rPr lang="cs-CZ" sz="1950" dirty="0">
                <a:solidFill>
                  <a:srgbClr val="002060"/>
                </a:solidFill>
                <a:latin typeface="+mn-lt"/>
              </a:rPr>
              <a:t>CZV s </a:t>
            </a:r>
            <a:r>
              <a:rPr lang="cs-CZ" sz="1950" dirty="0" err="1">
                <a:solidFill>
                  <a:srgbClr val="002060"/>
                </a:solidFill>
                <a:latin typeface="+mn-lt"/>
              </a:rPr>
              <a:t>RoPD</a:t>
            </a:r>
            <a:r>
              <a:rPr lang="cs-CZ" sz="1950" dirty="0">
                <a:solidFill>
                  <a:srgbClr val="002060"/>
                </a:solidFill>
                <a:latin typeface="+mn-lt"/>
              </a:rPr>
              <a:t> projektu </a:t>
            </a:r>
          </a:p>
          <a:p>
            <a:pPr lvl="2" indent="-4572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950" dirty="0">
                <a:solidFill>
                  <a:srgbClr val="002060"/>
                </a:solidFill>
                <a:latin typeface="+mn-lt"/>
              </a:rPr>
              <a:t>Ve FP odpovídajícím způsobem upravovat </a:t>
            </a:r>
            <a:r>
              <a:rPr lang="cs-CZ" sz="1950" u="sng" dirty="0">
                <a:solidFill>
                  <a:srgbClr val="002060"/>
                </a:solidFill>
                <a:latin typeface="+mn-lt"/>
              </a:rPr>
              <a:t>jak část vyúčtování, tak záloh </a:t>
            </a:r>
            <a:r>
              <a:rPr lang="cs-CZ" sz="1950" dirty="0">
                <a:solidFill>
                  <a:srgbClr val="002060"/>
                </a:solidFill>
                <a:latin typeface="+mn-lt"/>
              </a:rPr>
              <a:t>vč. správného rozlišení INV/NIV a uvádění </a:t>
            </a:r>
            <a:r>
              <a:rPr lang="cs-CZ" sz="1950" u="sng" dirty="0">
                <a:solidFill>
                  <a:srgbClr val="002060"/>
                </a:solidFill>
                <a:latin typeface="+mn-lt"/>
              </a:rPr>
              <a:t>správné výše CZV, dále dodržovat pravidlo „max. 30 % CZV“ </a:t>
            </a:r>
            <a:r>
              <a:rPr lang="cs-CZ" sz="1950" dirty="0">
                <a:solidFill>
                  <a:srgbClr val="002060"/>
                </a:solidFill>
                <a:latin typeface="+mn-lt"/>
              </a:rPr>
              <a:t>z pohledu požadavku na zálohové platby se zohledněním schváleného a předkládaného vyúčtování </a:t>
            </a:r>
          </a:p>
          <a:p>
            <a:pPr lvl="2" indent="-4572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950" dirty="0">
                <a:solidFill>
                  <a:srgbClr val="002060"/>
                </a:solidFill>
                <a:latin typeface="+mn-lt"/>
              </a:rPr>
              <a:t>V rámci finančního řízení hlídat </a:t>
            </a:r>
            <a:r>
              <a:rPr lang="cs-CZ" sz="1950" u="sng" dirty="0">
                <a:solidFill>
                  <a:srgbClr val="002060"/>
                </a:solidFill>
                <a:latin typeface="+mn-lt"/>
              </a:rPr>
              <a:t>dodržování finančních milníků </a:t>
            </a:r>
            <a:r>
              <a:rPr lang="cs-CZ" sz="1950" dirty="0">
                <a:solidFill>
                  <a:srgbClr val="002060"/>
                </a:solidFill>
                <a:latin typeface="+mn-lt"/>
              </a:rPr>
              <a:t>projektu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5538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988" y="206184"/>
            <a:ext cx="10564586" cy="918707"/>
          </a:xfrm>
        </p:spPr>
        <p:txBody>
          <a:bodyPr/>
          <a:lstStyle/>
          <a:p>
            <a:r>
              <a:rPr lang="cs-CZ" b="1" dirty="0"/>
              <a:t>Podstatné změny (významné) specifické pro danou výzvu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079" y="1320833"/>
            <a:ext cx="11138807" cy="4820329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b="1" dirty="0"/>
              <a:t>zacílení strategické intervence/projektu </a:t>
            </a:r>
            <a:r>
              <a:rPr lang="cs-CZ" dirty="0"/>
              <a:t>(či </a:t>
            </a:r>
            <a:r>
              <a:rPr lang="cs-CZ" b="1" dirty="0"/>
              <a:t>kompletní odstoupení </a:t>
            </a:r>
            <a:r>
              <a:rPr lang="cs-CZ" dirty="0"/>
              <a:t>od dané intervence/projektu a </a:t>
            </a:r>
            <a:r>
              <a:rPr lang="cs-CZ" b="1" dirty="0"/>
              <a:t>výměna za jinou </a:t>
            </a:r>
            <a:r>
              <a:rPr lang="cs-CZ" dirty="0"/>
              <a:t>strategickou intervenci/ projekt) předkládané </a:t>
            </a:r>
            <a:br>
              <a:rPr lang="cs-CZ" dirty="0"/>
            </a:br>
            <a:r>
              <a:rPr lang="cs-CZ" dirty="0"/>
              <a:t>v žádosti o podporu v podobě indikativní </a:t>
            </a:r>
            <a:r>
              <a:rPr lang="cs-CZ" dirty="0" err="1"/>
              <a:t>fiše</a:t>
            </a:r>
            <a:r>
              <a:rPr lang="cs-CZ" dirty="0"/>
              <a:t>, která má být v rámci projektu SA+ I dopracována do extenzivní podoby připravené k realizaci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b="1" dirty="0"/>
              <a:t>zásadní změna v nastavení/zacílení pilotně ověřované intervence v rámci aktivity Pilotní ověření </a:t>
            </a:r>
            <a:r>
              <a:rPr lang="cs-CZ" dirty="0"/>
              <a:t>(či kompletní odstoupení od dané pilotně ověřované intervence </a:t>
            </a:r>
            <a:br>
              <a:rPr lang="cs-CZ" dirty="0"/>
            </a:br>
            <a:r>
              <a:rPr lang="cs-CZ" dirty="0"/>
              <a:t>a výměna za jinou pilotně ověřovanou intervenci)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b="1" dirty="0"/>
              <a:t>změny pracovníků na klíčových pozicích projektu </a:t>
            </a:r>
            <a:r>
              <a:rPr lang="cs-CZ" dirty="0"/>
              <a:t>(minimálně na pozicích Krajského RIS3 manažera a Krajského RIS3 developera)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Pozor na příp. změny zaměstnanců nárokovaných v rámci jednotkových nákladů projektu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7804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Obecná podoba změny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77" y="841862"/>
            <a:ext cx="11215009" cy="5150724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Důraz na </a:t>
            </a:r>
            <a:r>
              <a:rPr lang="cs-CZ" sz="2000" b="1" dirty="0"/>
              <a:t>jasné, srozumitelné a logické odůvodnění </a:t>
            </a:r>
            <a:r>
              <a:rPr lang="cs-CZ" sz="2000" dirty="0"/>
              <a:t>v souladu s pravidly výzvy 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případě zcela nových činností, rozpočtových položek, výstupů/výsledků nezapomenout relevantním způsobem popsat, proč tyto nebyly v plánu v rámci schválené žádosti o podporu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Proč je původní stav nevyhovující/neproveditelný? Z jakých důvodů bylo přistoupeno k tomu, že původně plánovaná varianta bude nahrazena jinou činností/požadavky na jiné výdaje atp.?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u="sng" dirty="0"/>
              <a:t>Ilustrativní příklad:</a:t>
            </a:r>
            <a:r>
              <a:rPr lang="cs-CZ" sz="2000" dirty="0"/>
              <a:t> Příjemce místo služby za provedení datové analýzy navyšuje osobní výdaje se zdůvodněním „Skutečnost byla jiná než plán.“ = nedostatečné odůvodnění změny pro její schválení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Samostatný dokument se zdůvodněním změny (viz omezení znaků daného pole v IS KP21+) možné doplnit vhodnými doplňujícími přílohami (tabulka s výpočty, graf, další relevantní podklady = obrazovka </a:t>
            </a:r>
            <a:r>
              <a:rPr lang="cs-CZ" sz="2000" b="1" dirty="0"/>
              <a:t>Dokumenty pro ŽoZ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7F4491-AF5D-A0B8-B315-1C37B22EC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145922"/>
              </p:ext>
            </p:extLst>
          </p:nvPr>
        </p:nvGraphicFramePr>
        <p:xfrm>
          <a:off x="2112280" y="1195809"/>
          <a:ext cx="8128000" cy="165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34087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Obecná podoba změny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77" y="841862"/>
            <a:ext cx="11215009" cy="5150724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V odůvodnění změny nejenom popsat, ale celkově promyslet, vliv změny na další provázané skutečnosti, např. změna rozpočtu projektu = Má změna vliv na finanční plán? Pokud ano, má změna vliv na stanovené finanční milníky projektu? 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02060"/>
                </a:solidFill>
                <a:latin typeface="+mn-lt"/>
              </a:rPr>
              <a:t>Obecně zohledňovat vliv na 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KA a jejich výstupy/výsledky, indikátory, rozpočet </a:t>
            </a:r>
            <a:br>
              <a:rPr lang="cs-CZ" sz="2400" b="1" dirty="0">
                <a:solidFill>
                  <a:srgbClr val="002060"/>
                </a:solidFill>
                <a:latin typeface="+mn-lt"/>
              </a:rPr>
            </a:br>
            <a:r>
              <a:rPr lang="cs-CZ" sz="2400" b="1" dirty="0">
                <a:solidFill>
                  <a:srgbClr val="002060"/>
                </a:solidFill>
                <a:latin typeface="+mn-lt"/>
              </a:rPr>
              <a:t>a finanční plán projektu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Pokud si příjemce není 100% jistý typem změny = neuvádí popis významnosti do textu odůvodnění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Rozlišovat obrazovky „Dokumenty“ a „Dokumenty pro ŽoZ“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/>
              <a:t>Dokumenty</a:t>
            </a:r>
            <a:r>
              <a:rPr lang="cs-CZ" dirty="0"/>
              <a:t> = nové CV klíčových/excelentních pracovníků, aktualizovaný Podrobný popis projektu…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/>
              <a:t>Dokumenty pro ŽoZ </a:t>
            </a:r>
            <a:r>
              <a:rPr lang="cs-CZ" dirty="0"/>
              <a:t>= Odůvodnění změny a jeho vhodné přílohy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Aktualizace údajů souvisejících s danou ŽoZ v rámci </a:t>
            </a:r>
            <a:r>
              <a:rPr lang="cs-CZ" b="1" dirty="0"/>
              <a:t>všech relevantních obrazovek</a:t>
            </a:r>
            <a:r>
              <a:rPr lang="cs-CZ" dirty="0"/>
              <a:t>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6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E175C00-0AA9-602A-5FDE-9D24233C8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449544"/>
            <a:ext cx="10564586" cy="918707"/>
          </a:xfrm>
        </p:spPr>
        <p:txBody>
          <a:bodyPr/>
          <a:lstStyle/>
          <a:p>
            <a:r>
              <a:rPr lang="cs-CZ" b="1" dirty="0"/>
              <a:t>Uživatelské příručky (UP) a práce s nimi</a:t>
            </a:r>
          </a:p>
        </p:txBody>
      </p:sp>
      <p:pic>
        <p:nvPicPr>
          <p:cNvPr id="4" name="Obrázek 3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FAD262E2-EA9A-1088-DC51-899E803E1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9177" r="9758" b="1332"/>
          <a:stretch/>
        </p:blipFill>
        <p:spPr>
          <a:xfrm>
            <a:off x="1885592" y="1776038"/>
            <a:ext cx="7306235" cy="405573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9463C8-5C6E-8065-2E55-D4C722A1B470}"/>
              </a:ext>
            </a:extLst>
          </p:cNvPr>
          <p:cNvSpPr txBox="1"/>
          <p:nvPr/>
        </p:nvSpPr>
        <p:spPr>
          <a:xfrm>
            <a:off x="832757" y="1262245"/>
            <a:ext cx="888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https://opjak.cz/dokumenty/uzivatelske-prirucky-pro-praci-zadatele-prijemce-v-is-kp21/</a:t>
            </a:r>
            <a:endParaRPr lang="cs-CZ" dirty="0"/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6E7FE277-D2E1-55EB-05F3-8F1A4E4DC99F}"/>
              </a:ext>
            </a:extLst>
          </p:cNvPr>
          <p:cNvSpPr/>
          <p:nvPr/>
        </p:nvSpPr>
        <p:spPr>
          <a:xfrm rot="903194">
            <a:off x="9366811" y="1209892"/>
            <a:ext cx="2574393" cy="1687642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463F28-837E-93F8-B74A-6A2917A01F25}"/>
              </a:ext>
            </a:extLst>
          </p:cNvPr>
          <p:cNvSpPr txBox="1"/>
          <p:nvPr/>
        </p:nvSpPr>
        <p:spPr>
          <a:xfrm rot="1108537">
            <a:off x="9848192" y="1498259"/>
            <a:ext cx="1798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Pozor na rozdíly nastavení projektů OP VVV (IS KP14+) x OP JAK (IS KP21+)</a:t>
            </a:r>
          </a:p>
        </p:txBody>
      </p:sp>
    </p:spTree>
    <p:extLst>
      <p:ext uri="{BB962C8B-B14F-4D97-AF65-F5344CB8AC3E}">
        <p14:creationId xmlns:p14="http://schemas.microsoft.com/office/powerpoint/2010/main" val="16844505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86441"/>
            <a:ext cx="10564586" cy="918707"/>
          </a:xfrm>
        </p:spPr>
        <p:txBody>
          <a:bodyPr/>
          <a:lstStyle/>
          <a:p>
            <a:r>
              <a:rPr lang="cs-CZ" b="1" dirty="0"/>
              <a:t>Nejčastější pochybení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992" y="777438"/>
            <a:ext cx="11215009" cy="5150724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Nedostatečné odůvodnění předložené ŽoZ, např. za situace změny na pozici klíčového pracovníka projektu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Spojení nepodstatné změny (navýšení cílové hodnoty indikátoru) s podstatnou změnou s vlivem na PA (snížení cílové hodnoty indikátoru či přesun z rozpočtové kapitoly nad 15 % CZV)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Předložená změna rozpočtu projektu generující přečerpání rozpočtu (nezohlednění všech výdajů daného projektu)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Nesoulad rozpočtu s předloženým finančním plánem, příp. chybně sestavený finanční plán projektu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Předložená změna indikátorů projektu bez změny cílové hodnoty, příp. častěji bez změny popisu hodnoty indikátorů (rozlišovat </a:t>
            </a:r>
            <a:r>
              <a:rPr lang="cs-CZ" b="1" dirty="0"/>
              <a:t>komentář</a:t>
            </a:r>
            <a:r>
              <a:rPr lang="cs-CZ" dirty="0"/>
              <a:t> = pole pro popis přírůstkové hodnoty v ZoR projektu a </a:t>
            </a:r>
            <a:r>
              <a:rPr lang="cs-CZ" b="1" dirty="0"/>
              <a:t>popis hodnoty </a:t>
            </a:r>
            <a:r>
              <a:rPr lang="cs-CZ" dirty="0"/>
              <a:t>= popis stanovené cílové hodnoty indikátoru)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Přehlédnutí/Nezohlednění závazků HK (Zápis vč. Hodnotící tabulky)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59286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24048201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FA282-A905-4690-AE8F-538F8747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4" y="2011008"/>
            <a:ext cx="7773956" cy="930729"/>
          </a:xfrm>
        </p:spPr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D76264-6B23-4CE0-B378-745063E560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63554" y="3323771"/>
            <a:ext cx="7391400" cy="1714760"/>
          </a:xfrm>
        </p:spPr>
        <p:txBody>
          <a:bodyPr anchor="t"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l-PL" sz="2000" b="1" dirty="0"/>
              <a:t>O474 – Oddělení projektů mezisektorové spolupráce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pl-PL" sz="2000" b="1" dirty="0"/>
              <a:t>Jana Králová, Martina Kaiserová, Tereza Knoppová, Lucie Červinková  </a:t>
            </a:r>
            <a:r>
              <a:rPr lang="pl-PL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Jana.Kralova1@msmt.cz</a:t>
            </a:r>
            <a:r>
              <a:rPr lang="pl-PL" sz="2000" b="1" dirty="0"/>
              <a:t>, </a:t>
            </a:r>
            <a:r>
              <a:rPr lang="pl-PL" sz="2000" b="1" u="sng" dirty="0"/>
              <a:t>Martina</a:t>
            </a:r>
            <a:r>
              <a:rPr lang="pl-PL" sz="20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20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Kaiserová@msmt.cz</a:t>
            </a:r>
            <a:r>
              <a:rPr lang="pl-PL" sz="2000" b="1" dirty="0"/>
              <a:t>, </a:t>
            </a:r>
            <a:br>
              <a:rPr lang="pl-PL" sz="2000" b="1" dirty="0"/>
            </a:br>
            <a:r>
              <a:rPr lang="pl-PL" sz="2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Tereza.Knoppová@msmt.cz</a:t>
            </a:r>
            <a:r>
              <a:rPr lang="pl-PL" sz="2000" b="1" dirty="0"/>
              <a:t>, </a:t>
            </a:r>
            <a:r>
              <a:rPr lang="pl-PL" sz="20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Lucie.Cervinkova@msmt.cz</a:t>
            </a:r>
            <a:endParaRPr lang="pl-PL" sz="2000" b="1" dirty="0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cs-CZ" sz="2000" b="1" dirty="0">
              <a:solidFill>
                <a:prstClr val="white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white"/>
                </a:solidFill>
              </a:rPr>
              <a:t>Další informace o OP JAN AMOS KOMENSKÝ (2021-2027)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dirty="0">
                <a:solidFill>
                  <a:prstClr val="white"/>
                </a:solidFill>
              </a:rPr>
              <a:t>jsou dostupné na webových stránkách </a:t>
            </a:r>
            <a:r>
              <a:rPr lang="cs-CZ" sz="20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OPJAK.cz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57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Efektivní komunikace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004D107-6BBA-D00C-F3B3-1159D14A1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205889"/>
              </p:ext>
            </p:extLst>
          </p:nvPr>
        </p:nvGraphicFramePr>
        <p:xfrm>
          <a:off x="-684186" y="1355270"/>
          <a:ext cx="8924672" cy="442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963E2703-9B2E-5A23-CC4F-59518FF47A30}"/>
              </a:ext>
            </a:extLst>
          </p:cNvPr>
          <p:cNvSpPr txBox="1"/>
          <p:nvPr/>
        </p:nvSpPr>
        <p:spPr>
          <a:xfrm>
            <a:off x="7270361" y="1079377"/>
            <a:ext cx="4635440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50" dirty="0">
                <a:solidFill>
                  <a:srgbClr val="002060"/>
                </a:solidFill>
              </a:rPr>
              <a:t>Primární komunikace/konzultace s </a:t>
            </a:r>
            <a:r>
              <a:rPr lang="cs-CZ" sz="1750" b="1" dirty="0">
                <a:solidFill>
                  <a:srgbClr val="002060"/>
                </a:solidFill>
              </a:rPr>
              <a:t>Admin projektu, v relevantních případech </a:t>
            </a:r>
            <a:r>
              <a:rPr lang="cs-CZ" sz="1750" b="1" dirty="0" err="1">
                <a:solidFill>
                  <a:srgbClr val="002060"/>
                </a:solidFill>
              </a:rPr>
              <a:t>VeO</a:t>
            </a:r>
            <a:r>
              <a:rPr lang="cs-CZ" sz="1750" b="1" dirty="0">
                <a:solidFill>
                  <a:srgbClr val="002060"/>
                </a:solidFill>
              </a:rPr>
              <a:t> </a:t>
            </a:r>
            <a:r>
              <a:rPr lang="cs-CZ" sz="1750" dirty="0">
                <a:solidFill>
                  <a:srgbClr val="002060"/>
                </a:solidFill>
              </a:rPr>
              <a:t>=&gt; nepostupovat napřímo přes kontakty garantů výzvy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50" dirty="0">
                <a:solidFill>
                  <a:srgbClr val="002060"/>
                </a:solidFill>
              </a:rPr>
              <a:t>Nezbytná auditní stopa v rámci MS2021+</a:t>
            </a:r>
          </a:p>
          <a:p>
            <a:pPr algn="just">
              <a:spcAft>
                <a:spcPts val="600"/>
              </a:spcAft>
            </a:pPr>
            <a:r>
              <a:rPr lang="cs-CZ" sz="1750" dirty="0">
                <a:solidFill>
                  <a:srgbClr val="002060"/>
                </a:solidFill>
              </a:rPr>
              <a:t>      Interní depeše je nezbytné odesílat </a:t>
            </a:r>
            <a:r>
              <a:rPr lang="cs-CZ" sz="1750" b="1" dirty="0">
                <a:solidFill>
                  <a:srgbClr val="002060"/>
                </a:solidFill>
              </a:rPr>
              <a:t>z profilu           </a:t>
            </a:r>
            <a:br>
              <a:rPr lang="cs-CZ" sz="1750" b="1" dirty="0">
                <a:solidFill>
                  <a:srgbClr val="002060"/>
                </a:solidFill>
              </a:rPr>
            </a:br>
            <a:r>
              <a:rPr lang="cs-CZ" sz="1750" b="1" dirty="0">
                <a:solidFill>
                  <a:srgbClr val="002060"/>
                </a:solidFill>
              </a:rPr>
              <a:t>      daného projektu</a:t>
            </a:r>
            <a:r>
              <a:rPr lang="cs-CZ" sz="1750" dirty="0">
                <a:solidFill>
                  <a:srgbClr val="002060"/>
                </a:solidFill>
              </a:rPr>
              <a:t> (příp. detailu navázaného </a:t>
            </a:r>
            <a:br>
              <a:rPr lang="cs-CZ" sz="1750" dirty="0">
                <a:solidFill>
                  <a:srgbClr val="002060"/>
                </a:solidFill>
              </a:rPr>
            </a:br>
            <a:r>
              <a:rPr lang="cs-CZ" sz="1750" dirty="0">
                <a:solidFill>
                  <a:srgbClr val="002060"/>
                </a:solidFill>
              </a:rPr>
              <a:t>      projektu, např. ŽoZ, VZ aj.)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50" dirty="0">
                <a:solidFill>
                  <a:srgbClr val="002060"/>
                </a:solidFill>
              </a:rPr>
              <a:t>Výše uvedené nijak neomezuje vhodnou </a:t>
            </a:r>
            <a:br>
              <a:rPr lang="cs-CZ" sz="1750" dirty="0">
                <a:solidFill>
                  <a:srgbClr val="002060"/>
                </a:solidFill>
              </a:rPr>
            </a:br>
            <a:r>
              <a:rPr lang="cs-CZ" sz="1750" b="1" dirty="0">
                <a:solidFill>
                  <a:srgbClr val="002060"/>
                </a:solidFill>
              </a:rPr>
              <a:t>e-mailovou a telefonickou </a:t>
            </a:r>
            <a:r>
              <a:rPr lang="cs-CZ" sz="1750" dirty="0">
                <a:solidFill>
                  <a:srgbClr val="002060"/>
                </a:solidFill>
              </a:rPr>
              <a:t>komunikaci </a:t>
            </a:r>
            <a:br>
              <a:rPr lang="cs-CZ" sz="1750" dirty="0">
                <a:solidFill>
                  <a:srgbClr val="002060"/>
                </a:solidFill>
              </a:rPr>
            </a:br>
            <a:r>
              <a:rPr lang="cs-CZ" sz="1750" dirty="0">
                <a:solidFill>
                  <a:srgbClr val="002060"/>
                </a:solidFill>
              </a:rPr>
              <a:t>vč. domluvy osobních/Teams </a:t>
            </a:r>
            <a:r>
              <a:rPr lang="cs-CZ" sz="1750" b="1" dirty="0">
                <a:solidFill>
                  <a:srgbClr val="002060"/>
                </a:solidFill>
              </a:rPr>
              <a:t>konzultací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50" b="1" dirty="0">
                <a:solidFill>
                  <a:srgbClr val="002060"/>
                </a:solidFill>
              </a:rPr>
              <a:t>Uživatelská podpora</a:t>
            </a:r>
          </a:p>
          <a:p>
            <a:pPr marL="742950"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750" dirty="0">
                <a:solidFill>
                  <a:srgbClr val="002060"/>
                </a:solidFill>
              </a:rPr>
              <a:t>TP – viz další slide </a:t>
            </a:r>
          </a:p>
          <a:p>
            <a:pPr marL="742950"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750" dirty="0">
                <a:solidFill>
                  <a:srgbClr val="002060"/>
                </a:solidFill>
              </a:rPr>
              <a:t>VZ – </a:t>
            </a:r>
            <a:r>
              <a:rPr lang="cs-CZ" sz="1750" dirty="0" err="1">
                <a:solidFill>
                  <a:srgbClr val="002060"/>
                </a:solidFill>
              </a:rPr>
              <a:t>OPJAK_Veřejné</a:t>
            </a:r>
            <a:r>
              <a:rPr lang="cs-CZ" sz="1750" dirty="0">
                <a:solidFill>
                  <a:srgbClr val="002060"/>
                </a:solidFill>
              </a:rPr>
              <a:t> zakázky*</a:t>
            </a:r>
            <a:r>
              <a:rPr lang="cs-CZ" sz="1750" dirty="0" err="1">
                <a:solidFill>
                  <a:srgbClr val="002060"/>
                </a:solidFill>
              </a:rPr>
              <a:t>skk</a:t>
            </a:r>
            <a:endParaRPr lang="cs-CZ" sz="1750" dirty="0">
              <a:solidFill>
                <a:srgbClr val="002060"/>
              </a:solidFill>
            </a:endParaRPr>
          </a:p>
          <a:p>
            <a:pPr marL="742950"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750" dirty="0">
                <a:solidFill>
                  <a:srgbClr val="002060"/>
                </a:solidFill>
              </a:rPr>
              <a:t>Připomínky – </a:t>
            </a:r>
            <a:r>
              <a:rPr lang="cs-CZ" sz="1750" dirty="0" err="1">
                <a:solidFill>
                  <a:srgbClr val="002060"/>
                </a:solidFill>
              </a:rPr>
              <a:t>OPJAK_Připomínky</a:t>
            </a:r>
            <a:r>
              <a:rPr lang="cs-CZ" sz="1750" dirty="0">
                <a:solidFill>
                  <a:srgbClr val="002060"/>
                </a:solidFill>
              </a:rPr>
              <a:t>*</a:t>
            </a:r>
            <a:r>
              <a:rPr lang="cs-CZ" sz="1750" dirty="0" err="1">
                <a:solidFill>
                  <a:srgbClr val="002060"/>
                </a:solidFill>
              </a:rPr>
              <a:t>skk</a:t>
            </a:r>
            <a:endParaRPr lang="cs-CZ" sz="175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375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CE491-EFEA-C550-08B2-F012773D1C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Uživatelská podpora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7737B4-2702-075D-5539-83064F7A7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137556"/>
            <a:ext cx="10760529" cy="44685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Videotutoriály</a:t>
            </a:r>
            <a:r>
              <a:rPr lang="cs-CZ" dirty="0"/>
              <a:t> MS2021+ - </a:t>
            </a:r>
            <a:r>
              <a:rPr lang="cs-CZ" dirty="0">
                <a:hlinkClick r:id="rId3"/>
              </a:rPr>
              <a:t>https://opjak.cz/dokumenty/videotutorialy-ms2021/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09BAFD-7D58-87EA-DDA4-277B0C88A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6" t="23333" r="25803" b="30476"/>
          <a:stretch/>
        </p:blipFill>
        <p:spPr>
          <a:xfrm>
            <a:off x="2200274" y="1137556"/>
            <a:ext cx="7791452" cy="41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3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284E469-4A7F-4501-DA92-09968FA9E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Veřejné zakázky (VZ) 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A6D04EF8-4259-7678-A292-2BCA0E0F0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55270"/>
            <a:ext cx="10695214" cy="44359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hlinkClick r:id="rId3"/>
              </a:rPr>
              <a:t>https://opjak.cz/dokumenty/verejne-zakazky/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Pravidla pro zadávání a kontrolu veřejných zakázek („</a:t>
            </a:r>
            <a:r>
              <a:rPr lang="cs-CZ" dirty="0" err="1"/>
              <a:t>PpZKVZ</a:t>
            </a:r>
            <a:r>
              <a:rPr lang="cs-CZ" dirty="0"/>
              <a:t>“) + další informace pro zadavatele (vzory, stanoviska, upozornění, důležité odkazy…)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Nezbytnost aplikace aktuálně platné a účinné verze </a:t>
            </a:r>
            <a:r>
              <a:rPr lang="cs-CZ" dirty="0" err="1"/>
              <a:t>PpZKVZ</a:t>
            </a:r>
            <a:r>
              <a:rPr lang="cs-CZ" dirty="0"/>
              <a:t> </a:t>
            </a:r>
          </a:p>
          <a:p>
            <a:pPr algn="just"/>
            <a:r>
              <a:rPr lang="cs-CZ" sz="1600" dirty="0"/>
              <a:t>Pokud došlo přede dnem nabytí účinnosti aktuální verze </a:t>
            </a:r>
            <a:r>
              <a:rPr lang="cs-CZ" sz="1600" dirty="0" err="1"/>
              <a:t>PpZKVZ</a:t>
            </a:r>
            <a:r>
              <a:rPr lang="cs-CZ" sz="1600" dirty="0"/>
              <a:t> k zahájení výběrového řízení</a:t>
            </a:r>
            <a:r>
              <a:rPr lang="en-US" sz="1600" dirty="0"/>
              <a:t>*</a:t>
            </a:r>
            <a:r>
              <a:rPr lang="cs-CZ" sz="1600" dirty="0"/>
              <a:t> podle předchozí verze </a:t>
            </a:r>
            <a:r>
              <a:rPr lang="cs-CZ" sz="1600" dirty="0" err="1"/>
              <a:t>PpZKVZ</a:t>
            </a:r>
            <a:r>
              <a:rPr lang="cs-CZ" sz="1600" dirty="0"/>
              <a:t>, dokončí se takovéto výběrové řízení dle verze účinné v době zahájení tohoto řízení. </a:t>
            </a:r>
            <a:r>
              <a:rPr lang="cs-CZ" sz="1600" dirty="0" err="1"/>
              <a:t>PpZKVZ</a:t>
            </a:r>
            <a:r>
              <a:rPr lang="cs-CZ" sz="1600" dirty="0"/>
              <a:t> nabývají platnosti dnem jejich zveřejnění na webových stránkách OP, účinnosti nabývají dnem uvedeným v </a:t>
            </a:r>
            <a:r>
              <a:rPr lang="cs-CZ" sz="1600" dirty="0" err="1"/>
              <a:t>PpZKVZ</a:t>
            </a:r>
            <a:r>
              <a:rPr lang="cs-CZ" sz="1600" dirty="0"/>
              <a:t>, nejdříve však v den platnosti.</a:t>
            </a:r>
          </a:p>
          <a:p>
            <a:pPr algn="just"/>
            <a:r>
              <a:rPr lang="cs-CZ" sz="1400" dirty="0"/>
              <a:t>* Zahájením výběrového řízení se myslí odeslání výzvy k podání nabídek u uzavřené výzvy, nebo uveřejnění oznámení </a:t>
            </a:r>
            <a:br>
              <a:rPr lang="cs-CZ" sz="1400" dirty="0"/>
            </a:br>
            <a:r>
              <a:rPr lang="cs-CZ" sz="1400" dirty="0"/>
              <a:t>      v případě otevřené výzvy.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Úvod do kontroly VZ a nejčastější pochybení při jejich zadávání </a:t>
            </a:r>
          </a:p>
          <a:p>
            <a:pPr algn="just"/>
            <a:r>
              <a:rPr lang="cs-CZ" sz="2000" dirty="0">
                <a:hlinkClick r:id="rId4"/>
              </a:rPr>
              <a:t>https://www.youtube.com/watch?v=INoRgODwVyQ&amp;ab_channel=OPVVV%2FOPJAK</a:t>
            </a:r>
            <a:r>
              <a:rPr lang="cs-CZ" sz="1600" dirty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4908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94A34-6A00-B024-54B7-26780ED13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65" y="120397"/>
            <a:ext cx="10564586" cy="1581958"/>
          </a:xfrm>
        </p:spPr>
        <p:txBody>
          <a:bodyPr/>
          <a:lstStyle/>
          <a:p>
            <a:r>
              <a:rPr lang="cs-CZ" sz="3500" b="1" dirty="0"/>
              <a:t>Doporučená struktura pro předkládání podkladů ke kontrole vč. vypořádání výzev </a:t>
            </a:r>
            <a:br>
              <a:rPr lang="cs-CZ" sz="3500" b="1" dirty="0"/>
            </a:br>
            <a:r>
              <a:rPr lang="cs-CZ" sz="3500" b="1" dirty="0"/>
              <a:t>k doplnění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934517-0739-2388-05AC-A7B5DC013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565" y="1702355"/>
            <a:ext cx="10564586" cy="40821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Správné rozlišení podkladů ŽoP x ZoR x ŽoZ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Přehlednost, transparentnost, relevance a čitelnost </a:t>
            </a:r>
            <a:r>
              <a:rPr lang="cs-CZ" dirty="0"/>
              <a:t>podkladů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Vhodné řazení </a:t>
            </a:r>
            <a:r>
              <a:rPr lang="cs-CZ" dirty="0"/>
              <a:t>podkladů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Využití zazipovaných systematických souborů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Předložení všech relevantních informací – </a:t>
            </a:r>
            <a:r>
              <a:rPr lang="cs-CZ" b="1" dirty="0"/>
              <a:t>průvodní dopis </a:t>
            </a:r>
            <a:r>
              <a:rPr lang="cs-CZ" dirty="0"/>
              <a:t>vhodný i v rámci prvotního předložení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 Vypořádání všech vznesených připomínek vč. odpovídající zpětné vazby </a:t>
            </a:r>
            <a:br>
              <a:rPr lang="cs-CZ" dirty="0"/>
            </a:br>
            <a:r>
              <a:rPr lang="cs-CZ" dirty="0"/>
              <a:t> a doložení všech požadovaných podkladů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Dodržování stanovených lhůt X včasné a odůvodněné žádosti o prodloužení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E5708A-6B70-7086-9D83-B8DB1313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951" y="1313222"/>
            <a:ext cx="3265054" cy="22855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255C89-01C8-AABE-1BF3-8AEFE873C98A}"/>
              </a:ext>
            </a:extLst>
          </p:cNvPr>
          <p:cNvSpPr txBox="1"/>
          <p:nvPr/>
        </p:nvSpPr>
        <p:spPr>
          <a:xfrm rot="895497">
            <a:off x="9229462" y="1736564"/>
            <a:ext cx="276590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solidFill>
                  <a:srgbClr val="002060"/>
                </a:solidFill>
              </a:rPr>
              <a:t>Když něco nefunguje </a:t>
            </a:r>
            <a:br>
              <a:rPr lang="cs-CZ" sz="1700" dirty="0">
                <a:solidFill>
                  <a:srgbClr val="002060"/>
                </a:solidFill>
              </a:rPr>
            </a:br>
            <a:r>
              <a:rPr lang="cs-CZ" sz="1700" dirty="0">
                <a:solidFill>
                  <a:srgbClr val="002060"/>
                </a:solidFill>
              </a:rPr>
              <a:t>či nejsou k dispozici podklady = kontaktovat ŘO </a:t>
            </a:r>
            <a:br>
              <a:rPr lang="cs-CZ" sz="1700" dirty="0">
                <a:solidFill>
                  <a:srgbClr val="002060"/>
                </a:solidFill>
              </a:rPr>
            </a:br>
            <a:r>
              <a:rPr lang="cs-CZ" sz="1700" dirty="0">
                <a:solidFill>
                  <a:srgbClr val="002060"/>
                </a:solidFill>
              </a:rPr>
              <a:t>a konzultovat další postup = zefektivnění administrace</a:t>
            </a:r>
          </a:p>
        </p:txBody>
      </p:sp>
    </p:spTree>
    <p:extLst>
      <p:ext uri="{BB962C8B-B14F-4D97-AF65-F5344CB8AC3E}">
        <p14:creationId xmlns:p14="http://schemas.microsoft.com/office/powerpoint/2010/main" val="299509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613C5-422A-849C-A9D6-92025E88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232457"/>
            <a:ext cx="10564586" cy="918707"/>
          </a:xfrm>
        </p:spPr>
        <p:txBody>
          <a:bodyPr/>
          <a:lstStyle/>
          <a:p>
            <a:r>
              <a:rPr lang="cs-CZ" b="1" dirty="0"/>
              <a:t>Účetnictví, bankovní účet a archivace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9AC08-C5FF-D55D-EFD6-03831E2DB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042307"/>
            <a:ext cx="10564586" cy="4403272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UCE v souladu s právními předpisy ČR a interními předpisy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b="1" dirty="0"/>
              <a:t>Povinná oddělená </a:t>
            </a:r>
            <a:r>
              <a:rPr lang="cs-CZ" sz="2200" dirty="0"/>
              <a:t>evidence </a:t>
            </a:r>
            <a:r>
              <a:rPr lang="cs-CZ" sz="2200" b="1" dirty="0"/>
              <a:t>přímo vykazovaných výdajů projektu </a:t>
            </a:r>
            <a:r>
              <a:rPr lang="cs-CZ" sz="2200" dirty="0"/>
              <a:t>(např. formou samostatných účetních středisek/zakázek, analytických účtů atp.)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163271"/>
                </a:solidFill>
              </a:rPr>
              <a:t>Příjemce </a:t>
            </a:r>
            <a:r>
              <a:rPr lang="cs-CZ" sz="2200" b="1" dirty="0">
                <a:solidFill>
                  <a:srgbClr val="163271"/>
                </a:solidFill>
              </a:rPr>
              <a:t>není</a:t>
            </a:r>
            <a:r>
              <a:rPr lang="cs-CZ" sz="2200" dirty="0">
                <a:solidFill>
                  <a:srgbClr val="163271"/>
                </a:solidFill>
              </a:rPr>
              <a:t> povinen výdaje vykazované </a:t>
            </a:r>
            <a:r>
              <a:rPr lang="cs-CZ" sz="2200" b="1" dirty="0">
                <a:solidFill>
                  <a:srgbClr val="163271"/>
                </a:solidFill>
              </a:rPr>
              <a:t>některou ze ZMV </a:t>
            </a:r>
            <a:r>
              <a:rPr lang="cs-CZ" sz="2200" dirty="0">
                <a:solidFill>
                  <a:srgbClr val="163271"/>
                </a:solidFill>
              </a:rPr>
              <a:t>účtovat odděleně </a:t>
            </a:r>
            <a:br>
              <a:rPr lang="cs-CZ" sz="2200" dirty="0">
                <a:solidFill>
                  <a:srgbClr val="163271"/>
                </a:solidFill>
              </a:rPr>
            </a:br>
            <a:r>
              <a:rPr lang="cs-CZ" sz="2200" dirty="0">
                <a:solidFill>
                  <a:srgbClr val="163271"/>
                </a:solidFill>
              </a:rPr>
              <a:t>od ostatních aktivit organizace. Výdaje nemusí být účetně přiřazeny ke konkrétnímu projektu.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Výstupní sestava UCE v každé ŽoP za dané monitorovací období – nutné vysvětlení příp. nesouladů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Nejčastějším pochybením je </a:t>
            </a:r>
            <a:r>
              <a:rPr lang="cs-CZ" sz="2200" b="1" dirty="0"/>
              <a:t>nezohlednění kurzových rozdílů* </a:t>
            </a:r>
            <a:r>
              <a:rPr lang="cs-CZ" sz="2200" dirty="0"/>
              <a:t>(dále např. nezohledněné haléřové zaokrouhlování faktur)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b="1" dirty="0"/>
              <a:t>Libovolný bankovní účet příjemce </a:t>
            </a:r>
            <a:r>
              <a:rPr lang="cs-CZ" sz="2200" dirty="0"/>
              <a:t>– prokazatelnost při doložení VBÚ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163271"/>
                </a:solidFill>
              </a:rPr>
              <a:t>Povinnost uchovávat veškeré dokumenty související s realizací projektu v souladu </a:t>
            </a:r>
            <a:br>
              <a:rPr lang="cs-CZ" sz="2200" dirty="0">
                <a:solidFill>
                  <a:srgbClr val="163271"/>
                </a:solidFill>
              </a:rPr>
            </a:br>
            <a:r>
              <a:rPr lang="cs-CZ" sz="2200" dirty="0">
                <a:solidFill>
                  <a:srgbClr val="163271"/>
                </a:solidFill>
              </a:rPr>
              <a:t>s </a:t>
            </a:r>
            <a:r>
              <a:rPr lang="cs-CZ" sz="2200" b="1" dirty="0">
                <a:solidFill>
                  <a:srgbClr val="163271"/>
                </a:solidFill>
              </a:rPr>
              <a:t>platnými právními předpisy ČR a EU a v souladu s </a:t>
            </a:r>
            <a:r>
              <a:rPr lang="cs-CZ" sz="2200" b="1" dirty="0" err="1">
                <a:solidFill>
                  <a:srgbClr val="163271"/>
                </a:solidFill>
              </a:rPr>
              <a:t>PpŽP</a:t>
            </a:r>
            <a:endParaRPr lang="cs-CZ" sz="2200" b="1" dirty="0">
              <a:solidFill>
                <a:srgbClr val="16327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293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2674E88-8AAA-7C51-8D62-9427D4A99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11040"/>
              </p:ext>
            </p:extLst>
          </p:nvPr>
        </p:nvGraphicFramePr>
        <p:xfrm>
          <a:off x="1500093" y="298615"/>
          <a:ext cx="9191813" cy="528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954">
                  <a:extLst>
                    <a:ext uri="{9D8B030D-6E8A-4147-A177-3AD203B41FA5}">
                      <a16:colId xmlns:a16="http://schemas.microsoft.com/office/drawing/2014/main" val="2132911783"/>
                    </a:ext>
                  </a:extLst>
                </a:gridCol>
                <a:gridCol w="2297954">
                  <a:extLst>
                    <a:ext uri="{9D8B030D-6E8A-4147-A177-3AD203B41FA5}">
                      <a16:colId xmlns:a16="http://schemas.microsoft.com/office/drawing/2014/main" val="3973409413"/>
                    </a:ext>
                  </a:extLst>
                </a:gridCol>
                <a:gridCol w="4595905">
                  <a:extLst>
                    <a:ext uri="{9D8B030D-6E8A-4147-A177-3AD203B41FA5}">
                      <a16:colId xmlns:a16="http://schemas.microsoft.com/office/drawing/2014/main" val="1050056816"/>
                    </a:ext>
                  </a:extLst>
                </a:gridCol>
              </a:tblGrid>
              <a:tr h="43345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Doklad – měna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Úhrada – 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Způsobilý výdaj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310388"/>
                  </a:ext>
                </a:extLst>
              </a:tr>
              <a:tr h="748153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Kč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Kč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Zaplacená částka v Kč </a:t>
                      </a:r>
                      <a:br>
                        <a:rPr lang="cs-CZ" b="1" dirty="0"/>
                      </a:br>
                      <a:r>
                        <a:rPr lang="cs-CZ" b="1" dirty="0"/>
                        <a:t>vč. způsobilé výše DPH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9629515"/>
                  </a:ext>
                </a:extLst>
              </a:tr>
              <a:tr h="119070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Cizí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Částka v Kč vypočtená jako součin částky v cizí měně užité k platbě a kurzu ČNB </a:t>
                      </a:r>
                      <a:br>
                        <a:rPr lang="cs-CZ" dirty="0"/>
                      </a:br>
                      <a:r>
                        <a:rPr lang="cs-CZ" dirty="0"/>
                        <a:t>ke dni úhrady </a:t>
                      </a:r>
                      <a:r>
                        <a:rPr lang="cs-CZ" sz="1200" dirty="0"/>
                        <a:t>(Výsledná částka se pak zpravidla liší od fakturované)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4651738"/>
                  </a:ext>
                </a:extLst>
              </a:tr>
              <a:tr h="992253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Cizí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Cizí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Částka v Kč vypočtená </a:t>
                      </a:r>
                      <a:r>
                        <a:rPr lang="cs-CZ" b="1" u="sng" dirty="0"/>
                        <a:t>jako součin částky v cizí měně užité</a:t>
                      </a:r>
                      <a:r>
                        <a:rPr lang="cs-CZ" b="1" dirty="0"/>
                        <a:t> k platbě a </a:t>
                      </a:r>
                      <a:r>
                        <a:rPr lang="cs-CZ" b="1" u="sng" dirty="0"/>
                        <a:t>kurzu ČNB </a:t>
                      </a:r>
                      <a:br>
                        <a:rPr lang="cs-CZ" b="1" u="sng" dirty="0"/>
                      </a:br>
                      <a:r>
                        <a:rPr lang="cs-CZ" b="1" u="sng" dirty="0"/>
                        <a:t>ke dni úhrady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724608"/>
                  </a:ext>
                </a:extLst>
              </a:tr>
              <a:tr h="148837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Cizí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Kč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Celá </a:t>
                      </a:r>
                      <a:r>
                        <a:rPr lang="cs-CZ" b="1" dirty="0"/>
                        <a:t>zaplacená částka v Kč </a:t>
                      </a:r>
                      <a:r>
                        <a:rPr lang="cs-CZ" sz="1200" dirty="0"/>
                        <a:t>(</a:t>
                      </a:r>
                      <a:r>
                        <a:rPr lang="cs-CZ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 případě, že faktura obsahuje další/nezpůsobilé výdaje, vypočítávají se způsobilé výdaje jako součin způsobilé částky v zahraniční měně a kurzu úhrady dle výpisu z bankovního účtu. Je nutné jasně identifikovat, kolik zahraniční měny bylo placeno.) </a:t>
                      </a:r>
                    </a:p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685061"/>
                  </a:ext>
                </a:extLst>
              </a:tr>
              <a:tr h="43345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Cizí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Část Cizí a Část Kč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Kombinace dvou výše uváděných bodů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2670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662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5EFA1-9BEF-8F3F-79A8-4AE4CA19A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297771"/>
            <a:ext cx="10564586" cy="918707"/>
          </a:xfrm>
        </p:spPr>
        <p:txBody>
          <a:bodyPr/>
          <a:lstStyle/>
          <a:p>
            <a:r>
              <a:rPr lang="cs-CZ" b="1" dirty="0"/>
              <a:t>Zjednodušené metody vykazování (ZMV)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F6B17-3E02-A879-E815-107F6303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93" y="1099937"/>
            <a:ext cx="10699536" cy="46822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Kap. 8.2 a 5.9.1 </a:t>
            </a:r>
            <a:r>
              <a:rPr lang="cs-CZ" dirty="0" err="1"/>
              <a:t>PpŽP</a:t>
            </a:r>
            <a:r>
              <a:rPr lang="cs-CZ" dirty="0"/>
              <a:t>/</a:t>
            </a:r>
            <a:r>
              <a:rPr lang="cs-CZ" dirty="0" err="1"/>
              <a:t>SPpŽP</a:t>
            </a:r>
            <a:r>
              <a:rPr lang="cs-CZ" dirty="0"/>
              <a:t> </a:t>
            </a:r>
          </a:p>
          <a:p>
            <a:r>
              <a:rPr lang="cs-CZ" dirty="0"/>
              <a:t>V rámci SA+ I existují </a:t>
            </a:r>
            <a:r>
              <a:rPr lang="cs-CZ" u="sng" dirty="0"/>
              <a:t>tyto formy ZMV</a:t>
            </a:r>
            <a:r>
              <a:rPr lang="cs-CZ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Jednotkové náklady </a:t>
            </a:r>
            <a:r>
              <a:rPr lang="cs-CZ" dirty="0"/>
              <a:t>(</a:t>
            </a:r>
            <a:r>
              <a:rPr lang="cs-CZ" dirty="0" err="1"/>
              <a:t>rozp</a:t>
            </a:r>
            <a:r>
              <a:rPr lang="cs-CZ" dirty="0"/>
              <a:t>. kap. 1.1.1.3) – „b2“ (metoda „1720“) – pro odborný tým (pouze pokud byla forma vykazování vybrána v žádosti o podporu, změna  </a:t>
            </a:r>
            <a:r>
              <a:rPr lang="cs-CZ" dirty="0" err="1"/>
              <a:t>zamce</a:t>
            </a:r>
            <a:r>
              <a:rPr lang="cs-CZ" dirty="0"/>
              <a:t> = PZ významná)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Jednorázové částky </a:t>
            </a:r>
            <a:r>
              <a:rPr lang="cs-CZ" dirty="0"/>
              <a:t>(</a:t>
            </a:r>
            <a:r>
              <a:rPr lang="cs-CZ" dirty="0" err="1"/>
              <a:t>rozp</a:t>
            </a:r>
            <a:r>
              <a:rPr lang="cs-CZ" dirty="0"/>
              <a:t>. kap. 1.1.1.2, resp. 1.1.2.1)</a:t>
            </a:r>
          </a:p>
          <a:p>
            <a:r>
              <a:rPr lang="cs-CZ" dirty="0"/>
              <a:t>			 – „b1“ – pro administrativní tým; v rozpočtu NELZE přesouvat</a:t>
            </a:r>
          </a:p>
          <a:p>
            <a:r>
              <a:rPr lang="cs-CZ" dirty="0">
                <a:solidFill>
                  <a:srgbClr val="002060"/>
                </a:solidFill>
              </a:rPr>
              <a:t>                                         </a:t>
            </a:r>
            <a:r>
              <a:rPr lang="cs-CZ" dirty="0"/>
              <a:t>–</a:t>
            </a:r>
            <a:r>
              <a:rPr lang="cs-CZ" dirty="0">
                <a:solidFill>
                  <a:srgbClr val="002060"/>
                </a:solidFill>
              </a:rPr>
              <a:t> asistenční vouchery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Paušální náklady </a:t>
            </a:r>
            <a:r>
              <a:rPr lang="cs-CZ" dirty="0"/>
              <a:t>(</a:t>
            </a:r>
            <a:r>
              <a:rPr lang="cs-CZ" dirty="0" err="1"/>
              <a:t>rozp</a:t>
            </a:r>
            <a:r>
              <a:rPr lang="cs-CZ" dirty="0"/>
              <a:t>. kap. 1.1.3) – 7 % z kap. 1.1.1 - Výdaje tvořící základ pro výpočet paušálních nákladů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Důkladné rozlišování přímých nákladů</a:t>
            </a:r>
            <a:r>
              <a:rPr lang="cs-CZ" dirty="0"/>
              <a:t> a </a:t>
            </a:r>
            <a:r>
              <a:rPr lang="cs-CZ" b="1" dirty="0"/>
              <a:t>ZMV</a:t>
            </a:r>
            <a:r>
              <a:rPr lang="cs-CZ" dirty="0"/>
              <a:t>, zejména </a:t>
            </a:r>
            <a:r>
              <a:rPr lang="cs-CZ" b="1" dirty="0"/>
              <a:t>paušálních</a:t>
            </a:r>
            <a:r>
              <a:rPr lang="cs-CZ" dirty="0"/>
              <a:t> nákladů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575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9E6028-3F56-575E-ABE4-CBCBC994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13" y="449602"/>
            <a:ext cx="9671573" cy="523251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53CCBF9-D293-FD40-CF96-B0255D433132}"/>
              </a:ext>
            </a:extLst>
          </p:cNvPr>
          <p:cNvSpPr/>
          <p:nvPr/>
        </p:nvSpPr>
        <p:spPr>
          <a:xfrm>
            <a:off x="8142514" y="533400"/>
            <a:ext cx="17417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64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333927"/>
            <a:ext cx="10564586" cy="918707"/>
          </a:xfrm>
        </p:spPr>
        <p:txBody>
          <a:bodyPr/>
          <a:lstStyle/>
          <a:p>
            <a:r>
              <a:rPr lang="cs-CZ" b="1" dirty="0"/>
              <a:t>pROGRAM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089348"/>
            <a:ext cx="10564586" cy="46390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9:30 – 9:50 – Úvodní slovo ředitele Odboru administrace projektů VaV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9:50 – 10:30 – Obecné poznámky k administraci projektů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10:30 – 11:00 – Administrace ŽoP – první část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11:00 – 11:10 – Přestávka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11:10 – 12:00 – Administrace ŽoP – druhá část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12:00 – 12:45 – Obědová přestávka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12:45 – 13:45 – Klíčová aktivita Asistence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13:45 – 14:50 – Administrace ZoR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14:50 – 15:00 – Přestávka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15:00 – 16:00 – Administrace ŽoZ a závěrečné ukončení semináře </a:t>
            </a:r>
          </a:p>
        </p:txBody>
      </p:sp>
    </p:spTree>
    <p:extLst>
      <p:ext uri="{BB962C8B-B14F-4D97-AF65-F5344CB8AC3E}">
        <p14:creationId xmlns:p14="http://schemas.microsoft.com/office/powerpoint/2010/main" val="1943402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5EFA1-9BEF-8F3F-79A8-4AE4CA19A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5" y="0"/>
            <a:ext cx="10564586" cy="918707"/>
          </a:xfrm>
        </p:spPr>
        <p:txBody>
          <a:bodyPr/>
          <a:lstStyle/>
          <a:p>
            <a:r>
              <a:rPr lang="cs-CZ" b="1" dirty="0"/>
              <a:t>Paušální náklady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F6B17-3E02-A879-E815-107F6303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749" y="679949"/>
            <a:ext cx="10854497" cy="52112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rgbClr val="163271"/>
                </a:solidFill>
                <a:cs typeface="Calibri"/>
              </a:rPr>
              <a:t>Veškeré náklady 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spojené s činností „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podpůrného projektového týmu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“ – pozor např. na výdaje </a:t>
            </a:r>
            <a:r>
              <a:rPr lang="cs-CZ" sz="1900" b="1" u="sng" dirty="0">
                <a:solidFill>
                  <a:srgbClr val="163271"/>
                </a:solidFill>
                <a:cs typeface="Calibri"/>
              </a:rPr>
              <a:t>za právní poradenství (osobní N i služby) 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– v rámci přímých nákladů pouze </a:t>
            </a:r>
            <a:r>
              <a:rPr lang="cs-CZ" sz="1900" u="sng" dirty="0">
                <a:solidFill>
                  <a:srgbClr val="163271"/>
                </a:solidFill>
                <a:cs typeface="Calibri"/>
              </a:rPr>
              <a:t>právní poradenství poskytované osobám CS ze strany členů odborného týmu projektu v rámci realizace odborných aktivit projektu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, a dále o </a:t>
            </a:r>
            <a:r>
              <a:rPr lang="cs-CZ" sz="1900" u="sng" dirty="0">
                <a:solidFill>
                  <a:srgbClr val="163271"/>
                </a:solidFill>
                <a:cs typeface="Calibri"/>
              </a:rPr>
              <a:t>práce právníků na tvorbě výstupů projektu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 ostatní „obecné“ právní poradenství/služby vč. poradenství k VZ projektu je součást paušálních nákladů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Náklady na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tuzemské cestovné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 všech členů „hlavního projektového týmu“,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Náklady na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zahraniční cesty všech členů administrativního týmu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, jež jsou součástí „hlavního projektového týmu“,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Náklady na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vzdělávání všech členů administrativního týmu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, jež jsou součástí „hlavního projektového týmu“,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Náklady na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stravenky a </a:t>
            </a:r>
            <a:r>
              <a:rPr lang="cs-CZ" sz="1900" b="1" dirty="0" err="1">
                <a:solidFill>
                  <a:srgbClr val="163271"/>
                </a:solidFill>
                <a:cs typeface="Calibri"/>
              </a:rPr>
              <a:t>stravenkový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 paušál 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pro členy „hlavního projektového týmu“,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Náklady na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provoz a údržbu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 kanceláří a souvisejících prostor (sociální zařízení, kuchyňky, chodby, výtahy apod.) pro činnost „hlavního projektového týmu“ (nezahrnuje náklady na specializované prostory výzkumných center a infrastruktur a učebny),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163271"/>
                </a:solidFill>
                <a:cs typeface="Calibri"/>
              </a:rPr>
              <a:t>Další náklady (nákup </a:t>
            </a:r>
            <a:r>
              <a:rPr lang="cs-CZ" sz="1900" b="1" dirty="0">
                <a:solidFill>
                  <a:srgbClr val="163271"/>
                </a:solidFill>
                <a:cs typeface="Calibri"/>
              </a:rPr>
              <a:t>kancelářského materiálu, bankovní poplatky, pojištění majetku, správní poplatky, zajištění publicity </a:t>
            </a:r>
            <a:r>
              <a:rPr lang="cs-CZ" sz="1900" dirty="0">
                <a:solidFill>
                  <a:srgbClr val="163271"/>
                </a:solidFill>
                <a:cs typeface="Calibri"/>
              </a:rPr>
              <a:t>…).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32771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CBF02731-22EC-1E3D-0340-409E45C0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92" y="549087"/>
            <a:ext cx="10860902" cy="4973171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cs-CZ" sz="2800" b="1" dirty="0"/>
              <a:t>Nejčastější pochybení z pohledu nerozlišení PN a paušálu</a:t>
            </a:r>
            <a:r>
              <a:rPr lang="cs-CZ" sz="2800" dirty="0"/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školení člena AT z přímých nákladů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stravenek/</a:t>
            </a:r>
            <a:r>
              <a:rPr lang="cs-CZ" dirty="0" err="1"/>
              <a:t>stravenkového</a:t>
            </a:r>
            <a:r>
              <a:rPr lang="cs-CZ" dirty="0"/>
              <a:t> paušálu z přímých nákladů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mzdových nákladů účetní/personalisty z přímých nákladů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služeb právníka za účelem tvorby stanoviska k VZ </a:t>
            </a:r>
            <a:br>
              <a:rPr lang="cs-CZ" dirty="0"/>
            </a:br>
            <a:r>
              <a:rPr lang="cs-CZ" dirty="0"/>
              <a:t>z přímých nákladů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tuzemské pracovní cesty RIS3 manažera z přímých nákladů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Požadavek na úhradu zahraniční pracovní cesty projektového/finančního manažera projektu z přímých nákladů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344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5EFA1-9BEF-8F3F-79A8-4AE4CA19AC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Zjednodušené metody vykazování (ZMV)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F6B17-3E02-A879-E815-107F6303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202871"/>
            <a:ext cx="10564586" cy="45883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Základní principy kontroly dotací financovaných formou zjednodušených metod vykazování ze strany finančních úřadů v rámci správy odvodu za porušení rozpočtové kázně – </a:t>
            </a:r>
            <a:r>
              <a:rPr lang="cs-CZ" b="1" dirty="0"/>
              <a:t>stanovisko GFŘ </a:t>
            </a:r>
            <a:r>
              <a:rPr lang="cs-CZ" dirty="0"/>
              <a:t>k dispozici </a:t>
            </a:r>
            <a:r>
              <a:rPr lang="cs-CZ" dirty="0">
                <a:hlinkClick r:id="rId3"/>
              </a:rPr>
              <a:t>ZDE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„Nevyčerpané“ výdaje </a:t>
            </a:r>
            <a:r>
              <a:rPr lang="cs-CZ" dirty="0"/>
              <a:t>v rámci zjednodušených metod vykazování </a:t>
            </a:r>
            <a:endParaRPr lang="cs-CZ" dirty="0">
              <a:highlight>
                <a:srgbClr val="FFFF00"/>
              </a:highlight>
            </a:endParaRPr>
          </a:p>
          <a:p>
            <a:pPr algn="ctr"/>
            <a:r>
              <a:rPr lang="cs-CZ" sz="2400" dirty="0">
                <a:solidFill>
                  <a:srgbClr val="163271"/>
                </a:solidFill>
                <a:cs typeface="Calibri"/>
              </a:rPr>
              <a:t>Částky a sazby ZMV stanovené na základě správné metodiky </a:t>
            </a:r>
            <a:r>
              <a:rPr lang="cs-CZ" sz="2400" b="1" dirty="0">
                <a:solidFill>
                  <a:srgbClr val="163271"/>
                </a:solidFill>
                <a:cs typeface="Calibri"/>
              </a:rPr>
              <a:t>představují spolehlivou náhradu skutečných výdajů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 – přefinancování nebo podfinancování projektů je akceptovatelné (nadměrná kompenzace nepředstavuje zisk)</a:t>
            </a:r>
          </a:p>
          <a:p>
            <a:pPr algn="ctr"/>
            <a:r>
              <a:rPr lang="cs-CZ" i="1" dirty="0">
                <a:solidFill>
                  <a:srgbClr val="163271"/>
                </a:solidFill>
                <a:cs typeface="Calibri"/>
              </a:rPr>
              <a:t>Pokud prostředky poskytnuté na financování paušálních výdajů převyšují skutečnou výši paušálních výdajů příjemce dotace, zůstávají příjemci dotace a považují </a:t>
            </a:r>
            <a:br>
              <a:rPr lang="cs-CZ" i="1" dirty="0">
                <a:solidFill>
                  <a:srgbClr val="163271"/>
                </a:solidFill>
                <a:cs typeface="Calibri"/>
              </a:rPr>
            </a:br>
            <a:r>
              <a:rPr lang="cs-CZ" i="1" dirty="0">
                <a:solidFill>
                  <a:srgbClr val="163271"/>
                </a:solidFill>
                <a:cs typeface="Calibri"/>
              </a:rPr>
              <a:t>se za vyčerpané/použité v rozsahu, v němž byly splněny podmínky pro jejich poskytnutí stanovené </a:t>
            </a:r>
            <a:r>
              <a:rPr lang="cs-CZ" i="1" dirty="0" err="1">
                <a:solidFill>
                  <a:srgbClr val="163271"/>
                </a:solidFill>
                <a:cs typeface="Calibri"/>
              </a:rPr>
              <a:t>RoPD</a:t>
            </a:r>
            <a:r>
              <a:rPr lang="cs-CZ" i="1" dirty="0">
                <a:solidFill>
                  <a:srgbClr val="163271"/>
                </a:solidFill>
                <a:cs typeface="Calibri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Pravidlo </a:t>
            </a:r>
            <a:r>
              <a:rPr lang="cs-CZ" i="1" dirty="0">
                <a:solidFill>
                  <a:srgbClr val="163271"/>
                </a:solidFill>
                <a:cs typeface="Calibri"/>
              </a:rPr>
              <a:t>„Všechno nebo nic“ </a:t>
            </a:r>
            <a:r>
              <a:rPr lang="cs-CZ" dirty="0">
                <a:solidFill>
                  <a:srgbClr val="163271"/>
                </a:solidFill>
                <a:cs typeface="Calibri"/>
              </a:rPr>
              <a:t>z pohledu ne/způsobilosti výdajů </a:t>
            </a:r>
          </a:p>
          <a:p>
            <a:pPr algn="ctr"/>
            <a:endParaRPr lang="cs-CZ" sz="2400" i="1" dirty="0">
              <a:solidFill>
                <a:srgbClr val="163271"/>
              </a:solidFill>
              <a:cs typeface="Calibri"/>
            </a:endParaRPr>
          </a:p>
          <a:p>
            <a:endParaRPr lang="cs-CZ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4078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3FA2B-9693-0002-478C-91421EE26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207963"/>
            <a:ext cx="10564586" cy="918707"/>
          </a:xfrm>
        </p:spPr>
        <p:txBody>
          <a:bodyPr/>
          <a:lstStyle/>
          <a:p>
            <a:r>
              <a:rPr lang="cs-CZ" b="1" dirty="0"/>
              <a:t>Na co obecně nezapomínat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132E6D-89E6-CD53-405F-2153D9725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26670"/>
            <a:ext cx="10564586" cy="48278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Územní způsobilost projektů výzvy: </a:t>
            </a:r>
            <a:r>
              <a:rPr lang="cs-CZ" b="1" dirty="0"/>
              <a:t>pouze oblast „ERA“ </a:t>
            </a:r>
            <a:r>
              <a:rPr lang="cs-CZ" dirty="0"/>
              <a:t>(země sdružené </a:t>
            </a:r>
            <a:br>
              <a:rPr lang="cs-CZ" dirty="0"/>
            </a:br>
            <a:r>
              <a:rPr lang="cs-CZ" dirty="0"/>
              <a:t>v Evropském výzkumném prostoru vč. asociovaných zemí) –  dle seznamu aktuálního k datu podání žádosti o podporu </a:t>
            </a:r>
          </a:p>
          <a:p>
            <a:r>
              <a:rPr lang="cs-CZ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https://research-and-innovation.ec.europa.eu/news/all-research-and-innovation-news/updates-association-third-countries-horizon-europe-2021-12-21_en</a:t>
            </a:r>
            <a:endParaRPr lang="cs-CZ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 Pozor na vznik NZV z pohledu výdajů vztahujících se např. </a:t>
            </a:r>
            <a:r>
              <a:rPr lang="cs-CZ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 Velké Británii</a:t>
            </a:r>
            <a:r>
              <a:rPr lang="cs-CZ" kern="1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Nepřečerpání rozpočtových položek</a:t>
            </a:r>
            <a:r>
              <a:rPr lang="cs-CZ" dirty="0"/>
              <a:t>, příp. jejich včasná změna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Plnění </a:t>
            </a:r>
            <a:r>
              <a:rPr lang="cs-CZ" b="1" dirty="0"/>
              <a:t>FP</a:t>
            </a:r>
            <a:r>
              <a:rPr lang="cs-CZ" dirty="0"/>
              <a:t>, resp. </a:t>
            </a:r>
            <a:r>
              <a:rPr lang="cs-CZ" b="1" dirty="0"/>
              <a:t>finančních milníků</a:t>
            </a:r>
            <a:r>
              <a:rPr lang="cs-CZ" dirty="0"/>
              <a:t>, příp. jejich včasná změna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Platnost a relevantní podoba plných mocí k podepisování podkladů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Ideálně předcházet vzniku porušení rozpočtové kázně </a:t>
            </a:r>
            <a:r>
              <a:rPr lang="cs-CZ" kern="1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cs-CZ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9579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E7B80-4485-A9C5-3215-55333D72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6" y="132779"/>
            <a:ext cx="10564586" cy="918707"/>
          </a:xfrm>
        </p:spPr>
        <p:txBody>
          <a:bodyPr/>
          <a:lstStyle/>
          <a:p>
            <a:r>
              <a:rPr lang="cs-CZ" b="1" dirty="0"/>
              <a:t>Porušení rozpočtové kázně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53255B-C4F7-8338-0A79-4C0821563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30" y="903514"/>
            <a:ext cx="11185072" cy="5029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Konkrétní celkový výčet viz Část IV </a:t>
            </a:r>
            <a:r>
              <a:rPr lang="cs-CZ" sz="2000" dirty="0" err="1"/>
              <a:t>RoPD</a:t>
            </a:r>
            <a:r>
              <a:rPr lang="cs-CZ" sz="2000" dirty="0"/>
              <a:t> (v souladu s dalšími ustanoveními </a:t>
            </a:r>
            <a:r>
              <a:rPr lang="cs-CZ" sz="2000" dirty="0" err="1"/>
              <a:t>RoPD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Nárokované </a:t>
            </a:r>
            <a:r>
              <a:rPr lang="cs-CZ" sz="2000" b="1" dirty="0"/>
              <a:t>nezpůsobilé výdaje </a:t>
            </a:r>
            <a:r>
              <a:rPr lang="cs-CZ" sz="2000" dirty="0"/>
              <a:t>či</a:t>
            </a:r>
            <a:r>
              <a:rPr lang="cs-CZ" sz="2000" b="1" dirty="0"/>
              <a:t> porušení </a:t>
            </a:r>
            <a:r>
              <a:rPr lang="cs-CZ" sz="2000" b="1" dirty="0" err="1"/>
              <a:t>PpZKVZ</a:t>
            </a:r>
            <a:r>
              <a:rPr lang="cs-CZ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Neplnění finančních milníků </a:t>
            </a:r>
            <a:r>
              <a:rPr lang="cs-CZ" sz="2000" dirty="0"/>
              <a:t> (0,05 % z dotace za každý nesplněný FM)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Porušení stanovených povinností </a:t>
            </a:r>
            <a:r>
              <a:rPr lang="cs-CZ" sz="2000" dirty="0"/>
              <a:t>(10 000 Kč za každé porušení)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Příjemce je povinen doložit Poskytovateli dotace výstupy za klíčové aktivity uvedené v Příloze č. 1 tohoto Rozhodnutí dle podmínek uvedených v kap. 5.7 </a:t>
            </a:r>
            <a:r>
              <a:rPr lang="cs-CZ" sz="2000" dirty="0" err="1"/>
              <a:t>SPpŽP</a:t>
            </a:r>
            <a:r>
              <a:rPr lang="cs-CZ" sz="2000" dirty="0"/>
              <a:t> =&gt; při nesplnění vyčíslení </a:t>
            </a:r>
            <a:r>
              <a:rPr lang="cs-CZ" sz="2000" b="1" dirty="0"/>
              <a:t>odvodu za PRK ve výši 0,1 až 1 % z dotace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Neplnění indikátorů </a:t>
            </a:r>
            <a:r>
              <a:rPr lang="cs-CZ" sz="2000" dirty="0"/>
              <a:t>projektu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Neplnění</a:t>
            </a:r>
            <a:r>
              <a:rPr lang="cs-CZ" sz="2000" dirty="0"/>
              <a:t> pravidel </a:t>
            </a:r>
            <a:r>
              <a:rPr lang="cs-CZ" sz="2000" b="1" dirty="0"/>
              <a:t>publicity </a:t>
            </a:r>
            <a:r>
              <a:rPr lang="cs-CZ" sz="2000" dirty="0"/>
              <a:t>(0,01 až 1 % z dotace dle typu pochybení)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14F2B3-63F8-92A6-7A74-F76CC7C9E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0" t="40923" r="19658" b="34204"/>
          <a:stretch/>
        </p:blipFill>
        <p:spPr>
          <a:xfrm>
            <a:off x="4201883" y="3194957"/>
            <a:ext cx="7195459" cy="22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650394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Žádost o platbu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4190378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E7B80-4485-A9C5-3215-55333D72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53788"/>
            <a:ext cx="10564586" cy="918707"/>
          </a:xfrm>
        </p:spPr>
        <p:txBody>
          <a:bodyPr/>
          <a:lstStyle/>
          <a:p>
            <a:r>
              <a:rPr lang="cs-CZ" b="1" dirty="0"/>
              <a:t>PŘÍJMY PROJEKTŮ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53255B-C4F7-8338-0A79-4C0821563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368" y="810940"/>
            <a:ext cx="11185072" cy="5029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Ke </a:t>
            </a:r>
            <a:r>
              <a:rPr lang="cs-CZ" sz="2000" b="1" dirty="0"/>
              <a:t>konkrétní diskuzi s ŘO</a:t>
            </a:r>
            <a:r>
              <a:rPr lang="cs-CZ" sz="2000" dirty="0"/>
              <a:t>, ověření, že se </a:t>
            </a:r>
            <a:r>
              <a:rPr lang="cs-CZ" sz="2000" b="1" dirty="0"/>
              <a:t>nejedná o hospodářskou činnost </a:t>
            </a:r>
            <a:r>
              <a:rPr lang="cs-CZ" sz="2000" dirty="0"/>
              <a:t>(„HČ“), tak, aby nedocházelo k porušení pravidel veřejné podpory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Vybírání vstupného na akci automaticky neznamená HČ, zejména v případech, kdy </a:t>
            </a:r>
            <a:r>
              <a:rPr lang="cs-CZ" sz="2000" u="sng" dirty="0"/>
              <a:t>vstupné pokrývá pouze zlomek skutečných nákladů na akci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případě organizace akce více subjekty nutno ošetřit smluvně vč. alikvótního rozpočítání položek dané 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Nezbytnost dodržení pravidla 3E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Nezbytná ŽoZ projektu </a:t>
            </a:r>
            <a:r>
              <a:rPr lang="cs-CZ" sz="2000" dirty="0"/>
              <a:t>(obr. Příjmy projektu)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Dále postupovat v souladu s kap. 8.3.2 </a:t>
            </a:r>
            <a:r>
              <a:rPr lang="cs-CZ" sz="2000" dirty="0" err="1"/>
              <a:t>PpŽP</a:t>
            </a:r>
            <a:r>
              <a:rPr lang="cs-CZ" sz="2000" dirty="0"/>
              <a:t> – JPP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Čisté příjmy (tj. jiné peněžní příjmy </a:t>
            </a:r>
            <a:r>
              <a:rPr lang="cs-CZ" sz="2000" u="sng" dirty="0"/>
              <a:t>očištěné o provozní náklady související s akcí, které nebyly hrazeny </a:t>
            </a:r>
            <a:br>
              <a:rPr lang="cs-CZ" sz="2000" u="sng" dirty="0"/>
            </a:br>
            <a:r>
              <a:rPr lang="cs-CZ" sz="2000" u="sng" dirty="0"/>
              <a:t>z projektu SA+ I) </a:t>
            </a:r>
            <a:r>
              <a:rPr lang="cs-CZ" sz="2000" dirty="0"/>
              <a:t>nutno evidovat v rámci </a:t>
            </a:r>
            <a:r>
              <a:rPr lang="cs-CZ" sz="2000" b="1" dirty="0"/>
              <a:t>„Soupisky příjmů“ </a:t>
            </a:r>
            <a:r>
              <a:rPr lang="cs-CZ" sz="2000" dirty="0"/>
              <a:t>příslušné ŽoP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u="sng" dirty="0"/>
              <a:t>Nezbytné zohledňovat čisté JPP v poměru ne/způsobilých nákladů </a:t>
            </a:r>
            <a:r>
              <a:rPr lang="cs-CZ" sz="2000" dirty="0"/>
              <a:t>(do projektu spadají pouze čisté JPP připadající na způsobilé výdaje související s danou akcí)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E8FC6C-5F7E-C090-A6FE-111F955F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" t="50000" r="5497"/>
          <a:stretch/>
        </p:blipFill>
        <p:spPr>
          <a:xfrm>
            <a:off x="6660776" y="2529299"/>
            <a:ext cx="4717517" cy="17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8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0"/>
            <a:ext cx="10564586" cy="918707"/>
          </a:xfrm>
        </p:spPr>
        <p:txBody>
          <a:bodyPr/>
          <a:lstStyle/>
          <a:p>
            <a:br>
              <a:rPr lang="cs-CZ" sz="3600" b="1" cap="none" dirty="0"/>
            </a:br>
            <a:r>
              <a:rPr lang="cs-CZ" sz="3600" b="1" cap="none" dirty="0"/>
              <a:t>Žádost o platbu – praktické záležitosti administrace</a:t>
            </a:r>
            <a:br>
              <a:rPr lang="cs-CZ" b="1" cap="none" dirty="0"/>
            </a:b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564" y="727527"/>
            <a:ext cx="10785083" cy="52698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Nevyplňovat zdůvodnění platby (nepovinné pole, častá chybovost)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Čestné prohlášení komplexní – hlídat zaškrtnutí checkboxu souhlasu s ČP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Podpisy relevantní osobou vč. časové platnosti</a:t>
            </a:r>
          </a:p>
          <a:p>
            <a:r>
              <a:rPr lang="cs-CZ" sz="2000" b="1" dirty="0"/>
              <a:t>ŽoP obecně</a:t>
            </a:r>
            <a:r>
              <a:rPr lang="cs-CZ" sz="2000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Uživatelská příručka IS KP21+ Zpracování žádosti o platbu (vyplňování „krok za krokem“), </a:t>
            </a:r>
            <a:br>
              <a:rPr lang="cs-CZ" sz="2000" dirty="0"/>
            </a:br>
            <a:r>
              <a:rPr lang="cs-CZ" sz="2000" dirty="0" err="1"/>
              <a:t>PpŽP</a:t>
            </a:r>
            <a:r>
              <a:rPr lang="cs-CZ" sz="2000" dirty="0"/>
              <a:t>, </a:t>
            </a:r>
            <a:r>
              <a:rPr lang="cs-CZ" sz="2000" dirty="0" err="1"/>
              <a:t>SPpŽP</a:t>
            </a:r>
            <a:r>
              <a:rPr lang="cs-CZ" sz="20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Záloha v systému dle FP ve 100 % (často chybně 0,00 Kč), max 30 % CZV při každé záloze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Odůvodnění nesplnění FP (doporučení k průvodnímu dopisu k původní ZoR, ŽoP)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Finanční milníky - 80 % kumulativní částky vyúčtování uvedené ve finančním plánu za sledovaná období, pro které je finanční milník stanoven (problémy řešit včas)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Prokazovaná výše NN/</a:t>
            </a:r>
            <a:r>
              <a:rPr lang="cs-CZ" sz="2000" b="1" dirty="0"/>
              <a:t>paušálních nákladů </a:t>
            </a:r>
            <a:r>
              <a:rPr lang="cs-CZ" sz="2000" dirty="0"/>
              <a:t>– automaticky doplňované pole vs. adekvátní kontrola, viz Upozornění z UP: </a:t>
            </a:r>
            <a:r>
              <a:rPr lang="cs-CZ" sz="1600" i="1" dirty="0"/>
              <a:t>V případě, že se automaticky načítá do pole „Prokazovaná výše nepřímých/paušálních nákladů“ nesprávná částka, pomocí tlačítka „Kontrola“ v horní šedé liště ověřte, zda jsou u všech vložených záznamů (dokladů) vyplněny kódy položek rozpočtu. Pokud narazíte na nevyplněnou položku rozpočtu, doplňte ji, uložte záznam pomocí tlačítka a následně opět stiskněte tlačítko „Naplnit data z dokladů soupisky“.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52772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214373"/>
            <a:ext cx="10564586" cy="918707"/>
          </a:xfrm>
        </p:spPr>
        <p:txBody>
          <a:bodyPr/>
          <a:lstStyle/>
          <a:p>
            <a:br>
              <a:rPr lang="cs-CZ" sz="3600" b="1" cap="none" dirty="0"/>
            </a:br>
            <a:r>
              <a:rPr lang="cs-CZ" sz="3600" b="1" cap="none" dirty="0"/>
              <a:t>Žádost o platbu – dokladování účetnictví projektu</a:t>
            </a:r>
            <a:br>
              <a:rPr lang="cs-CZ" b="1" cap="none" dirty="0"/>
            </a:b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88" y="1077151"/>
            <a:ext cx="10706024" cy="4703698"/>
          </a:xfrm>
        </p:spPr>
        <p:txBody>
          <a:bodyPr/>
          <a:lstStyle/>
          <a:p>
            <a:r>
              <a:rPr lang="cs-CZ" sz="2000" b="1" dirty="0"/>
              <a:t>Účetnictví v případě přímých výdajů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Účetnictví žádáno pouze za přímé výdaje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Pokud nelze oddělit od ostatních výdajů, např. od ZMV, zdůvodnit a čitelně oddělit přímé výdaje pro kontrolu SD1, 2,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Formy dokladování: </a:t>
            </a:r>
            <a:r>
              <a:rPr lang="cs-CZ" sz="2000" b="1" dirty="0"/>
              <a:t>Excely</a:t>
            </a:r>
            <a:r>
              <a:rPr lang="cs-CZ" sz="2000" dirty="0"/>
              <a:t>/</a:t>
            </a:r>
            <a:r>
              <a:rPr lang="cs-CZ" sz="2000" dirty="0" err="1"/>
              <a:t>Pdf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Účetnictví v případě ZMV není vyžadováno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ZMV nemusí být účtovány odděleně od ostatních aktivit (viz 2. pozn. výše)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ZMV nemusí být přiřazeny ke konkrétnímu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Povinnost účtovat v souladu s právními předpisy ČR a interními předpisy organizace</a:t>
            </a:r>
          </a:p>
          <a:p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7882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Úvodní slovo ředitele odboru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2590080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214373"/>
            <a:ext cx="10564586" cy="918707"/>
          </a:xfrm>
        </p:spPr>
        <p:txBody>
          <a:bodyPr/>
          <a:lstStyle/>
          <a:p>
            <a:r>
              <a:rPr lang="cs-CZ" b="1" cap="none" dirty="0"/>
              <a:t>Žádost o platbu 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88" y="1077151"/>
            <a:ext cx="10706024" cy="470369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Rozhodná částka pro dokladování nárokovaných výdajů: vykazovaná částka je vyšší než </a:t>
            </a:r>
            <a:r>
              <a:rPr lang="cs-CZ" sz="2000" b="1" u="sng" dirty="0"/>
              <a:t>20 000 </a:t>
            </a:r>
            <a:r>
              <a:rPr lang="cs-CZ" sz="2000" dirty="0"/>
              <a:t>Kč za jeden účetní doklad (ŘO si může vyžádat i výdaje pod 20 000 Kč)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Důležité dodržování doporučených max. cen (dokument </a:t>
            </a:r>
            <a:r>
              <a:rPr lang="cs-CZ" sz="2000" dirty="0">
                <a:hlinkClick r:id="rId3"/>
              </a:rPr>
              <a:t>Seznam obvyklých cen vybavení, ubytování a stravování</a:t>
            </a:r>
            <a:r>
              <a:rPr lang="cs-CZ" sz="2000" dirty="0"/>
              <a:t>) – </a:t>
            </a:r>
            <a:r>
              <a:rPr lang="cs-CZ" sz="2000" b="1" dirty="0"/>
              <a:t>nutno se řídit vždy účinnou verzí Seznamu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/>
              <a:t>Základní pravidla způsobilosti (časová, věcná, pravidlo 3E)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/>
              <a:t>Způsobilý</a:t>
            </a:r>
            <a:r>
              <a:rPr lang="cs-CZ" sz="2000" dirty="0"/>
              <a:t> je takový výdaj, který je přiměřený, tedy je vynaložený v souladu s principem hospodárnosti, účelnosti a efektivnosti a odpovídá cenám v místě a čase obvyklém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Výdaj, který nesplňuje obecná pravidla způsobilosti, může ŘO označit za </a:t>
            </a:r>
            <a:r>
              <a:rPr lang="cs-CZ" sz="2000" b="1" dirty="0"/>
              <a:t>nezpůsobilý</a:t>
            </a:r>
            <a:r>
              <a:rPr lang="cs-CZ" sz="2000" dirty="0"/>
              <a:t> i v případě, že je součástí schváleného rozpočtu – např. neopodstatněné nákupy zařízení, materiálu nebo služeb před ukončením projektu, nebo výdaj, ke kterému příjemce nedoložil požadované podklady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 dané ŽoP se předkládají </a:t>
            </a:r>
            <a:r>
              <a:rPr lang="cs-CZ" sz="2000" b="1" dirty="0"/>
              <a:t>výdaje</a:t>
            </a:r>
            <a:r>
              <a:rPr lang="cs-CZ" sz="2000" dirty="0"/>
              <a:t>, které je příjemce </a:t>
            </a:r>
            <a:r>
              <a:rPr lang="cs-CZ" sz="2000" b="1" dirty="0"/>
              <a:t>schopen prokázat </a:t>
            </a:r>
            <a:r>
              <a:rPr lang="cs-CZ" sz="2000" dirty="0"/>
              <a:t>(doložení veškerých daňových, účetních a jiných dokladů) </a:t>
            </a:r>
          </a:p>
          <a:p>
            <a:pPr algn="just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8671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22009"/>
            <a:ext cx="10564586" cy="918707"/>
          </a:xfrm>
        </p:spPr>
        <p:txBody>
          <a:bodyPr/>
          <a:lstStyle/>
          <a:p>
            <a:r>
              <a:rPr lang="cs-CZ" b="1" cap="none" dirty="0"/>
              <a:t>SD 1 – Účetní doklady 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948" y="873393"/>
            <a:ext cx="10869161" cy="5241080"/>
          </a:xfrm>
        </p:spPr>
        <p:txBody>
          <a:bodyPr/>
          <a:lstStyle/>
          <a:p>
            <a:r>
              <a:rPr lang="cs-CZ" sz="1800" u="sng" dirty="0">
                <a:solidFill>
                  <a:srgbClr val="173070"/>
                </a:solidFill>
              </a:rPr>
              <a:t>Dokladování způsobilosti: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Objednávka/smlouva (je-li </a:t>
            </a:r>
            <a:r>
              <a:rPr lang="cs-CZ" sz="1800" b="1" dirty="0">
                <a:solidFill>
                  <a:srgbClr val="173070"/>
                </a:solidFill>
              </a:rPr>
              <a:t>relevantní</a:t>
            </a:r>
            <a:r>
              <a:rPr lang="cs-CZ" sz="1800" dirty="0">
                <a:solidFill>
                  <a:srgbClr val="173070"/>
                </a:solidFill>
              </a:rPr>
              <a:t>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Podklady k realizované veřejné zakázce (je-li </a:t>
            </a:r>
            <a:r>
              <a:rPr lang="cs-CZ" sz="1800" b="1" dirty="0">
                <a:solidFill>
                  <a:srgbClr val="173070"/>
                </a:solidFill>
              </a:rPr>
              <a:t>relevantní</a:t>
            </a:r>
            <a:r>
              <a:rPr lang="cs-CZ" sz="1800" dirty="0">
                <a:solidFill>
                  <a:srgbClr val="173070"/>
                </a:solidFill>
              </a:rPr>
              <a:t>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173070"/>
                </a:solidFill>
              </a:rPr>
              <a:t>Průzkum trhu </a:t>
            </a:r>
            <a:r>
              <a:rPr lang="cs-CZ" sz="1800" dirty="0">
                <a:solidFill>
                  <a:srgbClr val="173070"/>
                </a:solidFill>
              </a:rPr>
              <a:t>(oslovení minimálně 3 dodavatelů, je-li to možné) u výdajů nad 50 tis. Kč, pokud nebyl nákup realizován prostřednictvím veřejné </a:t>
            </a:r>
            <a:r>
              <a:rPr lang="cs-CZ" sz="1800">
                <a:solidFill>
                  <a:srgbClr val="173070"/>
                </a:solidFill>
              </a:rPr>
              <a:t>zakázky;</a:t>
            </a:r>
            <a:endParaRPr lang="cs-CZ" sz="1800" dirty="0">
              <a:solidFill>
                <a:srgbClr val="17307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Faktura/znalecký posudek;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Doklad o úhradě;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Dodací list nebo jiný doklad prokazující převzetí; 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173070"/>
                </a:solidFill>
              </a:rPr>
              <a:t>I</a:t>
            </a:r>
            <a:r>
              <a:rPr lang="pt-BR" sz="1800" dirty="0">
                <a:solidFill>
                  <a:srgbClr val="173070"/>
                </a:solidFill>
              </a:rPr>
              <a:t>nventární karta (dokládá se souhrnně v ZZoR / ŽoP);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173070"/>
                </a:solidFill>
              </a:rPr>
              <a:t>Vnitřní účetní směrnice</a:t>
            </a:r>
            <a:r>
              <a:rPr lang="cs-CZ" sz="1800" dirty="0">
                <a:solidFill>
                  <a:srgbClr val="173070"/>
                </a:solidFill>
              </a:rPr>
              <a:t>, příp. obdobný dokument, ze které bude patrný přístup příjemce/partnera </a:t>
            </a:r>
            <a:br>
              <a:rPr lang="cs-CZ" sz="1800" dirty="0">
                <a:solidFill>
                  <a:srgbClr val="173070"/>
                </a:solidFill>
              </a:rPr>
            </a:br>
            <a:r>
              <a:rPr lang="cs-CZ" sz="1800" dirty="0">
                <a:solidFill>
                  <a:srgbClr val="173070"/>
                </a:solidFill>
              </a:rPr>
              <a:t>s </a:t>
            </a:r>
            <a:r>
              <a:rPr lang="cs-CZ" sz="1800" dirty="0" err="1">
                <a:solidFill>
                  <a:srgbClr val="173070"/>
                </a:solidFill>
              </a:rPr>
              <a:t>fin</a:t>
            </a:r>
            <a:r>
              <a:rPr lang="cs-CZ" sz="1800" dirty="0">
                <a:solidFill>
                  <a:srgbClr val="173070"/>
                </a:solidFill>
              </a:rPr>
              <a:t>. příspěvkem k používání cizích měnových kurzů a z toho vyplývajících kurzových rozdílů, a také stanovení výše stravného, kapesného, způsobu dopravy, ubytování apod. z pohledu služebních cest (dokládá se v první ZoR/ŽoP).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173070"/>
                </a:solidFill>
              </a:rPr>
              <a:t>K nárokovanému DPH – skutečnost, že příjemci/partnerovi s </a:t>
            </a:r>
            <a:r>
              <a:rPr lang="cs-CZ" sz="1800" dirty="0" err="1">
                <a:solidFill>
                  <a:srgbClr val="173070"/>
                </a:solidFill>
              </a:rPr>
              <a:t>fin</a:t>
            </a:r>
            <a:r>
              <a:rPr lang="cs-CZ" sz="1800" dirty="0">
                <a:solidFill>
                  <a:srgbClr val="173070"/>
                </a:solidFill>
              </a:rPr>
              <a:t>. příspěvkem nevzniká nárok na odpočet DPH doložit </a:t>
            </a:r>
            <a:r>
              <a:rPr lang="cs-CZ" sz="1800" b="1" u="sng" dirty="0">
                <a:solidFill>
                  <a:srgbClr val="173070"/>
                </a:solidFill>
              </a:rPr>
              <a:t>čestným prohlášením podepsaným oprávněnou osobou</a:t>
            </a:r>
            <a:r>
              <a:rPr lang="cs-CZ" sz="1800" u="sng" dirty="0">
                <a:solidFill>
                  <a:srgbClr val="173070"/>
                </a:solidFill>
              </a:rPr>
              <a:t> </a:t>
            </a:r>
            <a:r>
              <a:rPr lang="cs-CZ" sz="1800" dirty="0">
                <a:solidFill>
                  <a:srgbClr val="173070"/>
                </a:solidFill>
              </a:rPr>
              <a:t>(dokládá se v 1. ZoR/ŽoP)</a:t>
            </a:r>
          </a:p>
          <a:p>
            <a:pPr algn="just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00230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4B97E340-1C44-68CA-E571-69BBCF94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4" t="29510" r="75060" b="63052"/>
          <a:stretch/>
        </p:blipFill>
        <p:spPr bwMode="auto">
          <a:xfrm>
            <a:off x="8471751" y="2276271"/>
            <a:ext cx="3515968" cy="1575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cap="none" dirty="0"/>
              <a:t>ŽoP </a:t>
            </a:r>
            <a:r>
              <a:rPr lang="cs-CZ" b="1" dirty="0"/>
              <a:t>– </a:t>
            </a:r>
            <a:r>
              <a:rPr lang="cs-CZ" b="1" cap="none" dirty="0"/>
              <a:t>časté chyby v dokladování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485900"/>
            <a:ext cx="10986077" cy="3709944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Neoznačování dokladů registračním číslem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Chaotické dokládání prvotních podkladů – ideálně zazipované v logickém uspořádání (SD1, SD2, SD3)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Nedokládání všech požadovaných dokladů (</a:t>
            </a:r>
            <a:r>
              <a:rPr lang="cs-CZ" sz="2000" dirty="0" err="1"/>
              <a:t>PpŽP</a:t>
            </a:r>
            <a:r>
              <a:rPr lang="cs-CZ" sz="2000" dirty="0"/>
              <a:t> obecná část,  </a:t>
            </a:r>
            <a:br>
              <a:rPr lang="cs-CZ" sz="2000" dirty="0"/>
            </a:br>
            <a:r>
              <a:rPr lang="cs-CZ" sz="2000" dirty="0"/>
              <a:t>8.1.5 způsobilé výdaje dle druhu – dokladování způsobilosti)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Dokládání úhrad (VBÚ) v jednom souboru </a:t>
            </a:r>
            <a:br>
              <a:rPr lang="cs-CZ" sz="2000" dirty="0"/>
            </a:br>
            <a:r>
              <a:rPr lang="cs-CZ" sz="2000" dirty="0"/>
              <a:t>s neoznačením dané úhrady a ID/čísla řádku ze soupisky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Obsáhlé podklady (např. vouchery) dokládat v jasně strukturovaných </a:t>
            </a:r>
            <a:br>
              <a:rPr lang="cs-CZ" sz="2000" dirty="0"/>
            </a:br>
            <a:r>
              <a:rPr lang="cs-CZ" sz="2000" dirty="0"/>
              <a:t>složkách, nikoliv v jednom PDF o desítkách stran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 </a:t>
            </a:r>
          </a:p>
          <a:p>
            <a:pPr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48151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195718"/>
            <a:ext cx="10564586" cy="918707"/>
          </a:xfrm>
        </p:spPr>
        <p:txBody>
          <a:bodyPr/>
          <a:lstStyle/>
          <a:p>
            <a:r>
              <a:rPr lang="cs-CZ" b="1" cap="none" dirty="0"/>
              <a:t>ŽoP </a:t>
            </a:r>
            <a:r>
              <a:rPr lang="cs-CZ" b="1" dirty="0"/>
              <a:t>– </a:t>
            </a:r>
            <a:r>
              <a:rPr lang="cs-CZ" b="1" cap="none" dirty="0"/>
              <a:t>časté chyby v dokladování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14425"/>
            <a:ext cx="10564586" cy="425767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/>
              <a:t>Nedoložení průzkumu trhu/zdůvodnění v případě specifických služeb</a:t>
            </a:r>
          </a:p>
          <a:p>
            <a:pPr algn="just"/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příklad specifických služeb, kdy příjemce </a:t>
            </a:r>
            <a:r>
              <a:rPr lang="cs-CZ" sz="20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neexistenci průzku</a:t>
            </a:r>
            <a:r>
              <a:rPr lang="cs-CZ" sz="2000" i="1" u="sng" dirty="0">
                <a:latin typeface="Calibri" panose="020F0502020204030204" pitchFamily="34" charset="0"/>
                <a:ea typeface="Calibri" panose="020F0502020204030204" pitchFamily="34" charset="0"/>
              </a:rPr>
              <a:t>mu trhu </a:t>
            </a:r>
            <a:r>
              <a:rPr lang="cs-CZ" sz="2000" b="1" i="1" u="sng" dirty="0">
                <a:latin typeface="Calibri" panose="020F0502020204030204" pitchFamily="34" charset="0"/>
                <a:ea typeface="Calibri" panose="020F0502020204030204" pitchFamily="34" charset="0"/>
              </a:rPr>
              <a:t>podloží pádnou argumentací/zdůvodněním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Příjemce využívá služeb jednoho právníka/konzultanta, se kterým má relevantní zkušenosti z minulosti vč. toho, že daný právník již subjekt a dané činnosti subjektu zná atp. (tj. nemusí se s n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  <a:t>imi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blíže seznamovat,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  <a:t> což zefektivňuje danou činnost = konkrétní zdůvodnění je na příjemci projektu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výdaj nespadá do povinnosti řešení přes 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  <a:t>veřejné zakázky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je nárazový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</a:rPr>
              <a:t>a nárokovaná cena je v místě a čase obvyklá… </a:t>
            </a:r>
            <a:r>
              <a:rPr lang="cs-CZ" sz="2000" i="1" u="sng" dirty="0">
                <a:latin typeface="Calibri" panose="020F0502020204030204" pitchFamily="34" charset="0"/>
                <a:ea typeface="Calibri" panose="020F0502020204030204" pitchFamily="34" charset="0"/>
              </a:rPr>
              <a:t>upozorňujeme, že je vždy nutné zohlednit, zdali poskytnuté právní služby nespadají do paušálních výdajů  </a:t>
            </a:r>
            <a:r>
              <a:rPr lang="cs-CZ" sz="20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cs-CZ" sz="2400" i="1" u="sng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Nedoložení potvrzení o uveřejnění v registru smluv (je-li relevantní)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Chybějící </a:t>
            </a:r>
            <a:r>
              <a:rPr lang="cs-CZ" sz="2000" dirty="0" err="1"/>
              <a:t>PrtScr</a:t>
            </a:r>
            <a:r>
              <a:rPr lang="cs-CZ" sz="2000" dirty="0"/>
              <a:t>/potvrzení v případě nárokovaného výdaje za databáze, licence apod.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Konference/kurz/seminář/akce, která/ý trvá více dní – chybně dokládána prezenční listina („PL“) pouze za první den – dle pravidel povinnost </a:t>
            </a:r>
            <a:r>
              <a:rPr lang="cs-CZ" sz="2000" b="1" dirty="0"/>
              <a:t>vždy PL</a:t>
            </a:r>
            <a:r>
              <a:rPr lang="cs-CZ" sz="2000" dirty="0"/>
              <a:t> </a:t>
            </a:r>
            <a:r>
              <a:rPr lang="cs-CZ" sz="2000" b="1" dirty="0"/>
              <a:t>podepsané za každý den akce s uvedením relevantních údajů (datum, začátek a konec trvání akce, název akce)</a:t>
            </a:r>
          </a:p>
          <a:p>
            <a:pPr algn="just"/>
            <a:endParaRPr lang="cs-CZ" sz="2000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466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cap="none" dirty="0"/>
              <a:t>SD 1 – soupiska dokladů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Uvádění </a:t>
            </a:r>
            <a:r>
              <a:rPr lang="cs-CZ" sz="2000" b="1" dirty="0"/>
              <a:t>správné rozpočtové položky a účelová provázanost </a:t>
            </a:r>
            <a:r>
              <a:rPr lang="cs-CZ" sz="2000" dirty="0"/>
              <a:t>s účetnictvím projektu </a:t>
            </a:r>
          </a:p>
          <a:p>
            <a:pPr algn="just"/>
            <a:r>
              <a:rPr lang="cs-CZ" sz="2000" i="1" dirty="0"/>
              <a:t>např. nákup licence (roční přístup do databáze) – v soupisce nárokováno z rozpočtové položky nehmotný majetek, ale zaúčtováno jako služba</a:t>
            </a:r>
            <a:endParaRPr lang="cs-CZ" sz="2000" dirty="0">
              <a:highlight>
                <a:srgbClr val="FFFF00"/>
              </a:highligh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Správné vyplňování polí „celková částka uvedená na dokladu“ (vždy celá částka z faktury) </a:t>
            </a:r>
            <a:br>
              <a:rPr lang="cs-CZ" sz="2000" dirty="0"/>
            </a:br>
            <a:r>
              <a:rPr lang="cs-CZ" sz="2000" dirty="0"/>
              <a:t>vs. „vykázané výdaje“ (uvádí se nárokovaná z projektu)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U f</a:t>
            </a:r>
            <a:r>
              <a:rPr lang="cs-CZ" sz="2000" b="1" dirty="0"/>
              <a:t>aktury</a:t>
            </a:r>
            <a:r>
              <a:rPr lang="cs-CZ" sz="2000" dirty="0"/>
              <a:t>, která není nárokována v celé výši nejsou uvedeny </a:t>
            </a:r>
            <a:r>
              <a:rPr lang="cs-CZ" sz="2000" b="1" dirty="0"/>
              <a:t>konkrétní položky a částky,</a:t>
            </a:r>
            <a:r>
              <a:rPr lang="cs-CZ" sz="2000" dirty="0"/>
              <a:t> které jsou </a:t>
            </a:r>
            <a:r>
              <a:rPr lang="cs-CZ" sz="2000" b="1" dirty="0"/>
              <a:t>nárokovány z projektu</a:t>
            </a:r>
          </a:p>
          <a:p>
            <a:pPr algn="just"/>
            <a:endParaRPr lang="cs-CZ" sz="2000" dirty="0"/>
          </a:p>
          <a:p>
            <a:pPr algn="just"/>
            <a:r>
              <a:rPr lang="cs-CZ" dirty="0"/>
              <a:t> </a:t>
            </a:r>
          </a:p>
        </p:txBody>
      </p:sp>
      <p:pic>
        <p:nvPicPr>
          <p:cNvPr id="4" name="Obrázek 3" descr="Obsah obrázku text, software, Počítačová ikona, Webová stránka&#10;&#10;Popis byl vytvořen automaticky">
            <a:extLst>
              <a:ext uri="{FF2B5EF4-FFF2-40B4-BE49-F238E27FC236}">
                <a16:creationId xmlns:a16="http://schemas.microsoft.com/office/drawing/2014/main" id="{BCA8CE0B-362D-CAAE-A432-63EA63618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9" t="15763" r="54009" b="67599"/>
          <a:stretch/>
        </p:blipFill>
        <p:spPr bwMode="auto">
          <a:xfrm>
            <a:off x="1061491" y="3198164"/>
            <a:ext cx="5430677" cy="1686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07B54C00-B004-4D0A-1F75-1883A7B2CB79}"/>
                  </a:ext>
                </a:extLst>
              </p14:cNvPr>
              <p14:cNvContentPartPr/>
              <p14:nvPr/>
            </p14:nvContentPartPr>
            <p14:xfrm>
              <a:off x="3495045" y="4289827"/>
              <a:ext cx="266040" cy="36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07B54C00-B004-4D0A-1F75-1883A7B2CB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1045" y="4181827"/>
                <a:ext cx="3736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D9FBF501-5E84-3C36-BD97-EFC8CDA663A8}"/>
                  </a:ext>
                </a:extLst>
              </p14:cNvPr>
              <p14:cNvContentPartPr/>
              <p14:nvPr/>
            </p14:nvContentPartPr>
            <p14:xfrm>
              <a:off x="6178125" y="4332307"/>
              <a:ext cx="254880" cy="9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D9FBF501-5E84-3C36-BD97-EFC8CDA663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4125" y="4224307"/>
                <a:ext cx="362520" cy="22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143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286213"/>
            <a:ext cx="10564586" cy="918707"/>
          </a:xfrm>
        </p:spPr>
        <p:txBody>
          <a:bodyPr/>
          <a:lstStyle/>
          <a:p>
            <a:r>
              <a:rPr lang="cs-CZ" b="1" cap="none" dirty="0"/>
              <a:t>SD 1 – soupiska dokladů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300162"/>
            <a:ext cx="10564586" cy="425767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</a:rPr>
              <a:t>Chybně uváděný výdaj/nezohlednění na soupisce v případě </a:t>
            </a:r>
            <a:r>
              <a:rPr lang="cs-CZ" sz="2000" b="1" dirty="0">
                <a:solidFill>
                  <a:srgbClr val="173070"/>
                </a:solidFill>
              </a:rPr>
              <a:t>zaokrouhlení na faktuře </a:t>
            </a:r>
            <a:r>
              <a:rPr lang="cs-CZ" sz="2000" dirty="0">
                <a:solidFill>
                  <a:srgbClr val="173070"/>
                </a:solidFill>
              </a:rPr>
              <a:t>– zaokrouhlení se </a:t>
            </a:r>
            <a:r>
              <a:rPr lang="cs-CZ" sz="2000" b="1" dirty="0">
                <a:solidFill>
                  <a:srgbClr val="173070"/>
                </a:solidFill>
              </a:rPr>
              <a:t>vždy provádí k základu daně</a:t>
            </a:r>
            <a:r>
              <a:rPr lang="cs-CZ" sz="2000" dirty="0">
                <a:solidFill>
                  <a:srgbClr val="173070"/>
                </a:solidFill>
              </a:rPr>
              <a:t>, nikoliv k DPH</a:t>
            </a:r>
          </a:p>
          <a:p>
            <a:pPr algn="just"/>
            <a:endParaRPr lang="cs-CZ" dirty="0">
              <a:highlight>
                <a:srgbClr val="FFFF00"/>
              </a:highlight>
            </a:endParaRP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>
              <a:highlight>
                <a:srgbClr val="FFFF00"/>
              </a:highlight>
            </a:endParaRPr>
          </a:p>
          <a:p>
            <a:pPr algn="just"/>
            <a:endParaRPr lang="cs-CZ" b="1" dirty="0"/>
          </a:p>
        </p:txBody>
      </p:sp>
      <p:pic>
        <p:nvPicPr>
          <p:cNvPr id="4" name="Obrázek 3" descr="Obsah obrázku text, software, Počítačová ikona, Multimediální software&#10;&#10;Popis byl vytvořen automaticky">
            <a:extLst>
              <a:ext uri="{FF2B5EF4-FFF2-40B4-BE49-F238E27FC236}">
                <a16:creationId xmlns:a16="http://schemas.microsoft.com/office/drawing/2014/main" id="{2107F385-7C49-002D-4652-7B7AD9DAF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2" t="63723" r="53511" b="26997"/>
          <a:stretch/>
        </p:blipFill>
        <p:spPr bwMode="auto">
          <a:xfrm>
            <a:off x="1300061" y="2822980"/>
            <a:ext cx="4293343" cy="1613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A25521-954D-38AC-A543-9E899F8B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11" y="2493995"/>
            <a:ext cx="44100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33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cap="none" dirty="0"/>
              <a:t>SD 1 – soupiska dokladů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485899"/>
            <a:ext cx="10564586" cy="425767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Nedostatečný popis výdajů v soupisce, chybějící vazba na VZ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Do pole objednávka/smlouva (dokládá se </a:t>
            </a:r>
            <a:r>
              <a:rPr lang="cs-CZ" sz="2000" b="1" dirty="0"/>
              <a:t>pouze je-li relevantní</a:t>
            </a:r>
            <a:r>
              <a:rPr lang="cs-CZ" sz="2000" dirty="0"/>
              <a:t>) – dle preferencí příjemce uvede např. NR, pomlčka, křížek apod. – v případě </a:t>
            </a:r>
            <a:r>
              <a:rPr lang="cs-CZ" sz="2000" b="1" dirty="0"/>
              <a:t>existence objednávky uvádí číslo dané objednávky</a:t>
            </a:r>
          </a:p>
          <a:p>
            <a:pPr algn="just"/>
            <a:endParaRPr lang="cs-CZ" dirty="0">
              <a:highlight>
                <a:srgbClr val="FFFF00"/>
              </a:highlight>
            </a:endParaRPr>
          </a:p>
          <a:p>
            <a:pPr algn="just"/>
            <a:endParaRPr lang="cs-CZ" b="1" dirty="0"/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6B772FE0-B50D-67E3-7076-0447F4770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21" t="59406" r="2956" b="28027"/>
          <a:stretch/>
        </p:blipFill>
        <p:spPr bwMode="auto">
          <a:xfrm>
            <a:off x="910577" y="1915943"/>
            <a:ext cx="8420519" cy="2043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8135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556204"/>
            <a:ext cx="10564586" cy="546203"/>
          </a:xfrm>
        </p:spPr>
        <p:txBody>
          <a:bodyPr/>
          <a:lstStyle/>
          <a:p>
            <a:r>
              <a:rPr lang="cs-CZ" b="1" cap="none" dirty="0"/>
              <a:t>SD 3 – Cestovní náhrady</a:t>
            </a:r>
            <a:br>
              <a:rPr lang="cs-CZ" cap="none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102406"/>
            <a:ext cx="10677925" cy="4643969"/>
          </a:xfrm>
        </p:spPr>
        <p:txBody>
          <a:bodyPr/>
          <a:lstStyle/>
          <a:p>
            <a:r>
              <a:rPr lang="cs-CZ" sz="2000" u="sng" dirty="0">
                <a:solidFill>
                  <a:srgbClr val="173070"/>
                </a:solidFill>
              </a:rPr>
              <a:t>Dokladování způsobilosti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Vystavený cestovní příkaz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Vyúčtování pracovní cesty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/>
              <a:t>Zpráva o průběhu pracovní cesty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Cestovní a daňové doklady (letenky, doklad o nákupu PHM, ubytování…) – pozor na doklady, </a:t>
            </a:r>
            <a:br>
              <a:rPr lang="cs-CZ" sz="2000" dirty="0"/>
            </a:br>
            <a:r>
              <a:rPr lang="cs-CZ" sz="2000" dirty="0"/>
              <a:t>kde objednatel je instituce nikoli pracovník projektu – patří do SD1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/>
              <a:t>Doklad o úhradě zálohy (je-li relevantní) a vyúčtování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V případě použití os. vozidla kopie velkého TP – požadován z důvodu doložení spotřeby vozidla, tento údaj bude nově obsažen v malém TP, který bude pro prokázání dostačující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73070"/>
                </a:solidFill>
              </a:rPr>
              <a:t>Vnitřní účetní směrnice</a:t>
            </a:r>
            <a:r>
              <a:rPr lang="cs-CZ" sz="2000" dirty="0">
                <a:solidFill>
                  <a:srgbClr val="173070"/>
                </a:solidFill>
              </a:rPr>
              <a:t>, příp. obdobný dokument, ze kterého bude patrný přístup příjemce/partnera s </a:t>
            </a:r>
            <a:r>
              <a:rPr lang="cs-CZ" sz="2000" dirty="0" err="1">
                <a:solidFill>
                  <a:srgbClr val="173070"/>
                </a:solidFill>
              </a:rPr>
              <a:t>fin</a:t>
            </a:r>
            <a:r>
              <a:rPr lang="cs-CZ" sz="2000" dirty="0">
                <a:solidFill>
                  <a:srgbClr val="173070"/>
                </a:solidFill>
              </a:rPr>
              <a:t>. příspěvkem k používání cizích měnových kurzů a z toho vyplývajících kurzových rozdílů, a také stanovení výše stravného, kapesného, způsobu dopravy, ubytování apod. </a:t>
            </a:r>
            <a:r>
              <a:rPr lang="cs-CZ" sz="2000" b="1" dirty="0">
                <a:solidFill>
                  <a:srgbClr val="173070"/>
                </a:solidFill>
              </a:rPr>
              <a:t>z pohledu služebních cest (dokládá se v 1. ŽoP s vyúčtováním)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564929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649510"/>
            <a:ext cx="10564586" cy="546203"/>
          </a:xfrm>
        </p:spPr>
        <p:txBody>
          <a:bodyPr/>
          <a:lstStyle/>
          <a:p>
            <a:r>
              <a:rPr lang="cs-CZ" b="1" cap="none" dirty="0"/>
              <a:t>SD 3 – časté chyby v dokladování</a:t>
            </a:r>
            <a:br>
              <a:rPr lang="cs-CZ" cap="none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02407"/>
            <a:ext cx="10564586" cy="425767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Podklady dokládány nečitelné, často část chybí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Nedokládány </a:t>
            </a:r>
            <a:r>
              <a:rPr lang="cs-CZ" sz="2000" b="1" dirty="0"/>
              <a:t>výstupy</a:t>
            </a:r>
            <a:r>
              <a:rPr lang="cs-CZ" sz="2000" dirty="0"/>
              <a:t> (program, prezentace/příspěvek) u zahraničních cest expertů a odborných pracovníků =&gt; důraz na </a:t>
            </a:r>
            <a:r>
              <a:rPr lang="cs-CZ" sz="2000" dirty="0" err="1"/>
              <a:t>provazbu</a:t>
            </a:r>
            <a:r>
              <a:rPr lang="cs-CZ" sz="2000" dirty="0"/>
              <a:t> s údaji v příslušné ZoR projektu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Obecné a stručné dokládání zpráv z pracovních cest – nutno uvádět </a:t>
            </a:r>
            <a:r>
              <a:rPr lang="cs-CZ" sz="2000" b="1" dirty="0"/>
              <a:t>konkrétní činnosti ve vztahu k projektovým aktivitám s ohledem na délku pracovní cesty</a:t>
            </a:r>
          </a:p>
          <a:p>
            <a:endParaRPr lang="cs-CZ" dirty="0"/>
          </a:p>
        </p:txBody>
      </p:sp>
      <p:pic>
        <p:nvPicPr>
          <p:cNvPr id="5" name="Obrázek 4" descr="Obsah obrázku text, Písmo, černobílá, bílé&#10;&#10;Popis byl vytvořen automaticky">
            <a:extLst>
              <a:ext uri="{FF2B5EF4-FFF2-40B4-BE49-F238E27FC236}">
                <a16:creationId xmlns:a16="http://schemas.microsoft.com/office/drawing/2014/main" id="{F5D0D3A0-CEE2-5A6D-C30C-FD19D554F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7" y="3069076"/>
            <a:ext cx="9449792" cy="2018490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772FBEA-24C4-16B1-FFCF-D729A0786837}"/>
              </a:ext>
            </a:extLst>
          </p:cNvPr>
          <p:cNvCxnSpPr>
            <a:cxnSpLocks/>
          </p:cNvCxnSpPr>
          <p:nvPr/>
        </p:nvCxnSpPr>
        <p:spPr>
          <a:xfrm>
            <a:off x="5061857" y="2884714"/>
            <a:ext cx="2340306" cy="26234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3A3F96A-029B-31E0-FE5C-43044D960BE5}"/>
              </a:ext>
            </a:extLst>
          </p:cNvPr>
          <p:cNvCxnSpPr>
            <a:cxnSpLocks/>
          </p:cNvCxnSpPr>
          <p:nvPr/>
        </p:nvCxnSpPr>
        <p:spPr>
          <a:xfrm flipH="1">
            <a:off x="4966487" y="2884714"/>
            <a:ext cx="2259026" cy="24753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95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326347"/>
            <a:ext cx="10564586" cy="918707"/>
          </a:xfrm>
        </p:spPr>
        <p:txBody>
          <a:bodyPr/>
          <a:lstStyle/>
          <a:p>
            <a:r>
              <a:rPr lang="cs-CZ" b="1" cap="none" dirty="0"/>
              <a:t>SD 3 – časté chyby v dokladování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355270"/>
            <a:ext cx="10564586" cy="42576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Nedoložení transparentního </a:t>
            </a:r>
            <a:r>
              <a:rPr lang="cs-CZ" sz="2000" b="1" dirty="0"/>
              <a:t>průzkumu trhu </a:t>
            </a:r>
            <a:r>
              <a:rPr lang="cs-CZ" sz="2000" dirty="0"/>
              <a:t>(alespoň 3 různé nabídky) u ubytování nad </a:t>
            </a:r>
            <a:br>
              <a:rPr lang="cs-CZ" sz="2000" dirty="0"/>
            </a:br>
            <a:r>
              <a:rPr lang="cs-CZ" sz="2000" dirty="0"/>
              <a:t>100 EUR/osoba/noc (např. </a:t>
            </a:r>
            <a:r>
              <a:rPr lang="cs-CZ" sz="2000" dirty="0" err="1"/>
              <a:t>PrtSc</a:t>
            </a:r>
            <a:r>
              <a:rPr lang="cs-CZ" sz="20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Dokládání </a:t>
            </a:r>
            <a:r>
              <a:rPr lang="cs-CZ" sz="2000" b="1" dirty="0"/>
              <a:t>úhrad</a:t>
            </a:r>
            <a:r>
              <a:rPr lang="cs-CZ" sz="2000" dirty="0"/>
              <a:t> a specifikace formy úhrady (VBÚ, v hotovosti, platební kartou)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Nedoložení odůvodnění použití taxi – nutno vždy doložit </a:t>
            </a:r>
            <a:r>
              <a:rPr lang="cs-CZ" sz="2000" b="1" dirty="0"/>
              <a:t>odůvodnění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případě faktury za ubytování více osob nezapomínat na faktuře označit za které osoby je v projektu nárokováno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Pozor na </a:t>
            </a:r>
            <a:r>
              <a:rPr lang="cs-CZ" sz="2000" b="1" dirty="0"/>
              <a:t>chybný výpočet v souvislosti s možným vznikem kurzových rozdílů </a:t>
            </a:r>
            <a:r>
              <a:rPr lang="cs-CZ" sz="2000" dirty="0"/>
              <a:t>(kurz ČNB v případě poskytnuté zálohy/kurz ČNB první den pracovní cesty při neposkytnutí zálohy)</a:t>
            </a:r>
          </a:p>
          <a:p>
            <a:r>
              <a:rPr lang="cs-CZ" sz="2000" i="1" dirty="0"/>
              <a:t>např. zahraniční cesta 15. - 19. 5. 2023, 11. 5. 2023 vyplacena záloha – k výpočtu použit kurz ČNB </a:t>
            </a:r>
            <a:br>
              <a:rPr lang="cs-CZ" sz="2000" i="1" dirty="0"/>
            </a:br>
            <a:r>
              <a:rPr lang="cs-CZ" sz="2000" i="1" dirty="0"/>
              <a:t>k prvnímu dni zahraniční cesty 15. 5. 2023 (správně má být k výpočtu použit kurz ČNB ke dni vyplacení zálohy 11. 5. 2023)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654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C43F277-E909-8185-99D7-9EABE0F0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7" y="715185"/>
            <a:ext cx="11683426" cy="427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916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cap="none" dirty="0"/>
              <a:t>Per </a:t>
            </a:r>
            <a:r>
              <a:rPr lang="cs-CZ" b="1" cap="none" dirty="0" err="1"/>
              <a:t>diems</a:t>
            </a:r>
            <a:r>
              <a:rPr lang="cs-CZ" b="1" cap="none" dirty="0"/>
              <a:t> 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485899"/>
            <a:ext cx="10564586" cy="42576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V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případě proplácení cestovních náhrad zahraničním expertům je nutné 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vycházet z platných sazeb EU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. Tyto náhrady, tzv. „per </a:t>
            </a:r>
            <a:r>
              <a:rPr lang="cs-CZ" sz="2000" b="0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diems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“, kryjí výdaje za ubytování, stravné a cestovné v ČR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73070"/>
                </a:solidFill>
                <a:latin typeface="Calibri" panose="020F0502020204030204" pitchFamily="34" charset="0"/>
              </a:rPr>
              <a:t>A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ktuální sazby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per </a:t>
            </a:r>
            <a:r>
              <a:rPr lang="cs-CZ" sz="2000" b="0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diems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jsou uvedeny na webových stránkách 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Per </a:t>
            </a:r>
            <a:r>
              <a:rPr lang="de-DE" sz="1800" b="0" i="0" u="none" strike="noStrike" baseline="0" dirty="0" err="1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diem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 </a:t>
            </a:r>
            <a:r>
              <a:rPr lang="de-DE" sz="1800" b="0" i="0" u="none" strike="noStrike" baseline="0" dirty="0" err="1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rates</a:t>
            </a:r>
            <a:r>
              <a:rPr lang="de-DE" sz="18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 (europa.eu)</a:t>
            </a:r>
            <a:r>
              <a:rPr lang="cs-CZ" sz="18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 </a:t>
            </a:r>
            <a:endParaRPr lang="cs-CZ" sz="2000" dirty="0">
              <a:solidFill>
                <a:srgbClr val="173070"/>
              </a:solidFill>
            </a:endParaRPr>
          </a:p>
          <a:p>
            <a:endParaRPr lang="cs-CZ" sz="2000" b="0" i="0" u="none" strike="noStrike" baseline="0" dirty="0">
              <a:solidFill>
                <a:srgbClr val="173070"/>
              </a:solidFill>
              <a:latin typeface="Calibri" panose="020F0502020204030204" pitchFamily="34" charset="0"/>
            </a:endParaRPr>
          </a:p>
          <a:p>
            <a:r>
              <a:rPr lang="cs-CZ" sz="2000" b="1" i="0" u="sng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Dokladování způsobilosti: </a:t>
            </a:r>
          </a:p>
          <a:p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a) </a:t>
            </a:r>
            <a:r>
              <a:rPr lang="cs-CZ" sz="200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smlouva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se zahraničním expertem (nebo čestné prohlášení experta); </a:t>
            </a:r>
          </a:p>
          <a:p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b) dokumentace související s účastí zahraničního experta na konferenci, semináři a dalších akcích (např. pozvánka, program, fotodokumentace apod.); </a:t>
            </a:r>
          </a:p>
          <a:p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c) doklad o úhradě. </a:t>
            </a:r>
          </a:p>
          <a:p>
            <a:endParaRPr lang="cs-CZ" sz="2000" b="0" i="0" u="none" strike="noStrike" baseline="0" dirty="0">
              <a:solidFill>
                <a:srgbClr val="17307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78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800" b="1" cap="none" dirty="0"/>
              <a:t>Per </a:t>
            </a:r>
            <a:r>
              <a:rPr lang="cs-CZ" sz="3800" b="1" cap="none" dirty="0" err="1"/>
              <a:t>diems</a:t>
            </a:r>
            <a:r>
              <a:rPr lang="cs-CZ" sz="3800" b="1" cap="none" dirty="0"/>
              <a:t> – časté chyby v dokladování/vykazování</a:t>
            </a:r>
            <a:endParaRPr lang="cs-CZ" sz="3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485899"/>
            <a:ext cx="10564586" cy="425767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N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edokládány podklady k aktivitě zahraničního experta (program, konkrétní realizace aktivit </a:t>
            </a:r>
            <a:b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</a:b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ve vztahu k projektu)</a:t>
            </a:r>
          </a:p>
          <a:p>
            <a:pPr algn="just"/>
            <a:r>
              <a:rPr lang="cs-CZ" sz="2000" i="1" dirty="0">
                <a:solidFill>
                  <a:srgbClr val="173070"/>
                </a:solidFill>
                <a:latin typeface="Calibri" panose="020F0502020204030204" pitchFamily="34" charset="0"/>
              </a:rPr>
              <a:t>např. zahraniční expert pozván na konferenci, přiletí o 2 dny dříve, odletí 2 dny po konferenci – nutno doložit jaké aktivity vykonával v dny, kdy nebyla konference, a to ve vztahu k aktivitám projektu </a:t>
            </a:r>
            <a:endParaRPr lang="cs-CZ" sz="2000" b="0" i="1" u="none" strike="noStrike" baseline="0" dirty="0">
              <a:solidFill>
                <a:srgbClr val="17307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Proplácení výdajů, které jsou nezpůsobilé pro projekt</a:t>
            </a:r>
          </a:p>
          <a:p>
            <a:pPr algn="just"/>
            <a:r>
              <a:rPr lang="cs-CZ" sz="2000" b="0" i="1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např. zahraniční expert </a:t>
            </a:r>
            <a:r>
              <a:rPr lang="cs-CZ" sz="2000" i="1" dirty="0">
                <a:solidFill>
                  <a:srgbClr val="173070"/>
                </a:solidFill>
                <a:latin typeface="Calibri" panose="020F0502020204030204" pitchFamily="34" charset="0"/>
              </a:rPr>
              <a:t>z Itálie – proplacena letenka „Itálie – ČR“ a „ČR – Finsko“ (expert do Finska letěl na další návštěvu) – </a:t>
            </a:r>
            <a:r>
              <a:rPr lang="cs-CZ" sz="2000" b="1" i="1" dirty="0">
                <a:solidFill>
                  <a:srgbClr val="173070"/>
                </a:solidFill>
                <a:latin typeface="Calibri" panose="020F0502020204030204" pitchFamily="34" charset="0"/>
              </a:rPr>
              <a:t>letenka do Finska je nezpůsobilá</a:t>
            </a:r>
          </a:p>
          <a:p>
            <a:pPr algn="just"/>
            <a:r>
              <a:rPr lang="cs-CZ" sz="2000" i="1" dirty="0">
                <a:solidFill>
                  <a:srgbClr val="173070"/>
                </a:solidFill>
                <a:latin typeface="Calibri" panose="020F0502020204030204" pitchFamily="34" charset="0"/>
              </a:rPr>
              <a:t>např. výdaj na večerní akci s expertem, která nesouvisí s aktivitami projektu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Ve smlouvě/čestném prohlášení </a:t>
            </a:r>
            <a:r>
              <a:rPr lang="cs-CZ" sz="2000" b="1" dirty="0">
                <a:solidFill>
                  <a:srgbClr val="173070"/>
                </a:solidFill>
                <a:latin typeface="Calibri" panose="020F0502020204030204" pitchFamily="34" charset="0"/>
              </a:rPr>
              <a:t>neuveden bankovní účet experta </a:t>
            </a: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– nutno doložit čestné prohlášení o úhradě/přijetí částky (není-li vyplaceno hotově proti VPD)</a:t>
            </a:r>
          </a:p>
          <a:p>
            <a:endParaRPr lang="cs-CZ" sz="2000" b="1" i="1" u="none" strike="noStrike" baseline="0" dirty="0">
              <a:solidFill>
                <a:srgbClr val="17307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17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4191382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7C980-73FD-253B-3AAC-C7D7A7DE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55908"/>
            <a:ext cx="10564586" cy="774822"/>
          </a:xfrm>
        </p:spPr>
        <p:txBody>
          <a:bodyPr/>
          <a:lstStyle/>
          <a:p>
            <a:r>
              <a:rPr lang="cs-CZ" b="1" dirty="0"/>
              <a:t>SD 2 - Kontrola osobních výdajů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5B9E6-293C-2025-BD5A-AF678FB8B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029341"/>
            <a:ext cx="10564586" cy="4509756"/>
          </a:xfrm>
        </p:spPr>
        <p:txBody>
          <a:bodyPr/>
          <a:lstStyle/>
          <a:p>
            <a:pPr algn="just"/>
            <a:r>
              <a:rPr lang="cs-CZ" b="1" dirty="0"/>
              <a:t>Způsobilost přímých osobních výdajů</a:t>
            </a:r>
          </a:p>
          <a:p>
            <a:pPr algn="just"/>
            <a:r>
              <a:rPr lang="cs-CZ" dirty="0"/>
              <a:t>HM, plat, odměna z dohod vč. zákonných náhrad</a:t>
            </a:r>
          </a:p>
          <a:p>
            <a:pPr algn="just"/>
            <a:endParaRPr lang="cs-CZ" dirty="0"/>
          </a:p>
          <a:p>
            <a:pPr algn="just">
              <a:spcBef>
                <a:spcPts val="0"/>
              </a:spcBef>
            </a:pPr>
            <a:r>
              <a:rPr lang="cs-CZ" dirty="0"/>
              <a:t>SP, ZP, Zákonné pojištění odpovědnosti zaměstnavatele,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obligatorní výdaje typu FKSP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Úvazek 1,0 max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Výjimka k povolení úvazku 1,2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(udělení výjimky → prostřednictvím změnového řízení dle kap. 7.4 </a:t>
            </a:r>
            <a:r>
              <a:rPr lang="cs-CZ" dirty="0" err="1"/>
              <a:t>PpŽP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6101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171939"/>
            <a:ext cx="10564586" cy="1183332"/>
          </a:xfrm>
        </p:spPr>
        <p:txBody>
          <a:bodyPr/>
          <a:lstStyle/>
          <a:p>
            <a:r>
              <a:rPr lang="cs-CZ" sz="2800" b="1" dirty="0"/>
              <a:t>Obecné Dokladování způsobilosti osobních výdajů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988828"/>
            <a:ext cx="10564586" cy="4833634"/>
          </a:xfrm>
        </p:spPr>
        <p:txBody>
          <a:bodyPr/>
          <a:lstStyle/>
          <a:p>
            <a:pPr algn="just"/>
            <a:r>
              <a:rPr lang="cs-CZ" dirty="0"/>
              <a:t>Limit pro dokladování výdajů nad </a:t>
            </a:r>
            <a:r>
              <a:rPr lang="cs-CZ" b="1" dirty="0"/>
              <a:t>20 000 Kč </a:t>
            </a:r>
            <a:r>
              <a:rPr lang="cs-CZ" dirty="0"/>
              <a:t>= HM vč. os. příplatků a ZP, SP</a:t>
            </a:r>
          </a:p>
          <a:p>
            <a:pPr algn="just"/>
            <a:r>
              <a:rPr lang="cs-CZ" dirty="0"/>
              <a:t>Pracuje-li 1 osoba s více úvazky na projektu = hodnota účetních dokladů se sčítá</a:t>
            </a:r>
          </a:p>
          <a:p>
            <a:pPr algn="just"/>
            <a:r>
              <a:rPr lang="cs-CZ" dirty="0"/>
              <a:t>→ konkrétnější limit pro kontrolu podkladů osobních výdajů: </a:t>
            </a:r>
          </a:p>
          <a:p>
            <a:pPr algn="just"/>
            <a:r>
              <a:rPr lang="cs-CZ" dirty="0"/>
              <a:t>     HM </a:t>
            </a:r>
            <a:r>
              <a:rPr lang="cs-CZ" b="1" dirty="0"/>
              <a:t>14 948 Kč </a:t>
            </a:r>
            <a:r>
              <a:rPr lang="cs-CZ" dirty="0"/>
              <a:t>bez zákonných odvodů (33,8 %)</a:t>
            </a:r>
          </a:p>
          <a:p>
            <a:pPr algn="just"/>
            <a:endParaRPr lang="cs-CZ" b="1" dirty="0"/>
          </a:p>
          <a:p>
            <a:pPr algn="just"/>
            <a:r>
              <a:rPr lang="cs-CZ" b="1" dirty="0"/>
              <a:t>Doklady ke kontrole osobních výdajů: </a:t>
            </a:r>
            <a:r>
              <a:rPr lang="cs-CZ" b="1" dirty="0" err="1"/>
              <a:t>PpŽP</a:t>
            </a:r>
            <a:r>
              <a:rPr lang="cs-CZ" b="1" dirty="0"/>
              <a:t> od str. 194</a:t>
            </a:r>
            <a:endParaRPr lang="cs-CZ" dirty="0">
              <a:solidFill>
                <a:srgbClr val="FF0000"/>
              </a:solidFill>
            </a:endParaRPr>
          </a:p>
          <a:p>
            <a:pPr marL="457200" indent="-457200" algn="just">
              <a:buAutoNum type="alphaLcParenR"/>
            </a:pPr>
            <a:r>
              <a:rPr lang="cs-CZ" dirty="0"/>
              <a:t>Pracovně-právní podklady </a:t>
            </a:r>
          </a:p>
          <a:p>
            <a:pPr marL="457200" indent="-457200" algn="just">
              <a:buAutoNum type="alphaLcParenR"/>
            </a:pPr>
            <a:r>
              <a:rPr lang="cs-CZ" dirty="0"/>
              <a:t>Mzdové rekapitulace</a:t>
            </a:r>
          </a:p>
          <a:p>
            <a:pPr marL="457200" indent="-457200" algn="just">
              <a:buAutoNum type="alphaLcParenR"/>
            </a:pPr>
            <a:r>
              <a:rPr lang="cs-CZ" dirty="0"/>
              <a:t>Doklady o úhradě</a:t>
            </a:r>
          </a:p>
          <a:p>
            <a:pPr marL="457200" indent="-457200" algn="just">
              <a:buAutoNum type="alphaLcParenR"/>
            </a:pPr>
            <a:r>
              <a:rPr lang="cs-CZ" dirty="0"/>
              <a:t>Pracovní </a:t>
            </a:r>
            <a:r>
              <a:rPr lang="cs-CZ" b="1" dirty="0"/>
              <a:t>měsíční </a:t>
            </a:r>
            <a:r>
              <a:rPr lang="cs-CZ" dirty="0"/>
              <a:t>výkazy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96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EFD683A5-9C7D-147E-50BD-3F0317F09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636815"/>
            <a:ext cx="10597243" cy="4931228"/>
          </a:xfrm>
        </p:spPr>
        <p:txBody>
          <a:bodyPr/>
          <a:lstStyle/>
          <a:p>
            <a:pPr algn="just"/>
            <a:r>
              <a:rPr lang="cs-CZ" b="0" i="0" u="none" strike="noStrike" baseline="0" dirty="0">
                <a:latin typeface="Calibri" panose="020F0502020204030204" pitchFamily="34" charset="0"/>
              </a:rPr>
              <a:t>e) </a:t>
            </a:r>
            <a:r>
              <a:rPr lang="cs-CZ" b="1" i="0" u="none" strike="noStrike" baseline="0" dirty="0">
                <a:latin typeface="Calibri" panose="020F0502020204030204" pitchFamily="34" charset="0"/>
              </a:rPr>
              <a:t>Podepsané ČP o úvazcích členů RT</a:t>
            </a:r>
            <a:r>
              <a:rPr lang="cs-CZ" b="0" i="0" u="none" strike="noStrike" baseline="0" dirty="0">
                <a:latin typeface="Calibri" panose="020F0502020204030204" pitchFamily="34" charset="0"/>
              </a:rPr>
              <a:t>, kterých se netýká povinnost vést </a:t>
            </a:r>
            <a:r>
              <a:rPr lang="cs-CZ" dirty="0">
                <a:latin typeface="Calibri" panose="020F0502020204030204" pitchFamily="34" charset="0"/>
              </a:rPr>
              <a:t>PV</a:t>
            </a:r>
            <a:r>
              <a:rPr lang="cs-CZ" b="0" i="0" u="none" strike="noStrike" baseline="0" dirty="0">
                <a:latin typeface="Calibri" panose="020F0502020204030204" pitchFamily="34" charset="0"/>
              </a:rPr>
              <a:t>, že jejich úvazek u příjemce a partnerů projektu nepřesáhl 1/1,2 FTE</a:t>
            </a:r>
          </a:p>
          <a:p>
            <a:pPr algn="just"/>
            <a:r>
              <a:rPr lang="cs-CZ" dirty="0">
                <a:latin typeface="Calibri" panose="020F0502020204030204" pitchFamily="34" charset="0"/>
              </a:rPr>
              <a:t>f) Vnitřní předpis zaměstnavatele/kolektivní smlouva (odměňování, dovolené atd.)</a:t>
            </a:r>
          </a:p>
          <a:p>
            <a:pPr algn="just"/>
            <a:endParaRPr lang="cs-CZ" b="0" i="0" u="none" strike="noStrike" baseline="0" dirty="0">
              <a:latin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cs-CZ" b="1" i="0" u="sng" strike="noStrike" baseline="0" dirty="0">
                <a:latin typeface="Calibri" panose="020F0502020204030204" pitchFamily="34" charset="0"/>
              </a:rPr>
              <a:t>Další důležité body ke kontrole osobních výdajů</a:t>
            </a:r>
            <a:r>
              <a:rPr lang="cs-CZ" b="0" i="0" u="sng" strike="noStrike" baseline="0" dirty="0">
                <a:latin typeface="Calibri" panose="020F0502020204030204" pitchFamily="34" charset="0"/>
              </a:rPr>
              <a:t>: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Z</a:t>
            </a:r>
            <a:r>
              <a:rPr lang="cs-CZ" b="0" i="0" u="none" strike="noStrike" baseline="0" dirty="0">
                <a:latin typeface="Calibri" panose="020F0502020204030204" pitchFamily="34" charset="0"/>
              </a:rPr>
              <a:t>důvodnění mimořádných odměn – automatické dokladování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latin typeface="Calibri" panose="020F0502020204030204" pitchFamily="34" charset="0"/>
              </a:rPr>
              <a:t>(seznam za koho, za jaké období, důvod udělení odměny jednotlivci, výše odměny)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Zrušení přílohy ZoR Realizační tým v OP JAK</a:t>
            </a:r>
          </a:p>
          <a:p>
            <a:pPr algn="just"/>
            <a:endParaRPr lang="cs-CZ" dirty="0">
              <a:solidFill>
                <a:srgbClr val="FF0000"/>
              </a:solidFill>
            </a:endParaRPr>
          </a:p>
          <a:p>
            <a:pPr algn="just"/>
            <a:endParaRPr lang="cs-CZ" b="0" i="0" u="none" strike="noStrike" baseline="0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028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EFAB9-CBA6-2B7A-63E2-BC4683284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436564"/>
            <a:ext cx="10564586" cy="767006"/>
          </a:xfrm>
        </p:spPr>
        <p:txBody>
          <a:bodyPr/>
          <a:lstStyle/>
          <a:p>
            <a:r>
              <a:rPr lang="cs-CZ" sz="2800" b="1" dirty="0"/>
              <a:t>Praktické záležitosti ŽoP u osobních výdajů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08C48B-E039-C71D-DB94-4BA0FC0DD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5" y="1091682"/>
            <a:ext cx="11144251" cy="5019869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/>
              <a:t>a) </a:t>
            </a:r>
            <a:r>
              <a:rPr lang="cs-CZ" dirty="0"/>
              <a:t>Částky HM: uvést vždy částku osobního výdaje na konkrétní úvazek do SD 2,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dirty="0"/>
              <a:t>osobní výdaje patřící do paušálních nákladů (např. stravenky) neuvádět na SD 2,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dirty="0"/>
              <a:t>SP, ZP: lze na SD 2 uvést jednotlivě za pracovníky či souhrnně za měsíc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/>
              <a:t>b) </a:t>
            </a:r>
            <a:r>
              <a:rPr lang="cs-CZ" dirty="0"/>
              <a:t>Správnost rozpočtové položky osobního výdaje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/>
              <a:t>c) </a:t>
            </a:r>
            <a:r>
              <a:rPr lang="cs-CZ" dirty="0"/>
              <a:t>Nová kolonka </a:t>
            </a:r>
            <a:r>
              <a:rPr lang="cs-CZ" b="1" dirty="0"/>
              <a:t>Počet hodin dovolené </a:t>
            </a:r>
            <a:r>
              <a:rPr lang="cs-CZ" dirty="0"/>
              <a:t>v SD 2 – nepovinné pole			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/>
              <a:t>d) </a:t>
            </a:r>
            <a:r>
              <a:rPr lang="cs-CZ" dirty="0"/>
              <a:t>Neuvádět do kolonek Fond pracovní doby a Počet odpracovaných hodin hodnotu „1“</a:t>
            </a:r>
          </a:p>
          <a:p>
            <a:pPr>
              <a:spcBef>
                <a:spcPts val="0"/>
              </a:spcBef>
            </a:pPr>
            <a:endParaRPr lang="cs-CZ" b="1" dirty="0"/>
          </a:p>
          <a:p>
            <a:pPr>
              <a:spcBef>
                <a:spcPts val="0"/>
              </a:spcBef>
            </a:pPr>
            <a:r>
              <a:rPr lang="cs-CZ" b="1" dirty="0"/>
              <a:t>Požadovaný princip vyplňování hodin na SD 2: </a:t>
            </a:r>
          </a:p>
          <a:p>
            <a:pPr>
              <a:spcBef>
                <a:spcPts val="0"/>
              </a:spcBef>
            </a:pPr>
            <a:r>
              <a:rPr lang="cs-CZ" dirty="0"/>
              <a:t>Do obou výše uvedených kolonek SD 2 - </a:t>
            </a:r>
            <a:r>
              <a:rPr lang="cs-CZ" b="1" dirty="0"/>
              <a:t>pouze</a:t>
            </a:r>
            <a:r>
              <a:rPr lang="cs-CZ" dirty="0"/>
              <a:t> počet </a:t>
            </a:r>
            <a:r>
              <a:rPr lang="cs-CZ" dirty="0" err="1"/>
              <a:t>odprac</a:t>
            </a:r>
            <a:r>
              <a:rPr lang="cs-CZ" dirty="0"/>
              <a:t>. hodin vč. dovolené, atd.</a:t>
            </a:r>
          </a:p>
          <a:p>
            <a:pPr>
              <a:spcBef>
                <a:spcPts val="0"/>
              </a:spcBef>
            </a:pPr>
            <a:r>
              <a:rPr lang="cs-CZ" dirty="0"/>
              <a:t>(důvodem je zamezení chybovosti a zohlednění automatických propočtů IS KP21+) </a:t>
            </a:r>
          </a:p>
          <a:p>
            <a:pPr>
              <a:spcBef>
                <a:spcPts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853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8F813D-2691-59F2-054A-C337EB2B6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894" y="414670"/>
            <a:ext cx="10844450" cy="5571460"/>
          </a:xfrm>
        </p:spPr>
        <p:txBody>
          <a:bodyPr/>
          <a:lstStyle/>
          <a:p>
            <a:r>
              <a:rPr lang="cs-CZ" sz="2400" b="1" dirty="0"/>
              <a:t>Chybné vyplnění hodin pracovníků na SD 2:  </a:t>
            </a:r>
            <a:endParaRPr lang="cs-CZ" sz="2400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sz="2400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sz="2400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2400" b="1" dirty="0"/>
              <a:t>Správné vyplnění hodin pracovníků na SD 2:</a:t>
            </a:r>
          </a:p>
          <a:p>
            <a:endParaRPr lang="cs-CZ" sz="24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05D27D-E3AF-DCAC-CB29-8650A975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2" y="871870"/>
            <a:ext cx="7030779" cy="19670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1F0867-4CFE-917B-418B-1D6E84092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12" y="3618318"/>
            <a:ext cx="7030778" cy="19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D83893E-D60C-3AD2-FA72-4405C0F48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554892"/>
            <a:ext cx="10564586" cy="5866544"/>
          </a:xfrm>
        </p:spPr>
        <p:txBody>
          <a:bodyPr/>
          <a:lstStyle/>
          <a:p>
            <a:r>
              <a:rPr lang="cs-CZ" b="1" dirty="0"/>
              <a:t>e) </a:t>
            </a:r>
            <a:r>
              <a:rPr lang="cs-CZ" dirty="0"/>
              <a:t>Záporné částky na SD 2 – vždy okomentovat v Popis výdaje na SD 2</a:t>
            </a:r>
          </a:p>
          <a:p>
            <a:r>
              <a:rPr lang="cs-CZ" b="1" dirty="0"/>
              <a:t>  Nejčastější záporné položky na SD 2</a:t>
            </a:r>
            <a:r>
              <a:rPr lang="cs-CZ" dirty="0"/>
              <a:t>: </a:t>
            </a:r>
          </a:p>
          <a:p>
            <a:r>
              <a:rPr lang="cs-CZ" dirty="0"/>
              <a:t>- překročení dovolené a možnost odúčtování v dané ŽoP</a:t>
            </a:r>
          </a:p>
          <a:p>
            <a:r>
              <a:rPr lang="cs-CZ" dirty="0"/>
              <a:t>- aktualizace chybně schválené rozpočtové položky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f) </a:t>
            </a:r>
            <a:r>
              <a:rPr lang="cs-CZ" dirty="0"/>
              <a:t>Vyplnění </a:t>
            </a:r>
            <a:r>
              <a:rPr lang="cs-CZ" b="1" dirty="0"/>
              <a:t>měsíčních</a:t>
            </a:r>
            <a:r>
              <a:rPr lang="cs-CZ" dirty="0"/>
              <a:t> pracovních výkazů</a:t>
            </a: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7BC2B0-3949-532F-5600-50A85B883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07" y="2458776"/>
            <a:ext cx="10184085" cy="15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7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9F44FC9-3D65-B908-E04E-987AE4FD8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657" y="489098"/>
            <a:ext cx="10602686" cy="5446338"/>
          </a:xfrm>
        </p:spPr>
        <p:txBody>
          <a:bodyPr/>
          <a:lstStyle/>
          <a:p>
            <a:r>
              <a:rPr lang="cs-CZ" b="1" dirty="0"/>
              <a:t>Chybné vyplnění PV: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– vždy vyplnit všechny kolonky, rozepisovat pracovní činnosti,</a:t>
            </a:r>
            <a:r>
              <a:rPr lang="cs-CZ" b="1" dirty="0"/>
              <a:t> podpisy</a:t>
            </a:r>
            <a:r>
              <a:rPr lang="cs-CZ" dirty="0"/>
              <a:t>_ </a:t>
            </a:r>
            <a:r>
              <a:rPr lang="cs-CZ" dirty="0" err="1"/>
              <a:t>PpŽP</a:t>
            </a:r>
            <a:r>
              <a:rPr lang="cs-CZ" dirty="0"/>
              <a:t> str. 196</a:t>
            </a:r>
          </a:p>
          <a:p>
            <a:r>
              <a:rPr lang="cs-CZ" dirty="0"/>
              <a:t>– opravy na PV: datum a podpis odpovědné osoby (tzv. „</a:t>
            </a:r>
            <a:r>
              <a:rPr lang="cs-CZ" b="1" dirty="0"/>
              <a:t>účetní oprava</a:t>
            </a:r>
            <a:r>
              <a:rPr lang="cs-CZ" dirty="0"/>
              <a:t>“)</a:t>
            </a:r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9C39BB-65B8-969B-8430-3435C6E82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17230" r="25348" b="44496"/>
          <a:stretch/>
        </p:blipFill>
        <p:spPr>
          <a:xfrm>
            <a:off x="899927" y="1059458"/>
            <a:ext cx="7871563" cy="36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Funkce řídicího orgánu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355270"/>
            <a:ext cx="10564586" cy="4082143"/>
          </a:xfrm>
        </p:spPr>
        <p:txBody>
          <a:bodyPr/>
          <a:lstStyle/>
          <a:p>
            <a:r>
              <a:rPr lang="cs-CZ" dirty="0"/>
              <a:t>Vybírá operace</a:t>
            </a:r>
          </a:p>
          <a:p>
            <a:r>
              <a:rPr lang="cs-CZ" b="1" dirty="0"/>
              <a:t>Řídí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Řídicí kontroly – produkty a služby dodány, operace v souladu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Proplácení finančních prostředků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Podvody, nesrovnalosti, legalita, prohlášení řídicího subjektu</a:t>
            </a:r>
          </a:p>
          <a:p>
            <a:r>
              <a:rPr lang="cs-CZ" dirty="0"/>
              <a:t>Podporuje monitorovací výbor</a:t>
            </a:r>
          </a:p>
          <a:p>
            <a:r>
              <a:rPr lang="cs-CZ" dirty="0"/>
              <a:t>Zaznamenává a uchovává údaje o každé operaci</a:t>
            </a:r>
          </a:p>
          <a:p>
            <a:r>
              <a:rPr lang="cs-CZ" dirty="0"/>
              <a:t>Účetní funkce – žádosti o platbu Komisi</a:t>
            </a:r>
          </a:p>
        </p:txBody>
      </p:sp>
    </p:spTree>
    <p:extLst>
      <p:ext uri="{BB962C8B-B14F-4D97-AF65-F5344CB8AC3E}">
        <p14:creationId xmlns:p14="http://schemas.microsoft.com/office/powerpoint/2010/main" val="4185670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BDCAE827-4BB1-D32E-CA5E-6A1A73A1B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92" y="462643"/>
            <a:ext cx="11014861" cy="5205094"/>
          </a:xfrm>
        </p:spPr>
        <p:txBody>
          <a:bodyPr/>
          <a:lstStyle/>
          <a:p>
            <a:r>
              <a:rPr lang="cs-CZ" sz="2200" b="1" dirty="0"/>
              <a:t>g) </a:t>
            </a:r>
            <a:r>
              <a:rPr lang="cs-CZ" sz="2200" dirty="0"/>
              <a:t>Rozpočtová položka </a:t>
            </a:r>
            <a:r>
              <a:rPr lang="cs-CZ" sz="2200" b="1" dirty="0"/>
              <a:t>„Rezerva k osobním výdajům“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max. výše je dle vzorce uvedeného v kap. 5.9.1 </a:t>
            </a:r>
            <a:r>
              <a:rPr lang="cs-CZ" sz="2200" dirty="0" err="1"/>
              <a:t>PpŽP</a:t>
            </a:r>
            <a:r>
              <a:rPr lang="cs-CZ" sz="2200" dirty="0"/>
              <a:t> (odvíjí se od délky realizace)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výhradně pro navyšování jednotkových sazeb (JS) → </a:t>
            </a:r>
            <a:r>
              <a:rPr lang="cs-CZ" sz="2200" b="1" dirty="0"/>
              <a:t>nejdříve</a:t>
            </a:r>
            <a:r>
              <a:rPr lang="cs-CZ" sz="2200" dirty="0"/>
              <a:t> </a:t>
            </a:r>
            <a:r>
              <a:rPr lang="cs-CZ" sz="2200" b="1" dirty="0"/>
              <a:t>od 25. měsíce realizace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není nutné navyšovat JS pouze z rozpočtové položky Rezervy → vhodné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 případě nevyužití financí z rozpočtové položky Rezervy  → předmět FV v rámci </a:t>
            </a:r>
            <a:r>
              <a:rPr lang="cs-CZ" sz="2200" dirty="0" err="1"/>
              <a:t>ZŽoP</a:t>
            </a:r>
            <a:endParaRPr lang="cs-CZ" sz="2200" dirty="0"/>
          </a:p>
          <a:p>
            <a:endParaRPr lang="cs-CZ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897ABA-52E5-2C9C-815A-AF1C5BB3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05" t="29415" r="6674" b="40712"/>
          <a:stretch/>
        </p:blipFill>
        <p:spPr>
          <a:xfrm>
            <a:off x="3614056" y="2729305"/>
            <a:ext cx="5475516" cy="301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18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81875-CD6C-48D9-8735-E0A38B86A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330551"/>
            <a:ext cx="10564586" cy="445939"/>
          </a:xfrm>
        </p:spPr>
        <p:txBody>
          <a:bodyPr/>
          <a:lstStyle/>
          <a:p>
            <a:r>
              <a:rPr lang="cs-CZ" b="1" dirty="0"/>
              <a:t>Dovolená vč. jejího (pře)čerpání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8BEF64-4408-7557-3147-29571A1E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657" y="882502"/>
            <a:ext cx="11190514" cy="5421977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Způsobilá dle §</a:t>
            </a:r>
            <a:r>
              <a:rPr lang="cs-CZ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dirty="0"/>
              <a:t>212 zákoníku práce nebo v rozsahu stanoveném kolektivní  smlouvou,  interní směrnicí příjemce, nejvýše však v rozsahu </a:t>
            </a:r>
            <a:r>
              <a:rPr lang="cs-CZ" b="1" dirty="0"/>
              <a:t>8 týdnů v roce</a:t>
            </a:r>
            <a:endParaRPr lang="cs-CZ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Průběžná kontrola/ověření plnění limitů, zejména u ukončených smluv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(časté NESROVNALOSTI – dále také „NES“)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Povinné doložení přílohy do ŽoP „</a:t>
            </a:r>
            <a:r>
              <a:rPr lang="cs-CZ" b="1" dirty="0">
                <a:hlinkClick r:id="rId3"/>
              </a:rPr>
              <a:t>Přehled čerpané dovolené</a:t>
            </a:r>
            <a:r>
              <a:rPr lang="cs-CZ" b="1" dirty="0"/>
              <a:t>“</a:t>
            </a:r>
            <a:r>
              <a:rPr lang="cs-CZ" dirty="0"/>
              <a:t> za </a:t>
            </a:r>
            <a:r>
              <a:rPr lang="cs-CZ" b="1" dirty="0"/>
              <a:t>kalendářní rok</a:t>
            </a:r>
            <a:r>
              <a:rPr lang="cs-CZ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Možný převod a čerpání nevyčerpané dovolené do následujícího roku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Předcházet situacím čerpání neoprávněné dovolené = zamezení vzniku PRK/NES</a:t>
            </a:r>
          </a:p>
          <a:p>
            <a:pPr algn="just">
              <a:spcBef>
                <a:spcPts val="0"/>
              </a:spcBef>
            </a:pPr>
            <a:endParaRPr lang="cs-CZ" b="1" dirty="0"/>
          </a:p>
          <a:p>
            <a:pPr algn="just">
              <a:spcBef>
                <a:spcPts val="0"/>
              </a:spcBef>
            </a:pPr>
            <a:r>
              <a:rPr lang="cs-CZ" b="1" dirty="0"/>
              <a:t>Příklad: </a:t>
            </a:r>
            <a:r>
              <a:rPr lang="cs-CZ" dirty="0"/>
              <a:t>Pracovník na SD 2 v dané ŽoP naposledy nárokoval HM v 12/2024, kdy mu také končila PS. Po schválení dané ŽoP bylo zjištěno přečerpání dovolené.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→ Nemožnost již upravit v následující ŽoP – pracovník na projektu již nepracuje. </a:t>
            </a:r>
          </a:p>
          <a:p>
            <a:pPr algn="just">
              <a:spcBef>
                <a:spcPts val="0"/>
              </a:spcBef>
            </a:pPr>
            <a:r>
              <a:rPr lang="cs-CZ" b="1" dirty="0"/>
              <a:t>= NESROVNALOST</a:t>
            </a:r>
            <a:endParaRPr lang="cs-CZ" b="1" dirty="0">
              <a:highlight>
                <a:srgbClr val="FFFF00"/>
              </a:highlight>
            </a:endParaRPr>
          </a:p>
          <a:p>
            <a:endParaRPr lang="cs-CZ" dirty="0">
              <a:highlight>
                <a:srgbClr val="FFFF00"/>
              </a:highlight>
            </a:endParaRPr>
          </a:p>
          <a:p>
            <a:endParaRPr lang="cs-CZ" dirty="0">
              <a:highlight>
                <a:srgbClr val="FFFF00"/>
              </a:highlight>
            </a:endParaRPr>
          </a:p>
          <a:p>
            <a:endParaRPr lang="cs-CZ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38946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5F119-556A-E67D-58D5-DCFA9008E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912" y="228601"/>
            <a:ext cx="10652431" cy="832756"/>
          </a:xfrm>
        </p:spPr>
        <p:txBody>
          <a:bodyPr/>
          <a:lstStyle/>
          <a:p>
            <a:r>
              <a:rPr lang="cs-CZ" sz="3200" b="1" dirty="0"/>
              <a:t>Formy DPP/DPČ - novela Zákoníku práce </a:t>
            </a:r>
            <a:r>
              <a:rPr lang="cs-CZ" sz="3200" b="1" cap="none" dirty="0"/>
              <a:t>č</a:t>
            </a:r>
            <a:r>
              <a:rPr lang="cs-CZ" sz="3200" b="1" dirty="0"/>
              <a:t>. 281/2023 S</a:t>
            </a:r>
            <a:r>
              <a:rPr lang="cs-CZ" sz="3200" b="1" cap="none" dirty="0"/>
              <a:t>b.</a:t>
            </a:r>
            <a:br>
              <a:rPr lang="cs-CZ" sz="3200" dirty="0"/>
            </a:b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EE6AA9-8D02-1BD6-0219-CB29FB316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12" y="742381"/>
            <a:ext cx="10564586" cy="52543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b="1" dirty="0"/>
              <a:t>Náhrady za dovolenou u DPP/DPČ_MD č. 2 k </a:t>
            </a:r>
            <a:r>
              <a:rPr lang="cs-CZ" b="1" dirty="0" err="1"/>
              <a:t>PpŽP</a:t>
            </a:r>
            <a:endParaRPr lang="cs-CZ" b="1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Změny týkající se způsobilosti náhrad za dovolenou u forem dohod DPP/DPČ (účinné od 1. 1. 2024) </a:t>
            </a:r>
            <a:r>
              <a:rPr lang="cs-CZ" b="1" dirty="0"/>
              <a:t>budou</a:t>
            </a:r>
            <a:r>
              <a:rPr lang="cs-CZ" dirty="0"/>
              <a:t> </a:t>
            </a:r>
            <a:r>
              <a:rPr lang="cs-CZ" b="1" dirty="0"/>
              <a:t>platit jen pro ty příjemce</a:t>
            </a:r>
            <a:r>
              <a:rPr lang="cs-CZ" dirty="0"/>
              <a:t>, </a:t>
            </a:r>
            <a:r>
              <a:rPr lang="cs-CZ" b="1" dirty="0"/>
              <a:t>kteří si </a:t>
            </a:r>
            <a:r>
              <a:rPr lang="cs-CZ" dirty="0"/>
              <a:t>podstatnou změnou s dopadem do PA v rámci změnového řízení v MS21+ </a:t>
            </a:r>
            <a:r>
              <a:rPr lang="cs-CZ" b="1" dirty="0"/>
              <a:t>přijmou MD č. 2</a:t>
            </a:r>
            <a:endParaRPr lang="cs-CZ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Metodický dopis č. 2 je na přechodné období (od data jeho účinnosti </a:t>
            </a:r>
            <a:br>
              <a:rPr lang="cs-CZ" dirty="0"/>
            </a:br>
            <a:r>
              <a:rPr lang="cs-CZ" dirty="0"/>
              <a:t>do zapracování připravovaných </a:t>
            </a:r>
            <a:r>
              <a:rPr lang="cs-CZ" b="1" dirty="0" err="1"/>
              <a:t>PpŽP</a:t>
            </a:r>
            <a:r>
              <a:rPr lang="cs-CZ" b="1" dirty="0"/>
              <a:t>, verze 3</a:t>
            </a:r>
            <a:r>
              <a:rPr lang="cs-CZ" i="1" dirty="0"/>
              <a:t>)</a:t>
            </a:r>
            <a:endParaRPr lang="cs-CZ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cs-CZ" dirty="0">
              <a:highlight>
                <a:srgbClr val="00FFFF"/>
              </a:highlight>
            </a:endParaRP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239DCF-AAD0-CCA8-63B1-31216B500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85" t="28861" r="8481" b="37046"/>
          <a:stretch/>
        </p:blipFill>
        <p:spPr>
          <a:xfrm>
            <a:off x="4450638" y="3178112"/>
            <a:ext cx="3635527" cy="29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7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DEFC1-7F58-8CF7-D026-754444B16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91386"/>
            <a:ext cx="10583636" cy="712381"/>
          </a:xfrm>
        </p:spPr>
        <p:txBody>
          <a:bodyPr/>
          <a:lstStyle/>
          <a:p>
            <a:r>
              <a:rPr lang="cs-CZ" b="1" dirty="0"/>
              <a:t>Jednotkové sazby </a:t>
            </a:r>
            <a:r>
              <a:rPr lang="cs-CZ" b="1" dirty="0" err="1"/>
              <a:t>sd</a:t>
            </a:r>
            <a:r>
              <a:rPr lang="cs-CZ" b="1" dirty="0"/>
              <a:t> 2 (JS)</a:t>
            </a:r>
            <a:endParaRPr lang="cs-CZ" b="1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A59CCD-95C2-C393-30B5-A1CF8D35D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744278"/>
            <a:ext cx="10564586" cy="5730949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Průběžná evidence a kontrola JS (hlídat hlavně u ukončených smluv/dohod)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V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ýdaje přesahující kumulativně 120 % JS v ŽoP a nevyjmutí z SD 2 ze strany příjemce </a:t>
            </a:r>
            <a:r>
              <a:rPr lang="cs-CZ" dirty="0">
                <a:solidFill>
                  <a:srgbClr val="163271"/>
                </a:solidFill>
                <a:cs typeface="Calibri"/>
              </a:rPr>
              <a:t>→ 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nezpůsobilé</a:t>
            </a:r>
            <a:r>
              <a:rPr lang="cs-CZ" dirty="0">
                <a:solidFill>
                  <a:srgbClr val="163271"/>
                </a:solidFill>
                <a:cs typeface="Calibri"/>
              </a:rPr>
              <a:t> 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výdaje, které nelze již nárokovat v dalších ŽoP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P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řekročení na konci realizace projektu do 2 % JS </a:t>
            </a:r>
            <a:r>
              <a:rPr lang="cs-CZ" dirty="0">
                <a:solidFill>
                  <a:srgbClr val="163271"/>
                </a:solidFill>
                <a:cs typeface="Calibri"/>
              </a:rPr>
              <a:t>→</a:t>
            </a:r>
            <a:endParaRPr lang="cs-CZ" sz="2400" dirty="0">
              <a:solidFill>
                <a:srgbClr val="16327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cs-CZ" dirty="0">
                <a:solidFill>
                  <a:srgbClr val="163271"/>
                </a:solidFill>
                <a:cs typeface="Calibri"/>
              </a:rPr>
              <a:t>  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   způsobilé výdaje (za předpokladu nepřečerpané </a:t>
            </a:r>
            <a:r>
              <a:rPr lang="cs-CZ" sz="2400" dirty="0" err="1">
                <a:solidFill>
                  <a:srgbClr val="163271"/>
                </a:solidFill>
                <a:cs typeface="Calibri"/>
              </a:rPr>
              <a:t>rozpočt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. položky)</a:t>
            </a:r>
          </a:p>
          <a:p>
            <a:pPr>
              <a:spcBef>
                <a:spcPts val="0"/>
              </a:spcBef>
            </a:pPr>
            <a:endParaRPr lang="cs-CZ" sz="2400" b="1" dirty="0">
              <a:solidFill>
                <a:srgbClr val="16327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cs-CZ" sz="2400" b="1" dirty="0">
                <a:solidFill>
                  <a:srgbClr val="163271"/>
                </a:solidFill>
                <a:cs typeface="Calibri"/>
              </a:rPr>
              <a:t>ISPV (nejčastější průměrný ukazatel výdělku)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 </a:t>
            </a:r>
          </a:p>
          <a:p>
            <a:pPr>
              <a:spcBef>
                <a:spcPts val="0"/>
              </a:spcBef>
            </a:pPr>
            <a:r>
              <a:rPr lang="cs-CZ" sz="2400" dirty="0">
                <a:solidFill>
                  <a:srgbClr val="163271"/>
                </a:solidFill>
                <a:cs typeface="Calibri"/>
                <a:hlinkClick r:id="rId3"/>
              </a:rPr>
              <a:t>https://www.ispv.cz/</a:t>
            </a:r>
            <a:r>
              <a:rPr lang="cs-CZ" sz="2400" dirty="0">
                <a:solidFill>
                  <a:srgbClr val="163271"/>
                </a:solidFill>
                <a:cs typeface="Calibri"/>
              </a:rPr>
              <a:t> (aktualizace 2 x ročně) – využít v případě relevantních ŽoZ (snížení JS - NPZ, navýšení JS - PZ)</a:t>
            </a:r>
          </a:p>
          <a:p>
            <a:pPr>
              <a:spcBef>
                <a:spcPts val="0"/>
              </a:spcBef>
            </a:pPr>
            <a:endParaRPr lang="cs-CZ" b="1" dirty="0">
              <a:solidFill>
                <a:srgbClr val="16327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cs-CZ" b="1" dirty="0">
                <a:solidFill>
                  <a:srgbClr val="163271"/>
                </a:solidFill>
                <a:cs typeface="Calibri"/>
              </a:rPr>
              <a:t>Navýšení JS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Administrace ŽoZ je možná za situace aktuálního dodržení JS (s tolerancí 2 %)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Není nutné navyšovat JS pouze z rozpočtové položky Rezervy → vhodné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3271"/>
                </a:solidFill>
                <a:cs typeface="Calibri"/>
              </a:rPr>
              <a:t>Použití financí z rozpočtové položky Rezervy → nejdříve od 25. měsíce realizace</a:t>
            </a:r>
          </a:p>
          <a:p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5376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BA94BF3-2E74-F9DA-DD67-2F3DD9FF8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41" y="346915"/>
            <a:ext cx="11406859" cy="54980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JS Z POHLEDU NOVELY ZÁKONÍKU PRÁCE K DPP/DPČ X AKTUALIZACE ISPV </a:t>
            </a:r>
          </a:p>
          <a:p>
            <a:pPr>
              <a:spcBef>
                <a:spcPts val="0"/>
              </a:spcBef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Povinnost řídit se aktuálními statistikami ISPV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→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U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stanovení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ISPV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 DPČ/DPP se statisticky vychází z hodnot PS </a:t>
            </a:r>
          </a:p>
          <a:p>
            <a:pPr>
              <a:spcBef>
                <a:spcPts val="0"/>
              </a:spcBef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=   vč.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práce o víkendech, svátcích atd.</a:t>
            </a:r>
          </a:p>
          <a:p>
            <a:pPr>
              <a:spcBef>
                <a:spcPts val="0"/>
              </a:spcBef>
            </a:pPr>
            <a:endParaRPr lang="cs-CZ" sz="2400" b="1" i="0" u="none" strike="noStrike" dirty="0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cs-CZ" b="1" dirty="0">
                <a:latin typeface="Calibri" panose="020F0502020204030204" pitchFamily="34" charset="0"/>
              </a:rPr>
              <a:t>V případě nastavení JS </a:t>
            </a:r>
            <a:r>
              <a:rPr lang="cs-CZ" sz="2400" b="1" i="0" u="none" strike="noStrike" dirty="0">
                <a:effectLst/>
                <a:latin typeface="Calibri" panose="020F0502020204030204" pitchFamily="34" charset="0"/>
              </a:rPr>
              <a:t>pro DPČ/DPP na limitní hranici ISPV: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N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yní </a:t>
            </a:r>
            <a:r>
              <a:rPr lang="cs-CZ" sz="2400" b="1" i="0" u="none" strike="noStrike" dirty="0">
                <a:effectLst/>
                <a:latin typeface="Calibri" panose="020F0502020204030204" pitchFamily="34" charset="0"/>
              </a:rPr>
              <a:t>není možné 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JS navyšovat nad ISPV </a:t>
            </a:r>
            <a:r>
              <a:rPr lang="cs-CZ" dirty="0">
                <a:latin typeface="Calibri" panose="020F0502020204030204" pitchFamily="34" charset="0"/>
              </a:rPr>
              <a:t>s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 odůvodněním</a:t>
            </a:r>
            <a:r>
              <a:rPr lang="cs-CZ" dirty="0">
                <a:latin typeface="Calibri" panose="020F0502020204030204" pitchFamily="34" charset="0"/>
              </a:rPr>
              <a:t>: 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„práce o víkendech, svátcích…“.</a:t>
            </a:r>
          </a:p>
          <a:p>
            <a:pPr>
              <a:spcBef>
                <a:spcPts val="0"/>
              </a:spcBef>
            </a:pPr>
            <a:endParaRPr lang="cs-CZ" sz="2400" i="0" u="none" strike="noStrike" dirty="0">
              <a:effectLst/>
              <a:latin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P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o aktualizaci ISPV (pokud dojde na dané pozici k navýšení) </a:t>
            </a:r>
            <a:r>
              <a:rPr lang="cs-CZ" sz="2400" b="1" i="0" u="none" strike="noStrike" dirty="0">
                <a:effectLst/>
                <a:latin typeface="Calibri" panose="020F0502020204030204" pitchFamily="34" charset="0"/>
              </a:rPr>
              <a:t>bude možné 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žádat navýšení JS (za  dodržení podmínek pro </a:t>
            </a:r>
            <a:r>
              <a:rPr lang="cs-CZ" dirty="0" err="1">
                <a:latin typeface="Calibri" panose="020F0502020204030204" pitchFamily="34" charset="0"/>
              </a:rPr>
              <a:t>ŽoZ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 dle </a:t>
            </a:r>
            <a:r>
              <a:rPr lang="cs-CZ" sz="2400" i="0" u="none" strike="noStrike" dirty="0" err="1">
                <a:effectLst/>
                <a:latin typeface="Calibri" panose="020F0502020204030204" pitchFamily="34" charset="0"/>
              </a:rPr>
              <a:t>PpŽP</a:t>
            </a:r>
            <a:r>
              <a:rPr lang="cs-CZ" sz="2400" i="0" u="none" strike="noStrike" dirty="0">
                <a:effectLst/>
                <a:latin typeface="Calibri" panose="020F0502020204030204" pitchFamily="34" charset="0"/>
              </a:rPr>
              <a:t> a relevantního odůvodnění).</a:t>
            </a:r>
          </a:p>
          <a:p>
            <a:pPr>
              <a:spcBef>
                <a:spcPts val="0"/>
              </a:spcBef>
            </a:pPr>
            <a:endParaRPr lang="cs-CZ" sz="2400" b="1" i="0" u="none" strike="noStrike" dirty="0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400" b="1" i="0" u="none" strike="noStrike" dirty="0">
                <a:effectLst/>
                <a:latin typeface="Calibri" panose="020F0502020204030204" pitchFamily="34" charset="0"/>
              </a:rPr>
              <a:t>Překročení JS je možné:</a:t>
            </a:r>
            <a:endParaRPr lang="cs-CZ" sz="2400" b="0" i="0" u="none" strike="noStrike" dirty="0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400" b="0" i="0" u="none" strike="noStrike" dirty="0">
                <a:effectLst/>
                <a:latin typeface="Calibri" panose="020F0502020204030204" pitchFamily="34" charset="0"/>
              </a:rPr>
              <a:t>V průběžných </a:t>
            </a:r>
            <a:r>
              <a:rPr lang="cs-CZ" sz="2400" b="0" i="0" u="none" strike="noStrike" dirty="0" err="1">
                <a:effectLst/>
                <a:latin typeface="Calibri" panose="020F0502020204030204" pitchFamily="34" charset="0"/>
              </a:rPr>
              <a:t>ŽoP</a:t>
            </a:r>
            <a:r>
              <a:rPr lang="cs-CZ" sz="2400" b="0" i="0" u="none" strike="noStrike" dirty="0">
                <a:effectLst/>
                <a:latin typeface="Calibri" panose="020F0502020204030204" pitchFamily="34" charset="0"/>
              </a:rPr>
              <a:t> kumulativně až do 20 %  stanovené JS</a:t>
            </a:r>
          </a:p>
          <a:p>
            <a:pPr>
              <a:spcBef>
                <a:spcPts val="0"/>
              </a:spcBef>
            </a:pPr>
            <a:r>
              <a:rPr lang="cs-CZ" dirty="0">
                <a:latin typeface="Calibri" panose="020F0502020204030204" pitchFamily="34" charset="0"/>
              </a:rPr>
              <a:t>Na konci projektu</a:t>
            </a:r>
            <a:r>
              <a:rPr lang="cs-CZ" sz="2400" b="0" i="0" u="none" strike="noStrike" dirty="0">
                <a:effectLst/>
                <a:latin typeface="Calibri" panose="020F0502020204030204" pitchFamily="34" charset="0"/>
              </a:rPr>
              <a:t> kumulativně až do výše 2 % stanovené JS </a:t>
            </a:r>
          </a:p>
          <a:p>
            <a:endParaRPr lang="cs-CZ" sz="2400" i="0" u="none" strike="noStrike" dirty="0">
              <a:effectLst/>
              <a:latin typeface="Calibri" panose="020F0502020204030204" pitchFamily="34" charset="0"/>
            </a:endParaRPr>
          </a:p>
          <a:p>
            <a:endParaRPr lang="cs-CZ" sz="24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endParaRPr lang="cs-CZ" sz="24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51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B7672-1997-609A-CD7A-592E66EFD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69010"/>
            <a:ext cx="10564586" cy="918707"/>
          </a:xfrm>
        </p:spPr>
        <p:txBody>
          <a:bodyPr/>
          <a:lstStyle/>
          <a:p>
            <a:r>
              <a:rPr lang="cs-CZ" sz="2800" b="1" dirty="0"/>
              <a:t>Zjednodušené metody vykazování  v rámci osobních výdajů</a:t>
            </a:r>
            <a:endParaRPr lang="cs-CZ" sz="2800" b="1" dirty="0">
              <a:highlight>
                <a:srgbClr val="FF0000"/>
              </a:highligh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3B5A9D-9BC5-BBD3-9D1D-AD0AF2DD3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057" y="659757"/>
            <a:ext cx="11148044" cy="5772664"/>
          </a:xfrm>
        </p:spPr>
        <p:txBody>
          <a:bodyPr/>
          <a:lstStyle/>
          <a:p>
            <a:pPr marL="269875" indent="-269875" algn="just">
              <a:spcBef>
                <a:spcPts val="200"/>
              </a:spcBef>
              <a:spcAft>
                <a:spcPts val="200"/>
              </a:spcAft>
            </a:pPr>
            <a:r>
              <a:rPr lang="cs-CZ" sz="2400" b="1" dirty="0"/>
              <a:t>a) Paušální náklady 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Nedokladuje se do </a:t>
            </a:r>
            <a:r>
              <a:rPr lang="cs-CZ" sz="2400" dirty="0" err="1"/>
              <a:t>ŽoP</a:t>
            </a:r>
            <a:endParaRPr lang="cs-CZ" sz="2400" dirty="0"/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Veškeré náklady spojené s činností „podpůrného projektového týmu“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Stravenky/</a:t>
            </a:r>
            <a:r>
              <a:rPr lang="cs-CZ" sz="2400" dirty="0" err="1"/>
              <a:t>stravenkový</a:t>
            </a:r>
            <a:r>
              <a:rPr lang="cs-CZ" sz="2400" dirty="0"/>
              <a:t> paušál hlavního</a:t>
            </a:r>
            <a:r>
              <a:rPr lang="cs-CZ" dirty="0"/>
              <a:t> </a:t>
            </a:r>
            <a:r>
              <a:rPr lang="cs-CZ" sz="2400" dirty="0"/>
              <a:t>týmu, dopravné, příspěvky na HO </a:t>
            </a:r>
          </a:p>
          <a:p>
            <a:pPr algn="just">
              <a:spcBef>
                <a:spcPts val="200"/>
              </a:spcBef>
              <a:spcAft>
                <a:spcPts val="600"/>
              </a:spcAft>
            </a:pPr>
            <a:r>
              <a:rPr lang="cs-CZ" b="1" dirty="0"/>
              <a:t>    </a:t>
            </a:r>
            <a:r>
              <a:rPr lang="cs-CZ" sz="2400" b="1" dirty="0"/>
              <a:t>→ </a:t>
            </a:r>
            <a:r>
              <a:rPr lang="cs-CZ" sz="2400" dirty="0"/>
              <a:t>nelze vykazovat na SD 2 v přímých osobních výdajích</a:t>
            </a:r>
            <a:r>
              <a:rPr lang="cs-CZ" dirty="0"/>
              <a:t> </a:t>
            </a:r>
            <a:r>
              <a:rPr lang="cs-CZ" sz="2400" dirty="0"/>
              <a:t>blíže </a:t>
            </a:r>
            <a:r>
              <a:rPr lang="cs-CZ" dirty="0"/>
              <a:t>kap. 8.2.3 </a:t>
            </a:r>
            <a:r>
              <a:rPr lang="cs-CZ" dirty="0" err="1"/>
              <a:t>PpŽP</a:t>
            </a:r>
            <a:endParaRPr lang="cs-CZ" dirty="0"/>
          </a:p>
          <a:p>
            <a:pPr marL="269875" indent="-269875" algn="just">
              <a:spcBef>
                <a:spcPts val="200"/>
              </a:spcBef>
              <a:spcAft>
                <a:spcPts val="200"/>
              </a:spcAft>
            </a:pPr>
            <a:r>
              <a:rPr lang="cs-CZ" b="1" dirty="0">
                <a:cs typeface="Calibri"/>
              </a:rPr>
              <a:t>b</a:t>
            </a:r>
            <a:r>
              <a:rPr lang="cs-CZ" sz="2400" b="1" dirty="0">
                <a:cs typeface="Calibri"/>
              </a:rPr>
              <a:t>) Jednorázové částky (administr</a:t>
            </a:r>
            <a:r>
              <a:rPr lang="cs-CZ" b="1" dirty="0">
                <a:cs typeface="Calibri"/>
              </a:rPr>
              <a:t>ativní tým hlavního projektového týmu</a:t>
            </a:r>
            <a:r>
              <a:rPr lang="cs-CZ" dirty="0">
                <a:cs typeface="Calibri"/>
              </a:rPr>
              <a:t>)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dirty="0">
                <a:cs typeface="Calibri"/>
              </a:rPr>
              <a:t>Nedokladuje se do ŽoP → kontrola splnění účelu prostřednictvím výstupů projektu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dirty="0">
                <a:cs typeface="Calibri"/>
              </a:rPr>
              <a:t>Kalkulačka jednorázových částek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cs-CZ" dirty="0"/>
              <a:t>     Úprava jednorázové částky: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cs-CZ" dirty="0"/>
              <a:t>     → při aktualizaci Kalkulačky jednorázových částek (b1) na webu OP JAK 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cs-CZ" dirty="0">
                <a:cs typeface="Calibri"/>
              </a:rPr>
              <a:t>     → při změně doby realizace projektu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cs-CZ" dirty="0"/>
              <a:t>     Možnost nerovnoměrného proplácení měsíců v ŽoP, proplácení max doby realizace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cs-CZ" dirty="0"/>
              <a:t>     </a:t>
            </a:r>
            <a:r>
              <a:rPr lang="cs-CZ" b="1" dirty="0"/>
              <a:t>Příklad: </a:t>
            </a:r>
            <a:r>
              <a:rPr lang="cs-CZ" dirty="0"/>
              <a:t>Místo 4 měsíců MO lze vykázat 3 měsíce, zbylý měsíc v dalších ŽoP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dirty="0"/>
              <a:t>Nemožnost přesunu financí do jiných rozpočtových položek</a:t>
            </a:r>
            <a:endParaRPr lang="cs-CZ" b="1" dirty="0">
              <a:solidFill>
                <a:srgbClr val="FF0000"/>
              </a:solidFill>
              <a:cs typeface="Calibri"/>
            </a:endParaRPr>
          </a:p>
          <a:p>
            <a:pPr marL="269875" indent="-269875" algn="just">
              <a:spcAft>
                <a:spcPts val="600"/>
              </a:spcAft>
            </a:pPr>
            <a:endParaRPr lang="cs-CZ" sz="1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69875" indent="-269875" algn="just"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911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269C9C-3E17-19CF-0C09-8372DFBB6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182" y="289367"/>
            <a:ext cx="11196487" cy="5920047"/>
          </a:xfrm>
        </p:spPr>
        <p:txBody>
          <a:bodyPr/>
          <a:lstStyle/>
          <a:p>
            <a:pPr marL="269875" indent="-269875" algn="just">
              <a:spcBef>
                <a:spcPts val="0"/>
              </a:spcBef>
            </a:pPr>
            <a:r>
              <a:rPr lang="cs-CZ" b="1" dirty="0">
                <a:cs typeface="Calibri"/>
              </a:rPr>
              <a:t>c</a:t>
            </a:r>
            <a:r>
              <a:rPr lang="cs-CZ" sz="2400" b="1" dirty="0">
                <a:cs typeface="Calibri"/>
              </a:rPr>
              <a:t>) Jednotkové náklady (odborný tým)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Dokladování do ŽoP dle kap. 8.2.2 </a:t>
            </a:r>
            <a:r>
              <a:rPr lang="cs-CZ" dirty="0" err="1"/>
              <a:t>PpŽP</a:t>
            </a:r>
            <a:endParaRPr lang="cs-CZ" dirty="0"/>
          </a:p>
          <a:p>
            <a:pPr algn="just">
              <a:spcBef>
                <a:spcPts val="0"/>
              </a:spcBef>
            </a:pPr>
            <a:r>
              <a:rPr lang="cs-CZ" b="1" dirty="0"/>
              <a:t>     Vzory příloh ZoR/ŽoP (2)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1) Evidence produktivních hodin zaměstnanců - jednotkové náklady (b2)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     Nárok do ŽoP dle řádku: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cs-CZ" sz="1800" b="1" i="1" dirty="0">
                <a:solidFill>
                  <a:schemeClr val="accent6">
                    <a:lumMod val="75000"/>
                  </a:schemeClr>
                </a:solidFill>
              </a:rPr>
              <a:t>Počet produktivních hodin, </a:t>
            </a:r>
          </a:p>
          <a:p>
            <a:pPr algn="just">
              <a:spcBef>
                <a:spcPts val="0"/>
              </a:spcBef>
            </a:pPr>
            <a:r>
              <a:rPr lang="cs-CZ" sz="1800" b="1" i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které lze vykázat v ŽoP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endParaRPr lang="cs-CZ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r>
              <a:rPr lang="cs-CZ" dirty="0"/>
              <a:t>    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sz="1800" b="1" i="1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9F422B6-07B0-9A1E-9B91-675BEF1E4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" t="31783" r="28809" b="37364"/>
          <a:stretch/>
        </p:blipFill>
        <p:spPr>
          <a:xfrm>
            <a:off x="1247196" y="2464016"/>
            <a:ext cx="9998457" cy="27988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D3A45FCD-9B49-5852-D1BF-C58D8DEABDB6}"/>
                  </a:ext>
                </a:extLst>
              </p14:cNvPr>
              <p14:cNvContentPartPr/>
              <p14:nvPr/>
            </p14:nvContentPartPr>
            <p14:xfrm>
              <a:off x="8408790" y="5926963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D3A45FCD-9B49-5852-D1BF-C58D8DEABD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0150" y="5872963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Šipka: nahoru 7">
            <a:extLst>
              <a:ext uri="{FF2B5EF4-FFF2-40B4-BE49-F238E27FC236}">
                <a16:creationId xmlns:a16="http://schemas.microsoft.com/office/drawing/2014/main" id="{E63AC284-AB10-BA65-EB04-991EF6FC6410}"/>
              </a:ext>
            </a:extLst>
          </p:cNvPr>
          <p:cNvSpPr/>
          <p:nvPr/>
        </p:nvSpPr>
        <p:spPr>
          <a:xfrm>
            <a:off x="6206770" y="5363416"/>
            <a:ext cx="458088" cy="84599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43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46BE55E-BDF4-DA5D-B67A-10A0F59F4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953" y="329609"/>
            <a:ext cx="10740340" cy="5613991"/>
          </a:xfrm>
        </p:spPr>
        <p:txBody>
          <a:bodyPr/>
          <a:lstStyle/>
          <a:p>
            <a:r>
              <a:rPr lang="cs-CZ" dirty="0"/>
              <a:t>2) Přehled vykonaných činností _b2 (za každého pracovníka/měsíc)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endParaRPr lang="cs-CZ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Kalkulačka jednotkových nákladů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Úprava jednotkového nákladu: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→ za použití koeficientu – ŘO zveřejní 1 x ročně na webu OPJAK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→ změna zaměstnance – PZ významná</a:t>
            </a:r>
            <a:endParaRPr lang="cs-CZ" sz="1400" dirty="0">
              <a:highlight>
                <a:srgbClr val="00FF00"/>
              </a:highlight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F3C98D-AE3C-EF26-3B25-502F1ED32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67" t="35852" r="31374" b="22534"/>
          <a:stretch/>
        </p:blipFill>
        <p:spPr>
          <a:xfrm>
            <a:off x="2775858" y="832757"/>
            <a:ext cx="5649685" cy="34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76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3891539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Klíčová aktivita asistence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277736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délník 49">
            <a:extLst>
              <a:ext uri="{FF2B5EF4-FFF2-40B4-BE49-F238E27FC236}">
                <a16:creationId xmlns:a16="http://schemas.microsoft.com/office/drawing/2014/main" id="{8BF678AD-1D30-7E74-7138-92657D999138}"/>
              </a:ext>
            </a:extLst>
          </p:cNvPr>
          <p:cNvSpPr/>
          <p:nvPr/>
        </p:nvSpPr>
        <p:spPr>
          <a:xfrm>
            <a:off x="1454683" y="133410"/>
            <a:ext cx="9114252" cy="5568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06791193-86C4-1988-C5DD-96C3DAAADA38}"/>
              </a:ext>
            </a:extLst>
          </p:cNvPr>
          <p:cNvSpPr/>
          <p:nvPr/>
        </p:nvSpPr>
        <p:spPr>
          <a:xfrm>
            <a:off x="4802954" y="369463"/>
            <a:ext cx="1581332" cy="87932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MF-PCO</a:t>
            </a:r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EA0698C6-51B1-914F-528B-42DB61271BBE}"/>
              </a:ext>
            </a:extLst>
          </p:cNvPr>
          <p:cNvSpPr/>
          <p:nvPr/>
        </p:nvSpPr>
        <p:spPr>
          <a:xfrm>
            <a:off x="3420081" y="1156548"/>
            <a:ext cx="1692459" cy="1009559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MF-AO</a:t>
            </a: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F5A74152-2609-8DDE-5FC9-1526060DF77F}"/>
              </a:ext>
            </a:extLst>
          </p:cNvPr>
          <p:cNvSpPr/>
          <p:nvPr/>
        </p:nvSpPr>
        <p:spPr>
          <a:xfrm>
            <a:off x="2457572" y="2566538"/>
            <a:ext cx="1925018" cy="1057561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DG REGIO</a:t>
            </a:r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DB1CD038-7A11-C290-77D4-9D300985BF0B}"/>
              </a:ext>
            </a:extLst>
          </p:cNvPr>
          <p:cNvSpPr/>
          <p:nvPr/>
        </p:nvSpPr>
        <p:spPr>
          <a:xfrm>
            <a:off x="5367821" y="1319117"/>
            <a:ext cx="2558678" cy="14913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MŠMT – ŘO</a:t>
            </a:r>
          </a:p>
          <a:p>
            <a:pPr algn="ctr"/>
            <a:r>
              <a:rPr lang="cs-CZ" sz="1600" dirty="0"/>
              <a:t>Od stolu / na místě</a:t>
            </a: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262C8052-8B5B-00A3-AF33-6462CDA530BC}"/>
              </a:ext>
            </a:extLst>
          </p:cNvPr>
          <p:cNvSpPr/>
          <p:nvPr/>
        </p:nvSpPr>
        <p:spPr>
          <a:xfrm>
            <a:off x="1671274" y="3762847"/>
            <a:ext cx="1581332" cy="879321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EUD</a:t>
            </a:r>
          </a:p>
        </p:txBody>
      </p:sp>
      <p:sp>
        <p:nvSpPr>
          <p:cNvPr id="56" name="Ovál 55">
            <a:extLst>
              <a:ext uri="{FF2B5EF4-FFF2-40B4-BE49-F238E27FC236}">
                <a16:creationId xmlns:a16="http://schemas.microsoft.com/office/drawing/2014/main" id="{C1A83C0D-1A57-7777-0857-BC170D35DEAA}"/>
              </a:ext>
            </a:extLst>
          </p:cNvPr>
          <p:cNvSpPr/>
          <p:nvPr/>
        </p:nvSpPr>
        <p:spPr>
          <a:xfrm>
            <a:off x="1640316" y="193531"/>
            <a:ext cx="1581332" cy="87932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DG ENVI</a:t>
            </a:r>
          </a:p>
          <a:p>
            <a:pPr algn="ctr"/>
            <a:endParaRPr lang="cs-CZ" dirty="0"/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E4251BEE-8E36-2B36-CFA3-3C38FBB78BAA}"/>
              </a:ext>
            </a:extLst>
          </p:cNvPr>
          <p:cNvSpPr/>
          <p:nvPr/>
        </p:nvSpPr>
        <p:spPr>
          <a:xfrm>
            <a:off x="1631541" y="754800"/>
            <a:ext cx="1581332" cy="87932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DG COMP</a:t>
            </a:r>
          </a:p>
        </p:txBody>
      </p:sp>
      <p:sp>
        <p:nvSpPr>
          <p:cNvPr id="58" name="Ovál 57">
            <a:extLst>
              <a:ext uri="{FF2B5EF4-FFF2-40B4-BE49-F238E27FC236}">
                <a16:creationId xmlns:a16="http://schemas.microsoft.com/office/drawing/2014/main" id="{53EA6A6D-2E14-E074-51D5-C47C06888ED3}"/>
              </a:ext>
            </a:extLst>
          </p:cNvPr>
          <p:cNvSpPr/>
          <p:nvPr/>
        </p:nvSpPr>
        <p:spPr>
          <a:xfrm>
            <a:off x="4577155" y="2926475"/>
            <a:ext cx="1581332" cy="87932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MMR-NOK</a:t>
            </a:r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87A9EBA5-287B-9710-E7CE-C0D0F09F9D3A}"/>
              </a:ext>
            </a:extLst>
          </p:cNvPr>
          <p:cNvSpPr/>
          <p:nvPr/>
        </p:nvSpPr>
        <p:spPr>
          <a:xfrm>
            <a:off x="8601912" y="1031048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VVŠ</a:t>
            </a:r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541484A6-072A-57E0-06C7-2D6AF2B68F2A}"/>
              </a:ext>
            </a:extLst>
          </p:cNvPr>
          <p:cNvSpPr/>
          <p:nvPr/>
        </p:nvSpPr>
        <p:spPr>
          <a:xfrm>
            <a:off x="8602913" y="1737019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VVI</a:t>
            </a:r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3B642E87-5E80-C716-5A13-23832B05756A}"/>
              </a:ext>
            </a:extLst>
          </p:cNvPr>
          <p:cNvSpPr/>
          <p:nvPr/>
        </p:nvSpPr>
        <p:spPr>
          <a:xfrm>
            <a:off x="8601912" y="2429835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</a:t>
            </a:r>
            <a:r>
              <a:rPr lang="cs-CZ" dirty="0" err="1"/>
              <a:t>soukr</a:t>
            </a:r>
            <a:r>
              <a:rPr lang="cs-CZ" dirty="0"/>
              <a:t>.</a:t>
            </a:r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4A0EE2F8-A058-E795-ADC7-412154E8D6E4}"/>
              </a:ext>
            </a:extLst>
          </p:cNvPr>
          <p:cNvSpPr/>
          <p:nvPr/>
        </p:nvSpPr>
        <p:spPr>
          <a:xfrm>
            <a:off x="7362939" y="3460146"/>
            <a:ext cx="1581332" cy="879321"/>
          </a:xfrm>
          <a:prstGeom prst="ellips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OFS</a:t>
            </a:r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235BCD5D-6E1D-B9C8-3EAA-540624BA203A}"/>
              </a:ext>
            </a:extLst>
          </p:cNvPr>
          <p:cNvSpPr/>
          <p:nvPr/>
        </p:nvSpPr>
        <p:spPr>
          <a:xfrm>
            <a:off x="5969587" y="4095737"/>
            <a:ext cx="1581332" cy="87932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ÚOHS</a:t>
            </a:r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A533A624-C9DF-CA50-921C-FEFDB8577D63}"/>
              </a:ext>
            </a:extLst>
          </p:cNvPr>
          <p:cNvSpPr/>
          <p:nvPr/>
        </p:nvSpPr>
        <p:spPr>
          <a:xfrm>
            <a:off x="8724729" y="1106441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VVŠ</a:t>
            </a:r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DDCE0775-1D1F-ED42-C635-935EA641F05A}"/>
              </a:ext>
            </a:extLst>
          </p:cNvPr>
          <p:cNvSpPr/>
          <p:nvPr/>
        </p:nvSpPr>
        <p:spPr>
          <a:xfrm>
            <a:off x="8724729" y="1810356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VVI</a:t>
            </a:r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AED7EB4C-51E2-FF0F-25F2-824BDF7AD6AD}"/>
              </a:ext>
            </a:extLst>
          </p:cNvPr>
          <p:cNvSpPr/>
          <p:nvPr/>
        </p:nvSpPr>
        <p:spPr>
          <a:xfrm>
            <a:off x="8695305" y="2501455"/>
            <a:ext cx="1581332" cy="879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Příjemci  </a:t>
            </a:r>
            <a:r>
              <a:rPr lang="cs-CZ" dirty="0" err="1"/>
              <a:t>soukr</a:t>
            </a:r>
            <a:r>
              <a:rPr lang="cs-CZ" dirty="0"/>
              <a:t>.</a:t>
            </a:r>
          </a:p>
        </p:txBody>
      </p:sp>
      <p:sp>
        <p:nvSpPr>
          <p:cNvPr id="67" name="Ovál 66">
            <a:extLst>
              <a:ext uri="{FF2B5EF4-FFF2-40B4-BE49-F238E27FC236}">
                <a16:creationId xmlns:a16="http://schemas.microsoft.com/office/drawing/2014/main" id="{0F699B7B-A804-9C80-EF06-79457CACD00E}"/>
              </a:ext>
            </a:extLst>
          </p:cNvPr>
          <p:cNvSpPr/>
          <p:nvPr/>
        </p:nvSpPr>
        <p:spPr>
          <a:xfrm>
            <a:off x="6647160" y="168231"/>
            <a:ext cx="1581332" cy="879321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NK</a:t>
            </a:r>
            <a:r>
              <a:rPr lang="cs-CZ" dirty="0"/>
              <a:t>Ú</a:t>
            </a:r>
          </a:p>
        </p:txBody>
      </p:sp>
      <p:sp>
        <p:nvSpPr>
          <p:cNvPr id="68" name="Ovál 67">
            <a:extLst>
              <a:ext uri="{FF2B5EF4-FFF2-40B4-BE49-F238E27FC236}">
                <a16:creationId xmlns:a16="http://schemas.microsoft.com/office/drawing/2014/main" id="{6A44960D-88B7-0A6D-0BF9-330724DD3576}"/>
              </a:ext>
            </a:extLst>
          </p:cNvPr>
          <p:cNvSpPr/>
          <p:nvPr/>
        </p:nvSpPr>
        <p:spPr>
          <a:xfrm>
            <a:off x="1630540" y="1433423"/>
            <a:ext cx="1581332" cy="87932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DG EMPL</a:t>
            </a:r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28CFF752-0E36-F6C3-86EC-02EC179A45A0}"/>
              </a:ext>
            </a:extLst>
          </p:cNvPr>
          <p:cNvSpPr/>
          <p:nvPr/>
        </p:nvSpPr>
        <p:spPr>
          <a:xfrm>
            <a:off x="1623065" y="2120920"/>
            <a:ext cx="1581332" cy="879321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AUDIT</a:t>
            </a:r>
          </a:p>
          <a:p>
            <a:pPr algn="ctr"/>
            <a:r>
              <a:rPr lang="cs-CZ" dirty="0"/>
              <a:t>EK (DG)</a:t>
            </a:r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385DF83F-CA24-7B4B-AB06-0D47DCDFFCC1}"/>
              </a:ext>
            </a:extLst>
          </p:cNvPr>
          <p:cNvSpPr/>
          <p:nvPr/>
        </p:nvSpPr>
        <p:spPr>
          <a:xfrm>
            <a:off x="7697310" y="4731490"/>
            <a:ext cx="1246961" cy="6790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Policie ČR</a:t>
            </a:r>
          </a:p>
        </p:txBody>
      </p:sp>
      <p:sp>
        <p:nvSpPr>
          <p:cNvPr id="71" name="Ovál 70">
            <a:extLst>
              <a:ext uri="{FF2B5EF4-FFF2-40B4-BE49-F238E27FC236}">
                <a16:creationId xmlns:a16="http://schemas.microsoft.com/office/drawing/2014/main" id="{FDA11095-607C-1B12-1536-208736F233B5}"/>
              </a:ext>
            </a:extLst>
          </p:cNvPr>
          <p:cNvSpPr/>
          <p:nvPr/>
        </p:nvSpPr>
        <p:spPr>
          <a:xfrm>
            <a:off x="3974801" y="4379668"/>
            <a:ext cx="1581332" cy="8793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OLAF</a:t>
            </a:r>
          </a:p>
        </p:txBody>
      </p:sp>
    </p:spTree>
    <p:extLst>
      <p:ext uri="{BB962C8B-B14F-4D97-AF65-F5344CB8AC3E}">
        <p14:creationId xmlns:p14="http://schemas.microsoft.com/office/powerpoint/2010/main" val="65344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pl-PL" sz="3800" b="1" dirty="0">
                <a:solidFill>
                  <a:srgbClr val="163271"/>
                </a:solidFill>
                <a:latin typeface="+mn-lt"/>
              </a:rPr>
              <a:t>Zjednodušené metody vykazování výdajů (ZMV)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rmAutofit fontScale="925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Při zjednodušeném vykazování výdajů dochází ze strany MŠMT k úhradě předem stanovených částek, které představují odhad skutečných výdajů vynaložených příjemcem projektu, </a:t>
            </a:r>
            <a:br>
              <a:rPr lang="cs-CZ" sz="2200" dirty="0">
                <a:solidFill>
                  <a:srgbClr val="163271"/>
                </a:solidFill>
                <a:cs typeface="Calibri"/>
              </a:rPr>
            </a:br>
            <a:r>
              <a:rPr lang="cs-CZ" sz="2200" dirty="0">
                <a:solidFill>
                  <a:srgbClr val="163271"/>
                </a:solidFill>
                <a:cs typeface="Calibri"/>
              </a:rPr>
              <a:t>viz § 14 odst. 6 písm. c) rozpočtových pravidel.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Při zjednodušeném vykazování výdajů dochází ze strany kraje k úhradě předem stanovených částek, které představují odhad skutečných výdajů vynaložených příjemcem „asistence“.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Kraj postupuje v souladu se zákonem č. 250/2000 Sb., o rozpočtových pravidlech územních rozpočtů, ve znění pozdějších předpisů (dále jen „malá rozpočtová pravidla“).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Financování formou jednorázových částek je zakotveno v § 10a odst. 8 písm. c) malých rozpočtových pravidel a v kapitole 8.2.1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SPpŽP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Pojmu 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pevná částka 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uváděnému v národní legislativě odpovídá pojem 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jednorázová částka 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používaná v terminologii EU fondů (vychází z EU legislativy).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157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Krajská výzva Asistence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Kraj jako poskytovatel zveřejní Program upravující podmínky poskytnutí podpory </a:t>
            </a:r>
            <a:br>
              <a:rPr lang="cs-CZ" sz="2200" dirty="0">
                <a:solidFill>
                  <a:srgbClr val="163271"/>
                </a:solidFill>
                <a:cs typeface="Calibri"/>
              </a:rPr>
            </a:br>
            <a:r>
              <a:rPr lang="cs-CZ" sz="2200" dirty="0">
                <a:solidFill>
                  <a:srgbClr val="163271"/>
                </a:solidFill>
                <a:cs typeface="Calibri"/>
              </a:rPr>
              <a:t>= výzva k předkládání žádostí o dotaci pro tzv. vouchery v rámci aktivity č. 5: Asistence.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Ve zveřejněném Programu/Smlouvě bude jasně uveden odkaz na financování voucherů Asistence formou jednorázové (pevné) částky, tj. § 10a odst. 8 písm. c) malých rozpočtových pravidel – výše jednorázové částky bude přesně kopírovat její nacenění dle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PpŽP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– specifická část výzvy SA+ I OP JAK.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Součástí Programu bude též zveřejnění excelové přílohy Kalkulačka pouze v jedné verzi </a:t>
            </a:r>
            <a:br>
              <a:rPr lang="cs-CZ" sz="2200" dirty="0">
                <a:solidFill>
                  <a:srgbClr val="163271"/>
                </a:solidFill>
                <a:cs typeface="Calibri"/>
              </a:rPr>
            </a:br>
            <a:r>
              <a:rPr lang="cs-CZ" sz="2200" dirty="0">
                <a:solidFill>
                  <a:srgbClr val="163271"/>
                </a:solidFill>
                <a:cs typeface="Calibri"/>
              </a:rPr>
              <a:t>(beze změn tak, jak ji ŘO OP JAK poskytl).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8698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Způsobilé/nezpůsobilé výdaje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Výzva kraje/Hodnocení žádostí o voucher</a:t>
            </a:r>
          </a:p>
          <a:p>
            <a:pPr algn="just"/>
            <a:r>
              <a:rPr lang="cs-CZ" sz="2200" dirty="0">
                <a:solidFill>
                  <a:srgbClr val="163271"/>
                </a:solidFill>
                <a:cs typeface="Calibri"/>
              </a:rPr>
              <a:t>Způsobilé/nezpůsobilé výdaje jsou dány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SPŽaP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SA+ I – 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kalkulačka jednorázové částky</a:t>
            </a:r>
          </a:p>
          <a:p>
            <a:pPr marL="0" indent="0" algn="just">
              <a:buNone/>
            </a:pP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marL="0" indent="0" algn="just"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Realizace projektu/Čerpání dotace/vypořádání dotace</a:t>
            </a:r>
          </a:p>
          <a:p>
            <a:pPr algn="just"/>
            <a:r>
              <a:rPr lang="cs-CZ" sz="2200" dirty="0">
                <a:solidFill>
                  <a:srgbClr val="163271"/>
                </a:solidFill>
                <a:cs typeface="Calibri"/>
              </a:rPr>
              <a:t>Pravidla pro způsobilé/nezpůsobilé výdaje jsou nahrazena pravidly pro způsobilý/ nezpůsobilý výstup</a:t>
            </a:r>
            <a:endParaRPr lang="cs-CZ" sz="2200" b="1" dirty="0">
              <a:solidFill>
                <a:srgbClr val="163271"/>
              </a:solidFill>
              <a:cs typeface="Calibri"/>
            </a:endParaRPr>
          </a:p>
          <a:p>
            <a:pPr algn="just"/>
            <a:r>
              <a:rPr lang="cs-CZ" sz="2200" b="1" dirty="0">
                <a:solidFill>
                  <a:srgbClr val="163271"/>
                </a:solidFill>
                <a:cs typeface="Calibri"/>
              </a:rPr>
              <a:t>Doporučení – nenastavujte další pravidla – způsobilé výdaje/způsobilé výstupy</a:t>
            </a:r>
          </a:p>
          <a:p>
            <a:pPr algn="just"/>
            <a:r>
              <a:rPr lang="cs-CZ" sz="2200" dirty="0">
                <a:solidFill>
                  <a:srgbClr val="163271"/>
                </a:solidFill>
                <a:cs typeface="Calibri"/>
              </a:rPr>
              <a:t>Program či Smlouva bude jednoznačně stanovovat, že doložením výstupu a jeho schválením je splněna povinnost dotaci vypořádat, nebo že finanční vypořádání dotace bude provedeno ve smyslu § 3 odst. 5 vyhlášky o finančním vypořádání, což v praxi znamená, že příjemce ve finančním vypořádání uvede jako použitou částku celou dotaci </a:t>
            </a:r>
            <a:br>
              <a:rPr lang="cs-CZ" sz="2200" dirty="0">
                <a:solidFill>
                  <a:srgbClr val="163271"/>
                </a:solidFill>
                <a:cs typeface="Calibri"/>
              </a:rPr>
            </a:br>
            <a:r>
              <a:rPr lang="cs-CZ" sz="2200" dirty="0">
                <a:solidFill>
                  <a:srgbClr val="163271"/>
                </a:solidFill>
                <a:cs typeface="Calibri"/>
              </a:rPr>
              <a:t>– jednorázovou částku, a to bez ohledu na skutečně zaúčtované výdaje.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676650" algn="l"/>
              </a:tabLst>
            </a:pP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005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Hodnocení/zafixování jednorázové částky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715677"/>
            <a:ext cx="10772775" cy="4095017"/>
          </a:xfrm>
        </p:spPr>
        <p:txBody>
          <a:bodyPr>
            <a:normAutofit/>
          </a:bodyPr>
          <a:lstStyle/>
          <a:p>
            <a:pPr algn="just"/>
            <a:r>
              <a:rPr lang="cs-CZ" sz="2200" dirty="0">
                <a:solidFill>
                  <a:srgbClr val="163271"/>
                </a:solidFill>
                <a:cs typeface="Calibri"/>
              </a:rPr>
              <a:t>Kraj nastaví mechanismy pro hodnocení žádostí o podporu tak, aby byla vypočtená jednorázová částka v souladu s principy 3E (s ohledem na pokročilé zpracování žádostí, termín předpokládaného předložení zpracovávaného záměru/žádosti, potřebu externích služeb apod.).</a:t>
            </a:r>
          </a:p>
          <a:p>
            <a:pPr algn="just"/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algn="just">
              <a:spcAft>
                <a:spcPts val="600"/>
              </a:spcAft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Jasně definovaný výstup – čeho žadatel ve „voucherové výzvě“ dosáhne.</a:t>
            </a:r>
          </a:p>
          <a:p>
            <a:pPr algn="just">
              <a:spcAft>
                <a:spcPts val="600"/>
              </a:spcAft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Potřebnost výše FTE/Potřebnost délky realizace/Překryvy </a:t>
            </a:r>
          </a:p>
          <a:p>
            <a:pPr marL="0" indent="0" algn="just">
              <a:spcAft>
                <a:spcPts val="600"/>
              </a:spcAft>
              <a:buNone/>
            </a:pPr>
            <a:endParaRPr lang="cs-CZ" sz="2200" b="1" dirty="0">
              <a:solidFill>
                <a:srgbClr val="163271"/>
              </a:solidFill>
              <a:cs typeface="Calibri"/>
            </a:endParaRPr>
          </a:p>
          <a:p>
            <a:pPr algn="just"/>
            <a:r>
              <a:rPr lang="cs-CZ" sz="2200" dirty="0">
                <a:solidFill>
                  <a:srgbClr val="163271"/>
                </a:solidFill>
                <a:cs typeface="Calibri"/>
              </a:rPr>
              <a:t>Dokumentace k hodnocení je předmětem kontroly ze stany ŘO a dalších kontrolních orgánů.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3676650" algn="l"/>
              </a:tabLst>
            </a:pPr>
            <a:endParaRPr lang="cs-C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173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Výpočet jednorázové částky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564849"/>
            <a:ext cx="10515600" cy="443121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Pomocí přílohy Kalkulačka jednorázových částek – vouchery (Asistence)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Příjemce voucheru vyplní adekvátní výši FTE a počet plánovaných měsíců práce na žádosti o podporu/extenzivní projektové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fiši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pro vybrané typové pozice: </a:t>
            </a:r>
          </a:p>
          <a:p>
            <a:pPr lvl="2" algn="just"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Administrativní pracovník	Výzkumník – klíčový člen </a:t>
            </a:r>
          </a:p>
          <a:p>
            <a:pPr lvl="2" algn="just"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Výzkumník – řadový člen	Technik </a:t>
            </a:r>
          </a:p>
          <a:p>
            <a:pPr lvl="2" algn="just"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Překladatel			Specialista pro tvorbu vzdělávacího obsahu 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Dále příjemce voucheru doplní do kalkulačky 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další externí náklady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Paušální náklady – paušální sazba až do výše 15 % způsobilých nákladů na hlavní projektový tým na financování paušálních nákladů</a:t>
            </a:r>
          </a:p>
        </p:txBody>
      </p:sp>
    </p:spTree>
    <p:extLst>
      <p:ext uri="{BB962C8B-B14F-4D97-AF65-F5344CB8AC3E}">
        <p14:creationId xmlns:p14="http://schemas.microsoft.com/office/powerpoint/2010/main" val="41864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Účetnictví v případě ZMV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Autofit/>
          </a:bodyPr>
          <a:lstStyle/>
          <a:p>
            <a:pPr algn="just"/>
            <a:r>
              <a:rPr lang="cs-CZ" sz="2200" dirty="0">
                <a:solidFill>
                  <a:srgbClr val="163271"/>
                </a:solidFill>
              </a:rPr>
              <a:t>Příjemce </a:t>
            </a:r>
            <a:r>
              <a:rPr lang="cs-CZ" sz="2200" b="1" dirty="0">
                <a:solidFill>
                  <a:srgbClr val="163271"/>
                </a:solidFill>
              </a:rPr>
              <a:t>není</a:t>
            </a:r>
            <a:r>
              <a:rPr lang="cs-CZ" sz="2200" dirty="0">
                <a:solidFill>
                  <a:srgbClr val="163271"/>
                </a:solidFill>
              </a:rPr>
              <a:t> povinen výdaje vykazované některou ze ZMV účtovat odděleně od ostatních aktivit organizace.</a:t>
            </a:r>
          </a:p>
          <a:p>
            <a:pPr marL="457200" lvl="1" indent="0" algn="just">
              <a:buNone/>
            </a:pPr>
            <a:r>
              <a:rPr lang="cs-CZ" sz="2200" dirty="0">
                <a:solidFill>
                  <a:srgbClr val="163271"/>
                </a:solidFill>
              </a:rPr>
              <a:t>-&gt; Výdaje nemusí být účetně přiřazeny ke konkrétnímu projektu.</a:t>
            </a:r>
          </a:p>
          <a:p>
            <a:pPr algn="just"/>
            <a:endParaRPr lang="cs-CZ" sz="1000" dirty="0">
              <a:solidFill>
                <a:srgbClr val="163271"/>
              </a:solidFill>
            </a:endParaRPr>
          </a:p>
          <a:p>
            <a:pPr algn="just"/>
            <a:r>
              <a:rPr lang="cs-CZ" sz="2200" dirty="0">
                <a:solidFill>
                  <a:srgbClr val="163271"/>
                </a:solidFill>
              </a:rPr>
              <a:t>Příjemce </a:t>
            </a:r>
            <a:r>
              <a:rPr lang="cs-CZ" sz="2200" b="1" dirty="0">
                <a:solidFill>
                  <a:srgbClr val="163271"/>
                </a:solidFill>
              </a:rPr>
              <a:t>je</a:t>
            </a:r>
            <a:r>
              <a:rPr lang="cs-CZ" sz="2200" dirty="0">
                <a:solidFill>
                  <a:srgbClr val="163271"/>
                </a:solidFill>
              </a:rPr>
              <a:t> povinen vést účetnictví v souladu s právními předpisy ČR a interními předpisy své organizace.</a:t>
            </a:r>
          </a:p>
          <a:p>
            <a:pPr algn="just"/>
            <a:endParaRPr lang="cs-CZ" sz="1000" dirty="0">
              <a:solidFill>
                <a:srgbClr val="163271"/>
              </a:solidFill>
            </a:endParaRPr>
          </a:p>
          <a:p>
            <a:pPr algn="just"/>
            <a:r>
              <a:rPr lang="cs-CZ" sz="2200" dirty="0">
                <a:solidFill>
                  <a:srgbClr val="163271"/>
                </a:solidFill>
              </a:rPr>
              <a:t>Obdobně platí i pro „daňovou legislativu“.</a:t>
            </a:r>
          </a:p>
          <a:p>
            <a:pPr algn="just"/>
            <a:r>
              <a:rPr lang="cs-CZ" sz="2200" dirty="0">
                <a:solidFill>
                  <a:srgbClr val="163271"/>
                </a:solidFill>
              </a:rPr>
              <a:t>Není vhodné dávat do pravidel Programu povinnost vést oddělené účetnictví. </a:t>
            </a:r>
            <a:endParaRPr lang="cs-C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58582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163271"/>
                </a:solidFill>
                <a:latin typeface="+mn-lt"/>
              </a:rPr>
              <a:t>Veřejné zakázky v případě ZMV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rmAutofit/>
          </a:bodyPr>
          <a:lstStyle/>
          <a:p>
            <a:pPr marL="269875" indent="-269875" algn="just">
              <a:spcAft>
                <a:spcPts val="600"/>
              </a:spcAft>
            </a:pPr>
            <a:r>
              <a:rPr lang="cs-CZ" sz="2000" dirty="0">
                <a:solidFill>
                  <a:srgbClr val="163271"/>
                </a:solidFill>
                <a:cs typeface="Calibri"/>
              </a:rPr>
              <a:t>ZMV bude možné využít v rámci operací, které jsou plně realizovány prostřednictvím zadání veřejné zakázky – jedná se o aplikaci dvou oddělených systémů (pravidel pro zadání zakázek </a:t>
            </a:r>
            <a:br>
              <a:rPr lang="cs-CZ" sz="2000" dirty="0">
                <a:solidFill>
                  <a:srgbClr val="163271"/>
                </a:solidFill>
                <a:cs typeface="Calibri"/>
              </a:rPr>
            </a:br>
            <a:r>
              <a:rPr lang="cs-CZ" sz="2000" dirty="0">
                <a:solidFill>
                  <a:srgbClr val="163271"/>
                </a:solidFill>
                <a:cs typeface="Calibri"/>
              </a:rPr>
              <a:t>a pravidel pro využití ZMV).</a:t>
            </a:r>
          </a:p>
          <a:p>
            <a:pPr marL="269875" indent="-269875" algn="just">
              <a:spcAft>
                <a:spcPts val="600"/>
              </a:spcAft>
            </a:pPr>
            <a:r>
              <a:rPr lang="cs-CZ" sz="2000" dirty="0">
                <a:solidFill>
                  <a:srgbClr val="163271"/>
                </a:solidFill>
                <a:cs typeface="Calibri"/>
              </a:rPr>
              <a:t>Plnění pravidel pro zadávání veřejných zakázek není podmínkou pro platbu podpory, která se vztahuje k nákladům stanovených jednou z forem ZMV (tj. nemá vliv na způsobilost výdajů financovaných pomocí ZMV) a není předmětem kontroly ze strany poskytovatele podpory a ani předmětem auditů.</a:t>
            </a:r>
          </a:p>
          <a:p>
            <a:pPr marL="269875" indent="-269875" algn="just">
              <a:spcAft>
                <a:spcPts val="600"/>
              </a:spcAft>
            </a:pPr>
            <a:r>
              <a:rPr lang="cs-CZ" sz="2000" dirty="0">
                <a:solidFill>
                  <a:srgbClr val="163271"/>
                </a:solidFill>
                <a:cs typeface="Calibri"/>
              </a:rPr>
              <a:t>Využití ZMV nezbavuje příjemce povinnosti dodržovat pravidla vyplývající z právních předpisů </a:t>
            </a:r>
            <a:br>
              <a:rPr lang="cs-CZ" sz="2000" dirty="0">
                <a:solidFill>
                  <a:srgbClr val="163271"/>
                </a:solidFill>
                <a:cs typeface="Calibri"/>
              </a:rPr>
            </a:br>
            <a:r>
              <a:rPr lang="cs-CZ" sz="2000" dirty="0">
                <a:solidFill>
                  <a:srgbClr val="163271"/>
                </a:solidFill>
                <a:cs typeface="Calibri"/>
              </a:rPr>
              <a:t>v oblasti zadávání veřejných zakázek.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3676650" algn="l"/>
              </a:tabLs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839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163271"/>
                </a:solidFill>
                <a:latin typeface="+mn-lt"/>
              </a:rPr>
              <a:t>Nastavení dalších podmínek v případě ZMV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59357"/>
            <a:ext cx="10772775" cy="4351338"/>
          </a:xfrm>
        </p:spPr>
        <p:txBody>
          <a:bodyPr>
            <a:normAutofit/>
          </a:bodyPr>
          <a:lstStyle/>
          <a:p>
            <a:pPr marL="269875" indent="-269875" algn="just">
              <a:spcAft>
                <a:spcPts val="600"/>
              </a:spcAft>
            </a:pPr>
            <a:r>
              <a:rPr lang="cs-CZ" sz="2400" dirty="0">
                <a:solidFill>
                  <a:srgbClr val="163271"/>
                </a:solidFill>
                <a:cs typeface="Calibri"/>
              </a:rPr>
              <a:t>Publicita </a:t>
            </a:r>
          </a:p>
          <a:p>
            <a:pPr marL="269875" indent="-269875" algn="just">
              <a:spcAft>
                <a:spcPts val="600"/>
              </a:spcAft>
            </a:pPr>
            <a:r>
              <a:rPr lang="cs-CZ" sz="2400" dirty="0">
                <a:solidFill>
                  <a:srgbClr val="163271"/>
                </a:solidFill>
                <a:cs typeface="Calibri"/>
              </a:rPr>
              <a:t>Monitorovací indikátory – dokladování</a:t>
            </a:r>
          </a:p>
          <a:p>
            <a:pPr marL="269875" indent="-269875" algn="just">
              <a:spcAft>
                <a:spcPts val="600"/>
              </a:spcAft>
            </a:pPr>
            <a:r>
              <a:rPr lang="cs-CZ" sz="2400" dirty="0">
                <a:solidFill>
                  <a:srgbClr val="163271"/>
                </a:solidFill>
                <a:cs typeface="Calibri"/>
              </a:rPr>
              <a:t>Horizontální principy – podpora rovných příležitostí a nediskriminace na základě pohlaví, rasy, etnického původu, náboženského vyznání, světového názoru, zdravotního postižení, věku nebo sexuální orientace, podpora rovnosti žen a mužů a udržitelný rozvoj (tj. dosahování rovnováhy mezi ekonomickou, sociální a environmentální oblastí).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3676650" algn="l"/>
              </a:tabLs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2174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 fontScale="90000"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Jak ošetřit porušení pravidel dotace </a:t>
            </a:r>
            <a:br>
              <a:rPr lang="cs-CZ" sz="3800" b="1" dirty="0">
                <a:solidFill>
                  <a:srgbClr val="163271"/>
                </a:solidFill>
                <a:latin typeface="+mn-lt"/>
              </a:rPr>
            </a:br>
            <a:r>
              <a:rPr lang="cs-CZ" sz="3800" b="1" dirty="0">
                <a:solidFill>
                  <a:srgbClr val="163271"/>
                </a:solidFill>
                <a:latin typeface="+mn-lt"/>
              </a:rPr>
              <a:t>– ne (nikoliv) způsobilost výdajů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659068"/>
            <a:ext cx="10772775" cy="44629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br>
              <a:rPr lang="pl-PL" sz="2200" dirty="0"/>
            </a:br>
            <a:r>
              <a:rPr lang="pl-PL" sz="2200" b="1" dirty="0">
                <a:solidFill>
                  <a:srgbClr val="163271"/>
                </a:solidFill>
                <a:cs typeface="Calibri"/>
              </a:rPr>
              <a:t>Ano</a:t>
            </a:r>
            <a:r>
              <a:rPr lang="pl-PL" sz="2200" dirty="0">
                <a:solidFill>
                  <a:srgbClr val="163271"/>
                </a:solidFill>
                <a:cs typeface="Calibri"/>
              </a:rPr>
              <a:t>, dle § 10a odst. 6 zákona 250/2000 může:</a:t>
            </a: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„(6) Ve veřejnoprávní smlouvě o poskytnutí dotace lze z podmínek stanovených podle odstavce 5 písm. i) vymezit podmínky, jejichž porušení bude považováno za méně závažné, za které se uloží odvod za porušení rozpočtové kázně nižší, než odpovídá výši neoprávněně použitých nebo zadržených peněžních prostředků. </a:t>
            </a:r>
          </a:p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Ve veřejnoprávní smlouvě o poskytnutí dotace se pro stanovení nižšího odvodu uvede pevná částka, procento nebo procentní rozmezí, v jehož rámci bude odvod stanoven. </a:t>
            </a:r>
          </a:p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Procento nebo procentní rozmezí se stanoví z poskytnutých prostředků, v souvislosti </a:t>
            </a:r>
            <a:br>
              <a:rPr lang="cs-CZ" sz="2200" dirty="0">
                <a:solidFill>
                  <a:srgbClr val="163271"/>
                </a:solidFill>
                <a:cs typeface="Calibri"/>
              </a:rPr>
            </a:br>
            <a:r>
              <a:rPr lang="cs-CZ" sz="2200" dirty="0">
                <a:solidFill>
                  <a:srgbClr val="163271"/>
                </a:solidFill>
                <a:cs typeface="Calibri"/>
              </a:rPr>
              <a:t>s jejichž použitím došlo k porušení rozpočtové kázně.“</a:t>
            </a:r>
          </a:p>
        </p:txBody>
      </p:sp>
    </p:spTree>
    <p:extLst>
      <p:ext uri="{BB962C8B-B14F-4D97-AF65-F5344CB8AC3E}">
        <p14:creationId xmlns:p14="http://schemas.microsoft.com/office/powerpoint/2010/main" val="3511642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6"/>
            <a:ext cx="10772775" cy="1054100"/>
          </a:xfrm>
        </p:spPr>
        <p:txBody>
          <a:bodyPr>
            <a:normAutofit fontScale="90000"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Dokládání – krajská výzva – co doloží příjemce „voucheru“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602557"/>
            <a:ext cx="10515600" cy="427962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Výstup Žádost o podporu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kopie Žádosti o podporu 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potvrzení o splnění podmínek formální hodnocení a hodnocení přijatelnosti nebo např. akceptaci k dalšímu kolu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cs-CZ" sz="2200" b="1" dirty="0">
              <a:solidFill>
                <a:srgbClr val="163271"/>
              </a:solidFill>
              <a:cs typeface="Calibri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Výstup Extenzivní projektová </a:t>
            </a:r>
            <a:r>
              <a:rPr lang="cs-CZ" sz="2200" b="1" dirty="0" err="1">
                <a:solidFill>
                  <a:srgbClr val="163271"/>
                </a:solidFill>
                <a:cs typeface="Calibri"/>
              </a:rPr>
              <a:t>fiše</a:t>
            </a:r>
            <a:endParaRPr lang="cs-CZ" sz="2200" b="1" dirty="0">
              <a:solidFill>
                <a:srgbClr val="163271"/>
              </a:solidFill>
              <a:cs typeface="Calibri"/>
            </a:endParaRPr>
          </a:p>
          <a:p>
            <a:pPr lvl="1" algn="just">
              <a:lnSpc>
                <a:spcPct val="10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kopie Extenzivní projektové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fiše</a:t>
            </a: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lvl="1" algn="just">
              <a:lnSpc>
                <a:spcPct val="10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doloží informaci o možnostech financování 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cs-CZ" sz="2200" dirty="0">
              <a:solidFill>
                <a:srgbClr val="16327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396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7110-24A6-0240-3D7B-30305DBC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6441" y="436563"/>
            <a:ext cx="6050902" cy="918707"/>
          </a:xfrm>
        </p:spPr>
        <p:txBody>
          <a:bodyPr/>
          <a:lstStyle/>
          <a:p>
            <a:r>
              <a:rPr lang="cs-CZ" b="1" dirty="0"/>
              <a:t>audity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703EB7-8ECE-04F6-3E60-E25AB1A52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6441" y="1530220"/>
            <a:ext cx="6050901" cy="40378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Buďte připraveni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Auditní stopa – uchovávejte / pište, i když (zatím) víte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Návrh protokolu – poslední příležitost něco zvrátit (přesvědčování nepomůže, doklady)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Když máte problém, kontaktujte řídicí orgán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Pozor na nečekané důsledky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Zjednodušené metody vykazování!!!</a:t>
            </a:r>
          </a:p>
        </p:txBody>
      </p:sp>
      <p:pic>
        <p:nvPicPr>
          <p:cNvPr id="5" name="Picture 2" descr="No alternative text description for this image">
            <a:extLst>
              <a:ext uri="{FF2B5EF4-FFF2-40B4-BE49-F238E27FC236}">
                <a16:creationId xmlns:a16="http://schemas.microsoft.com/office/drawing/2014/main" id="{DBA280F1-75EA-8C7E-46FC-B4A8418C1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3" y="596428"/>
            <a:ext cx="3772442" cy="49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124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5"/>
            <a:ext cx="10772775" cy="1054100"/>
          </a:xfrm>
        </p:spPr>
        <p:txBody>
          <a:bodyPr>
            <a:normAutofit fontScale="90000"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Dokládání – výzva SA+ I – co doloží KRAJ JAKO PŘÍJEMCE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3" name="Zástupný obsah 3">
            <a:extLst>
              <a:ext uri="{FF2B5EF4-FFF2-40B4-BE49-F238E27FC236}">
                <a16:creationId xmlns:a16="http://schemas.microsoft.com/office/drawing/2014/main" id="{14F83CD2-3B07-0814-99DB-51A433F6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706252"/>
            <a:ext cx="10515600" cy="4175436"/>
          </a:xfrm>
        </p:spPr>
        <p:txBody>
          <a:bodyPr>
            <a:noAutofit/>
          </a:bodyPr>
          <a:lstStyle/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Dokládání výstupu v ZoR </a:t>
            </a:r>
          </a:p>
          <a:p>
            <a:pPr algn="just"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Kopie Žádosti o podporu/Kopie Extenzivní projektové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fiše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(studie proveditelnosti) 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včetně doložení relevantních dokumentů k prokázání způsobilosti  </a:t>
            </a:r>
          </a:p>
          <a:p>
            <a:pPr marL="800100" lvl="2" indent="-342900" algn="just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Výstup Žádost o podporu –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doloží stejné dokumenty, jako jemu doložil příjemce voucheru</a:t>
            </a:r>
          </a:p>
          <a:p>
            <a:pPr marL="800100" lvl="2" indent="-342900" algn="just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Výstup Extenzivní projektová </a:t>
            </a:r>
            <a:r>
              <a:rPr lang="cs-CZ" sz="2200" b="1" dirty="0" err="1">
                <a:solidFill>
                  <a:srgbClr val="163271"/>
                </a:solidFill>
                <a:cs typeface="Calibri"/>
              </a:rPr>
              <a:t>fiše</a:t>
            </a:r>
            <a:r>
              <a:rPr lang="cs-CZ" sz="2200" b="1" dirty="0">
                <a:solidFill>
                  <a:srgbClr val="163271"/>
                </a:solidFill>
                <a:cs typeface="Calibri"/>
              </a:rPr>
              <a:t> – 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doloží stejné dokumenty, jako jemu doložil příjemce voucheru + hodnocení výstupu (např. kontrolní list, že doložená Extensivní projektová </a:t>
            </a:r>
            <a:r>
              <a:rPr lang="cs-CZ" sz="2200" dirty="0" err="1">
                <a:solidFill>
                  <a:srgbClr val="163271"/>
                </a:solidFill>
                <a:cs typeface="Calibri"/>
              </a:rPr>
              <a:t>fiše</a:t>
            </a:r>
            <a:r>
              <a:rPr lang="cs-CZ" sz="2200" dirty="0">
                <a:solidFill>
                  <a:srgbClr val="163271"/>
                </a:solidFill>
                <a:cs typeface="Calibri"/>
              </a:rPr>
              <a:t> splňuje podmínky uvedené v pravidlech)</a:t>
            </a:r>
          </a:p>
          <a:p>
            <a:pPr algn="just"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Kalkulačka jednorázových částek – vouchery (Asistence), která byla použita pro stanovení jednorázové částky daného voucheru Asistence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sz="2200" dirty="0">
              <a:solidFill>
                <a:srgbClr val="163271"/>
              </a:solidFill>
              <a:cs typeface="Calibri"/>
            </a:endParaRPr>
          </a:p>
        </p:txBody>
      </p:sp>
      <p:sp>
        <p:nvSpPr>
          <p:cNvPr id="2" name="Zástupný obsah 3">
            <a:extLst>
              <a:ext uri="{FF2B5EF4-FFF2-40B4-BE49-F238E27FC236}">
                <a16:creationId xmlns:a16="http://schemas.microsoft.com/office/drawing/2014/main" id="{2B019C37-92D7-53FA-C548-2987A7BC5178}"/>
              </a:ext>
            </a:extLst>
          </p:cNvPr>
          <p:cNvSpPr txBox="1">
            <a:spLocks/>
          </p:cNvSpPr>
          <p:nvPr/>
        </p:nvSpPr>
        <p:spPr>
          <a:xfrm>
            <a:off x="733425" y="1571625"/>
            <a:ext cx="10515600" cy="4462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dirty="0">
              <a:solidFill>
                <a:srgbClr val="16327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2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5"/>
            <a:ext cx="10772775" cy="1054100"/>
          </a:xfrm>
        </p:spPr>
        <p:txBody>
          <a:bodyPr>
            <a:normAutofit fontScale="90000"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Dokládání – výzva SA+ I – co doloží KRAJ JAKO PŘÍJEMCE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19225"/>
            <a:ext cx="10644187" cy="4462959"/>
          </a:xfrm>
        </p:spPr>
        <p:txBody>
          <a:bodyPr>
            <a:normAutofit/>
          </a:bodyPr>
          <a:lstStyle/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sz="2200" dirty="0">
              <a:solidFill>
                <a:srgbClr val="163271"/>
              </a:solidFill>
              <a:cs typeface="Calibri"/>
            </a:endParaRPr>
          </a:p>
          <a:p>
            <a:pPr marL="0" indent="0" algn="just">
              <a:lnSpc>
                <a:spcPct val="70000"/>
              </a:lnSpc>
              <a:spcAft>
                <a:spcPts val="600"/>
              </a:spcAft>
              <a:buNone/>
            </a:pPr>
            <a:r>
              <a:rPr lang="cs-CZ" sz="2200" b="1" dirty="0">
                <a:solidFill>
                  <a:srgbClr val="163271"/>
                </a:solidFill>
                <a:cs typeface="Calibri"/>
              </a:rPr>
              <a:t>Dokladování výstupu při kontrole na místě 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Dokumenty ke splnění kvalifikačních kritérií pro vybrané typové pozice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200" dirty="0">
                <a:solidFill>
                  <a:srgbClr val="163271"/>
                </a:solidFill>
                <a:cs typeface="Calibri"/>
              </a:rPr>
              <a:t>Dokumentace k nastavení a provedení procesu výběru a hodnocení tzv. voucherové výzvy 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sz="2200" dirty="0">
              <a:solidFill>
                <a:srgbClr val="16327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20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FD8BE62-5E83-4390-9056-AA40AE5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5"/>
            <a:ext cx="10772775" cy="1054100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163271"/>
                </a:solidFill>
                <a:latin typeface="+mn-lt"/>
              </a:rPr>
              <a:t>Financování/kofinancování</a:t>
            </a:r>
            <a:endParaRPr lang="nn-NO" sz="3800" b="1" dirty="0">
              <a:solidFill>
                <a:srgbClr val="163271"/>
              </a:solidFill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49AD7-01FE-1905-4767-36F72891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19225"/>
            <a:ext cx="10515600" cy="4462959"/>
          </a:xfrm>
        </p:spPr>
        <p:txBody>
          <a:bodyPr>
            <a:normAutofit/>
          </a:bodyPr>
          <a:lstStyle/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dirty="0">
              <a:solidFill>
                <a:srgbClr val="163271"/>
              </a:solidFill>
              <a:cs typeface="Calibri"/>
            </a:endParaRP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endParaRPr lang="cs-CZ" dirty="0">
              <a:solidFill>
                <a:srgbClr val="163271"/>
              </a:solidFill>
              <a:cs typeface="Calibri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E2FAE170-ED69-92E3-316A-E7E26C7B6936}"/>
              </a:ext>
            </a:extLst>
          </p:cNvPr>
          <p:cNvGraphicFramePr>
            <a:graphicFrameLocks noGrp="1"/>
          </p:cNvGraphicFramePr>
          <p:nvPr/>
        </p:nvGraphicFramePr>
        <p:xfrm>
          <a:off x="514349" y="1192146"/>
          <a:ext cx="11096626" cy="530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78">
                  <a:extLst>
                    <a:ext uri="{9D8B030D-6E8A-4147-A177-3AD203B41FA5}">
                      <a16:colId xmlns:a16="http://schemas.microsoft.com/office/drawing/2014/main" val="2553056240"/>
                    </a:ext>
                  </a:extLst>
                </a:gridCol>
                <a:gridCol w="4837079">
                  <a:extLst>
                    <a:ext uri="{9D8B030D-6E8A-4147-A177-3AD203B41FA5}">
                      <a16:colId xmlns:a16="http://schemas.microsoft.com/office/drawing/2014/main" val="1513067119"/>
                    </a:ext>
                  </a:extLst>
                </a:gridCol>
                <a:gridCol w="2623279">
                  <a:extLst>
                    <a:ext uri="{9D8B030D-6E8A-4147-A177-3AD203B41FA5}">
                      <a16:colId xmlns:a16="http://schemas.microsoft.com/office/drawing/2014/main" val="2217737486"/>
                    </a:ext>
                  </a:extLst>
                </a:gridCol>
                <a:gridCol w="1397990">
                  <a:extLst>
                    <a:ext uri="{9D8B030D-6E8A-4147-A177-3AD203B41FA5}">
                      <a16:colId xmlns:a16="http://schemas.microsoft.com/office/drawing/2014/main" val="2750695343"/>
                    </a:ext>
                  </a:extLst>
                </a:gridCol>
              </a:tblGrid>
              <a:tr h="1133385"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Maximální výše voucheru vypočtená kalkulačkou jednorázové částky </a:t>
                      </a:r>
                      <a:endParaRPr lang="cs-CZ" dirty="0"/>
                    </a:p>
                  </a:txBody>
                  <a:tcPr>
                    <a:solidFill>
                      <a:srgbClr val="0C36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Výše dotace poskytnuta Krajem příjemci voucheru </a:t>
                      </a:r>
                      <a:endParaRPr lang="cs-CZ" dirty="0"/>
                    </a:p>
                  </a:txBody>
                  <a:tcPr>
                    <a:solidFill>
                      <a:srgbClr val="0C36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Hodnoty uvedeny v ŽoP projektu SA+ I</a:t>
                      </a:r>
                      <a:endParaRPr lang="cs-CZ" dirty="0"/>
                    </a:p>
                  </a:txBody>
                  <a:tcPr>
                    <a:solidFill>
                      <a:srgbClr val="0C36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Správnost varianty</a:t>
                      </a:r>
                    </a:p>
                  </a:txBody>
                  <a:tcPr>
                    <a:solidFill>
                      <a:srgbClr val="0C3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79044"/>
                  </a:ext>
                </a:extLst>
              </a:tr>
              <a:tr h="871834">
                <a:tc>
                  <a:txBody>
                    <a:bodyPr/>
                    <a:lstStyle/>
                    <a:p>
                      <a:r>
                        <a:rPr lang="cs-CZ" dirty="0"/>
                        <a:t>1 200 000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1 200 000 Kč</a:t>
                      </a:r>
                    </a:p>
                    <a:p>
                      <a:r>
                        <a:rPr lang="cs-CZ" dirty="0"/>
                        <a:t>100 % dotace kraj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1 200 000 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Kč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85 % dotace MŠMT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 kofinancování kraj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485458"/>
                  </a:ext>
                </a:extLst>
              </a:tr>
              <a:tr h="871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1 200 000 Kč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1 020 000 Kč</a:t>
                      </a:r>
                    </a:p>
                    <a:p>
                      <a:r>
                        <a:rPr lang="cs-CZ" dirty="0"/>
                        <a:t>85 %  dotace kraj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Kofinancování příjemce voucheru vstupuje do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1 200 000 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Kč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85 % dotace MŠMT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 kofinancování kraj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5771"/>
                  </a:ext>
                </a:extLst>
              </a:tr>
              <a:tr h="1133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1 200 000 Kč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1 020 000 Kč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85 %  dotace kraj</a:t>
                      </a:r>
                    </a:p>
                    <a:p>
                      <a:r>
                        <a:rPr lang="cs-CZ" dirty="0"/>
                        <a:t>Kofinancování příjemce voucheru nevstupuje do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1 020 000 Kč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85 % dotace MŠMT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 kofinancování kraj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917428"/>
                  </a:ext>
                </a:extLst>
              </a:tr>
              <a:tr h="1094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1 200 000 Kč</a:t>
                      </a:r>
                    </a:p>
                    <a:p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80 %  dotace kraj</a:t>
                      </a:r>
                    </a:p>
                    <a:p>
                      <a:r>
                        <a:rPr lang="cs-CZ" dirty="0"/>
                        <a:t>960 000 Kč</a:t>
                      </a:r>
                    </a:p>
                    <a:p>
                      <a:r>
                        <a:rPr lang="cs-CZ" dirty="0"/>
                        <a:t>Kofinancování příjemce voucheru vstupuje do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1 200 000 Kč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85 % dotace MŠMT </a:t>
                      </a:r>
                    </a:p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 kofinancování kraj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1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288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281955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Zpráva o realizaci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623687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OBECNĚ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485899"/>
            <a:ext cx="10564586" cy="434837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>
                <a:solidFill>
                  <a:srgbClr val="173070"/>
                </a:solidFill>
              </a:rPr>
              <a:t>Vybrané zm</a:t>
            </a:r>
            <a:r>
              <a:rPr lang="cs-CZ" sz="2400" b="1" dirty="0">
                <a:solidFill>
                  <a:srgbClr val="173070"/>
                </a:solidFill>
              </a:rPr>
              <a:t>ěny oproti minulému období:</a:t>
            </a:r>
          </a:p>
          <a:p>
            <a:pPr algn="just"/>
            <a:r>
              <a:rPr lang="cs-CZ" sz="2400" b="1" dirty="0">
                <a:solidFill>
                  <a:srgbClr val="173070"/>
                </a:solidFill>
              </a:rPr>
              <a:t>	</a:t>
            </a:r>
            <a:r>
              <a:rPr lang="cs-CZ" b="1" i="1" dirty="0">
                <a:solidFill>
                  <a:srgbClr val="173070"/>
                </a:solidFill>
              </a:rPr>
              <a:t>- </a:t>
            </a:r>
            <a:r>
              <a:rPr lang="cs-CZ" i="1" dirty="0">
                <a:solidFill>
                  <a:srgbClr val="173070"/>
                </a:solidFill>
              </a:rPr>
              <a:t>uvedení cílových hodnot indikátorů v Příloze č. 1 Základní parametry 		  projektu </a:t>
            </a:r>
            <a:r>
              <a:rPr lang="cs-CZ" i="1" dirty="0" err="1">
                <a:solidFill>
                  <a:srgbClr val="173070"/>
                </a:solidFill>
              </a:rPr>
              <a:t>RoPD</a:t>
            </a:r>
            <a:endParaRPr lang="cs-CZ" b="1" i="1" dirty="0">
              <a:solidFill>
                <a:srgbClr val="173070"/>
              </a:solidFill>
            </a:endParaRP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specifické datové položky (SDP)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hranice bagatelní podpory </a:t>
            </a:r>
            <a:r>
              <a:rPr lang="cs-CZ" b="1" i="1" dirty="0">
                <a:solidFill>
                  <a:srgbClr val="173070"/>
                </a:solidFill>
              </a:rPr>
              <a:t>– bez limitu; </a:t>
            </a:r>
            <a:r>
              <a:rPr lang="cs-CZ" i="1" dirty="0">
                <a:solidFill>
                  <a:srgbClr val="173070"/>
                </a:solidFill>
              </a:rPr>
              <a:t>počítají se účasti (opakované)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zrušena příloha Realizační tým v rámci ZoR </a:t>
            </a:r>
          </a:p>
          <a:p>
            <a:pPr algn="just"/>
            <a:r>
              <a:rPr lang="cs-CZ" i="1" u="none" strike="noStrike" baseline="0" dirty="0">
                <a:solidFill>
                  <a:srgbClr val="173070"/>
                </a:solidFill>
              </a:rPr>
              <a:t>	</a:t>
            </a:r>
            <a:r>
              <a:rPr lang="cs-CZ" i="1" dirty="0">
                <a:solidFill>
                  <a:srgbClr val="173070"/>
                </a:solidFill>
              </a:rPr>
              <a:t>- vybrané aktivity v zemích ERA (</a:t>
            </a:r>
            <a:r>
              <a:rPr lang="cs-CZ" b="1" i="1" dirty="0">
                <a:solidFill>
                  <a:srgbClr val="173070"/>
                </a:solidFill>
              </a:rPr>
              <a:t>Velká Británie není v ERA</a:t>
            </a:r>
            <a:r>
              <a:rPr lang="cs-CZ" i="1" dirty="0">
                <a:solidFill>
                  <a:srgbClr val="173070"/>
                </a:solidFill>
              </a:rPr>
              <a:t>)</a:t>
            </a:r>
          </a:p>
          <a:p>
            <a:pPr algn="just"/>
            <a:r>
              <a:rPr lang="cs-CZ" i="1" u="none" strike="noStrike" baseline="0" dirty="0">
                <a:solidFill>
                  <a:srgbClr val="173070"/>
                </a:solidFill>
              </a:rPr>
              <a:t>	- dílčí aktivity nelze mít mimo spe</a:t>
            </a:r>
            <a:r>
              <a:rPr lang="cs-CZ" i="1" dirty="0">
                <a:solidFill>
                  <a:srgbClr val="173070"/>
                </a:solidFill>
              </a:rPr>
              <a:t>cifikované území</a:t>
            </a:r>
            <a:endParaRPr lang="cs-CZ" i="1" u="none" strike="noStrike" baseline="0" dirty="0">
              <a:solidFill>
                <a:srgbClr val="173070"/>
              </a:solidFill>
            </a:endParaRP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udržitelnost (pouze 1 rok)</a:t>
            </a:r>
          </a:p>
          <a:p>
            <a:pPr algn="just"/>
            <a:r>
              <a:rPr lang="cs-CZ" i="1" dirty="0">
                <a:solidFill>
                  <a:srgbClr val="000000"/>
                </a:solidFill>
              </a:rPr>
              <a:t>	</a:t>
            </a:r>
          </a:p>
          <a:p>
            <a:r>
              <a:rPr lang="cs-CZ" dirty="0"/>
              <a:t>	</a:t>
            </a:r>
          </a:p>
          <a:p>
            <a:endParaRPr lang="cs-CZ" dirty="0"/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05284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745435"/>
            <a:ext cx="10564586" cy="4850295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i="0" u="none" strike="noStrike" baseline="0" dirty="0">
                <a:solidFill>
                  <a:srgbClr val="173070"/>
                </a:solidFill>
              </a:rPr>
              <a:t>Zpráva o realizaci </a:t>
            </a:r>
            <a:r>
              <a:rPr lang="cs-CZ" b="0" i="0" u="none" strike="noStrike" baseline="0" dirty="0">
                <a:solidFill>
                  <a:srgbClr val="173070"/>
                </a:solidFill>
              </a:rPr>
              <a:t>projektu má primárně popisovat pokrok v jednotlivých klíčových aktivitách za sledované období, informovat o výstupech, </a:t>
            </a:r>
            <a:r>
              <a:rPr lang="cs-CZ" dirty="0">
                <a:solidFill>
                  <a:srgbClr val="173070"/>
                </a:solidFill>
              </a:rPr>
              <a:t>výsledcích, plnění aktivit a stanovených cílů projektu včetně doložení příslušných podkladů pro vykázání přírůstkových hodnot indikátorů projektu.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Vhodně uvádět komentář k </a:t>
            </a:r>
            <a:r>
              <a:rPr lang="cs-CZ" b="1" dirty="0">
                <a:solidFill>
                  <a:srgbClr val="173070"/>
                </a:solidFill>
              </a:rPr>
              <a:t>harmonogramu</a:t>
            </a:r>
            <a:r>
              <a:rPr lang="cs-CZ" dirty="0">
                <a:solidFill>
                  <a:srgbClr val="173070"/>
                </a:solidFill>
              </a:rPr>
              <a:t> klíčových aktivit včetně popisu </a:t>
            </a:r>
            <a:br>
              <a:rPr lang="cs-CZ" dirty="0">
                <a:solidFill>
                  <a:srgbClr val="173070"/>
                </a:solidFill>
              </a:rPr>
            </a:br>
            <a:r>
              <a:rPr lang="cs-CZ" dirty="0">
                <a:solidFill>
                  <a:srgbClr val="173070"/>
                </a:solidFill>
              </a:rPr>
              <a:t>a zdůvodnění případných odchylek u dílčích aktivit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R</a:t>
            </a:r>
            <a:r>
              <a:rPr lang="cs-CZ" b="0" i="0" u="none" strike="noStrike" baseline="0" dirty="0">
                <a:solidFill>
                  <a:srgbClr val="173070"/>
                </a:solidFill>
              </a:rPr>
              <a:t>ovněž tak </a:t>
            </a:r>
            <a:r>
              <a:rPr lang="cs-CZ" b="1" i="0" u="none" strike="noStrike" baseline="0" dirty="0">
                <a:solidFill>
                  <a:srgbClr val="173070"/>
                </a:solidFill>
              </a:rPr>
              <a:t>popis podstatných a nepodstatných změn</a:t>
            </a:r>
            <a:r>
              <a:rPr lang="cs-CZ" b="0" i="0" u="none" strike="noStrike" baseline="0" dirty="0">
                <a:solidFill>
                  <a:srgbClr val="173070"/>
                </a:solidFill>
              </a:rPr>
              <a:t>, které ovlivňují průběh realizace projektu oproti plánu uvedeném v Podrobném popisu projektu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Z popisu pokroku v </a:t>
            </a:r>
            <a:r>
              <a:rPr lang="cs-CZ" dirty="0" err="1">
                <a:solidFill>
                  <a:srgbClr val="173070"/>
                </a:solidFill>
              </a:rPr>
              <a:t>jedn</a:t>
            </a:r>
            <a:r>
              <a:rPr lang="cs-CZ" dirty="0">
                <a:solidFill>
                  <a:srgbClr val="173070"/>
                </a:solidFill>
              </a:rPr>
              <a:t>. KA by měla být zřejmá </a:t>
            </a:r>
            <a:r>
              <a:rPr lang="cs-CZ" dirty="0" err="1">
                <a:solidFill>
                  <a:srgbClr val="173070"/>
                </a:solidFill>
              </a:rPr>
              <a:t>provazba</a:t>
            </a:r>
            <a:r>
              <a:rPr lang="cs-CZ" dirty="0">
                <a:solidFill>
                  <a:srgbClr val="173070"/>
                </a:solidFill>
              </a:rPr>
              <a:t> s nárokovanými výdaji v žádosti o platbu např. </a:t>
            </a:r>
            <a:r>
              <a:rPr lang="cs-CZ" b="1" dirty="0">
                <a:solidFill>
                  <a:srgbClr val="173070"/>
                </a:solidFill>
              </a:rPr>
              <a:t>pracovní cesty, analýzy, databáze, vzdělávací akce </a:t>
            </a:r>
            <a:r>
              <a:rPr lang="cs-CZ" dirty="0">
                <a:solidFill>
                  <a:srgbClr val="173070"/>
                </a:solidFill>
              </a:rPr>
              <a:t>a další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Obrazovky ZoR připomenutí</a:t>
            </a:r>
            <a:r>
              <a:rPr lang="cs-CZ" dirty="0">
                <a:solidFill>
                  <a:srgbClr val="173070"/>
                </a:solidFill>
              </a:rPr>
              <a:t>: indikátory přírůstková hodnota – doplňovat komentář, SDP (nově), čestná prohlášení, publicita, dokumenty zprávy </a:t>
            </a:r>
            <a:endParaRPr lang="cs-CZ" b="0" i="0" u="none" strike="noStrike" baseline="0" dirty="0">
              <a:solidFill>
                <a:srgbClr val="17307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670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539263"/>
            <a:ext cx="10564586" cy="530418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Vlastnická struktura:</a:t>
            </a:r>
          </a:p>
          <a:p>
            <a:pPr algn="just"/>
            <a:r>
              <a:rPr lang="cs-CZ" b="1" dirty="0">
                <a:solidFill>
                  <a:srgbClr val="173070"/>
                </a:solidFill>
              </a:rPr>
              <a:t>	</a:t>
            </a:r>
            <a:r>
              <a:rPr lang="cs-CZ" i="1" dirty="0">
                <a:solidFill>
                  <a:srgbClr val="173070"/>
                </a:solidFill>
              </a:rPr>
              <a:t>- kontrola s každou ZoR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pokud ke změně v MO nedošlo je třeba uvést za příjemce a partnera s </a:t>
            </a:r>
            <a:r>
              <a:rPr lang="cs-CZ" i="1" dirty="0" err="1">
                <a:solidFill>
                  <a:srgbClr val="173070"/>
                </a:solidFill>
              </a:rPr>
              <a:t>fin</a:t>
            </a:r>
            <a:r>
              <a:rPr lang="cs-CZ" i="1" dirty="0">
                <a:solidFill>
                  <a:srgbClr val="173070"/>
                </a:solidFill>
              </a:rPr>
              <a:t>. 	příspěvkem v rámci popisu pokroku nebo doložit čestným prohlášením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	- při změně se dokládá Prokázání vlastnické struktury příjemce / partnera, 	resp. úplný výpis z evidence skutečných majitelů v aktualizovaném znění.</a:t>
            </a:r>
          </a:p>
          <a:p>
            <a:pPr algn="just"/>
            <a:endParaRPr lang="cs-CZ" i="1" dirty="0">
              <a:solidFill>
                <a:srgbClr val="17307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Přílohy ZoR</a:t>
            </a:r>
            <a:r>
              <a:rPr lang="cs-CZ" dirty="0">
                <a:solidFill>
                  <a:srgbClr val="173070"/>
                </a:solidFill>
              </a:rPr>
              <a:t>: vzory příloh jsou k dispozici na stránkách OP JAK pod danou výzvou na záložce Dokumenty, Vzory příloh ZoR / ŽoP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57121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52400"/>
            <a:ext cx="10776537" cy="5415643"/>
          </a:xfrm>
        </p:spPr>
        <p:txBody>
          <a:bodyPr/>
          <a:lstStyle/>
          <a:p>
            <a:r>
              <a:rPr lang="cs-CZ" dirty="0">
                <a:solidFill>
                  <a:srgbClr val="173070"/>
                </a:solidFill>
              </a:rPr>
              <a:t>	</a:t>
            </a:r>
            <a:r>
              <a:rPr lang="cs-CZ" dirty="0">
                <a:solidFill>
                  <a:srgbClr val="173070"/>
                </a:solidFill>
                <a:sym typeface="Wingdings" panose="05000000000000000000" pitchFamily="2" charset="2"/>
              </a:rPr>
              <a:t></a:t>
            </a:r>
            <a:r>
              <a:rPr lang="cs-CZ" dirty="0">
                <a:solidFill>
                  <a:srgbClr val="173070"/>
                </a:solidFill>
              </a:rPr>
              <a:t> </a:t>
            </a:r>
            <a:r>
              <a:rPr lang="cs-CZ" b="1" dirty="0">
                <a:solidFill>
                  <a:srgbClr val="173070"/>
                </a:solidFill>
              </a:rPr>
              <a:t>Vzor soupisky pro vykazování indikátorů SA+I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/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E6D8B8-C63B-804F-8A7D-2E7609CB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329" y="797858"/>
            <a:ext cx="4437920" cy="50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360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88259"/>
            <a:ext cx="10624137" cy="5566496"/>
          </a:xfrm>
        </p:spPr>
        <p:txBody>
          <a:bodyPr/>
          <a:lstStyle/>
          <a:p>
            <a:r>
              <a:rPr lang="cs-CZ" dirty="0">
                <a:solidFill>
                  <a:srgbClr val="173070"/>
                </a:solidFill>
              </a:rPr>
              <a:t>	</a:t>
            </a:r>
            <a:r>
              <a:rPr lang="cs-CZ" dirty="0">
                <a:solidFill>
                  <a:srgbClr val="173070"/>
                </a:solidFill>
                <a:sym typeface="Wingdings" panose="05000000000000000000" pitchFamily="2" charset="2"/>
              </a:rPr>
              <a:t> </a:t>
            </a:r>
            <a:r>
              <a:rPr lang="cs-CZ" dirty="0">
                <a:solidFill>
                  <a:srgbClr val="173070"/>
                </a:solidFill>
              </a:rPr>
              <a:t> </a:t>
            </a:r>
            <a:r>
              <a:rPr lang="cs-CZ" b="1" dirty="0">
                <a:solidFill>
                  <a:srgbClr val="173070"/>
                </a:solidFill>
              </a:rPr>
              <a:t>Vzor Zprávy o obdržené podpoře pro vykazování indikátoru 244 011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/>
              <a:t>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C6A2E8-1536-8279-9B41-04975215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1" y="663925"/>
            <a:ext cx="3881718" cy="57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7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3898276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94476"/>
            <a:ext cx="10564586" cy="918707"/>
          </a:xfrm>
        </p:spPr>
        <p:txBody>
          <a:bodyPr/>
          <a:lstStyle/>
          <a:p>
            <a:r>
              <a:rPr lang="cs-CZ" b="1" dirty="0"/>
              <a:t>KLÍČOVÉ AKTIVITY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013403"/>
            <a:ext cx="10564586" cy="4552120"/>
          </a:xfrm>
        </p:spPr>
        <p:txBody>
          <a:bodyPr/>
          <a:lstStyle/>
          <a:p>
            <a:r>
              <a:rPr lang="cs-CZ" b="1" dirty="0">
                <a:solidFill>
                  <a:srgbClr val="173070"/>
                </a:solidFill>
              </a:rPr>
              <a:t>Povinné: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1. Řízení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2. Základní tým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3. Vzdělávání a rozvoj kompetencí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4. Mapování, analýzy a evaluace</a:t>
            </a:r>
          </a:p>
          <a:p>
            <a:r>
              <a:rPr lang="cs-CZ" b="1" dirty="0">
                <a:solidFill>
                  <a:srgbClr val="173070"/>
                </a:solidFill>
              </a:rPr>
              <a:t>Volitelné: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5. Asistence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6. </a:t>
            </a:r>
            <a:r>
              <a:rPr lang="cs-CZ" dirty="0" err="1">
                <a:solidFill>
                  <a:srgbClr val="173070"/>
                </a:solidFill>
              </a:rPr>
              <a:t>Twinning</a:t>
            </a:r>
            <a:endParaRPr lang="cs-CZ" dirty="0">
              <a:solidFill>
                <a:srgbClr val="17307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7. Pilotní ověření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Aktivita 8. Marketingová a komunikační strategie kraje</a:t>
            </a:r>
          </a:p>
        </p:txBody>
      </p:sp>
    </p:spTree>
    <p:extLst>
      <p:ext uri="{BB962C8B-B14F-4D97-AF65-F5344CB8AC3E}">
        <p14:creationId xmlns:p14="http://schemas.microsoft.com/office/powerpoint/2010/main" val="34050444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131763"/>
            <a:ext cx="10564586" cy="918707"/>
          </a:xfrm>
        </p:spPr>
        <p:txBody>
          <a:bodyPr/>
          <a:lstStyle/>
          <a:p>
            <a:r>
              <a:rPr lang="cs-CZ" b="1" dirty="0"/>
              <a:t>KLÍČOVÉ AKTIVITY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966286"/>
            <a:ext cx="10971316" cy="4549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V rámci většiny KA nedochází oproti OP VVV k velkým změnám.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Důraz klást na vhodný a relevantní popis v každé ZoR v souladu s dobou 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KA4 Mapování, analýzy a evaluace (nově povinná aktivita)</a:t>
            </a:r>
            <a:endParaRPr lang="cs-CZ" dirty="0">
              <a:solidFill>
                <a:srgbClr val="173070"/>
              </a:solidFill>
            </a:endParaRPr>
          </a:p>
          <a:p>
            <a:pPr algn="just"/>
            <a:r>
              <a:rPr lang="cs-CZ" sz="18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	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- povinnost </a:t>
            </a:r>
            <a:r>
              <a:rPr lang="cs-CZ" sz="2000" dirty="0">
                <a:solidFill>
                  <a:srgbClr val="173070"/>
                </a:solidFill>
              </a:rPr>
              <a:t>zpracovat v průběhu realizace projektu min. tzv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. </a:t>
            </a:r>
            <a:r>
              <a:rPr lang="cs-CZ" sz="2000" b="1" i="0" u="none" strike="noStrike" baseline="0" dirty="0">
                <a:solidFill>
                  <a:srgbClr val="173070"/>
                </a:solidFill>
              </a:rPr>
              <a:t>Základní evaluaci 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(dle instrukcí 	Národního RIS3 aparátu), která bude obsahovat vyhodnocení fungování EDP na krajské 	úrovni 	(procesní evaluace), tak i výsledkové/dopadové evaluace (tj. evaluace minimálně tří 	vybraných strategických intervencí krajské RIS3 strategie). Možnost zahrnout i výstupy 	předchozích dobrovolných krajských evaluací.</a:t>
            </a:r>
          </a:p>
          <a:p>
            <a:pPr algn="just"/>
            <a:r>
              <a:rPr lang="cs-CZ" sz="2000" i="1" u="sng" dirty="0">
                <a:solidFill>
                  <a:srgbClr val="173070"/>
                </a:solidFill>
              </a:rPr>
              <a:t>Souhrn povinných výstupů KA:</a:t>
            </a:r>
            <a:r>
              <a:rPr lang="cs-CZ" sz="2000" i="1" dirty="0">
                <a:solidFill>
                  <a:srgbClr val="173070"/>
                </a:solidFill>
              </a:rPr>
              <a:t> výstupy realizovaných aktivit mapování (viz Žádost o podporu), systém CRM, Základní evaluace</a:t>
            </a:r>
          </a:p>
          <a:p>
            <a:pPr algn="just"/>
            <a:r>
              <a:rPr lang="cs-CZ" sz="2000" i="1" u="sng" dirty="0">
                <a:solidFill>
                  <a:srgbClr val="173070"/>
                </a:solidFill>
              </a:rPr>
              <a:t>Indikátory výstupu:</a:t>
            </a:r>
            <a:r>
              <a:rPr lang="cs-CZ" sz="2000" i="1" dirty="0">
                <a:solidFill>
                  <a:srgbClr val="173070"/>
                </a:solidFill>
              </a:rPr>
              <a:t> 210 171, 215 102 a </a:t>
            </a:r>
            <a:r>
              <a:rPr lang="cs-CZ" sz="2000" i="1" u="sng" dirty="0">
                <a:solidFill>
                  <a:srgbClr val="173070"/>
                </a:solidFill>
              </a:rPr>
              <a:t>indikátory výsledku</a:t>
            </a:r>
            <a:r>
              <a:rPr lang="cs-CZ" sz="2000" i="1" dirty="0">
                <a:solidFill>
                  <a:srgbClr val="173070"/>
                </a:solidFill>
              </a:rPr>
              <a:t>: 215 102</a:t>
            </a:r>
          </a:p>
          <a:p>
            <a:r>
              <a:rPr lang="cs-CZ" sz="2000" i="1" u="sng" dirty="0">
                <a:solidFill>
                  <a:srgbClr val="173070"/>
                </a:solidFill>
              </a:rPr>
              <a:t>Podpůrné materiály: </a:t>
            </a:r>
            <a:r>
              <a:rPr lang="cs-CZ" sz="2000" i="1" dirty="0">
                <a:solidFill>
                  <a:srgbClr val="173070"/>
                </a:solidFill>
              </a:rPr>
              <a:t>Metodika evaluací krajských RIS3 strategií – MPO,  Metodika marketingové a komunikační strategie CzechInvest, workshop pořádaný </a:t>
            </a:r>
            <a:r>
              <a:rPr lang="cs-CZ" sz="2000" i="1" dirty="0" err="1">
                <a:solidFill>
                  <a:srgbClr val="173070"/>
                </a:solidFill>
              </a:rPr>
              <a:t>CzechInvestem</a:t>
            </a:r>
            <a:r>
              <a:rPr lang="cs-CZ" sz="2000" i="1" dirty="0">
                <a:solidFill>
                  <a:srgbClr val="173070"/>
                </a:solidFill>
              </a:rPr>
              <a:t> v rámci </a:t>
            </a:r>
            <a:r>
              <a:rPr lang="cs-CZ" sz="2000" i="1" dirty="0" err="1">
                <a:solidFill>
                  <a:srgbClr val="173070"/>
                </a:solidFill>
              </a:rPr>
              <a:t>IPs</a:t>
            </a:r>
            <a:r>
              <a:rPr lang="cs-CZ" sz="2000" i="1" dirty="0">
                <a:solidFill>
                  <a:srgbClr val="173070"/>
                </a:solidFill>
              </a:rPr>
              <a:t> NRIS3 dne 1. 11. 2023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13480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95904"/>
            <a:ext cx="10564586" cy="918707"/>
          </a:xfrm>
        </p:spPr>
        <p:txBody>
          <a:bodyPr/>
          <a:lstStyle/>
          <a:p>
            <a:r>
              <a:rPr lang="cs-CZ" b="1" dirty="0"/>
              <a:t>KLÍČOVÉ AKTIVITY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014611"/>
            <a:ext cx="10662557" cy="4765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KA5 Asistence </a:t>
            </a:r>
            <a:r>
              <a:rPr lang="cs-CZ" dirty="0">
                <a:solidFill>
                  <a:srgbClr val="173070"/>
                </a:solidFill>
              </a:rPr>
              <a:t>(nové nastavení)</a:t>
            </a:r>
          </a:p>
          <a:p>
            <a:r>
              <a:rPr lang="cs-CZ" sz="18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	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- samostatný blok semináře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- podrobně viz seminář dne 28. 11. 2023 (specifika KA, dokládání výstupu v ZoR)</a:t>
            </a:r>
          </a:p>
          <a:p>
            <a:r>
              <a:rPr lang="cs-CZ" sz="2000" i="1" u="sng" dirty="0">
                <a:solidFill>
                  <a:srgbClr val="173070"/>
                </a:solidFill>
              </a:rPr>
              <a:t>Indikátor výstupu:</a:t>
            </a:r>
            <a:r>
              <a:rPr lang="cs-CZ" sz="2000" i="1" dirty="0">
                <a:solidFill>
                  <a:srgbClr val="173070"/>
                </a:solidFill>
              </a:rPr>
              <a:t> 215 012 a </a:t>
            </a:r>
            <a:r>
              <a:rPr lang="cs-CZ" sz="2000" i="1" u="sng" dirty="0">
                <a:solidFill>
                  <a:srgbClr val="173070"/>
                </a:solidFill>
              </a:rPr>
              <a:t>indikátory výsledku</a:t>
            </a:r>
            <a:r>
              <a:rPr lang="cs-CZ" sz="2000" i="1" dirty="0">
                <a:solidFill>
                  <a:srgbClr val="173070"/>
                </a:solidFill>
              </a:rPr>
              <a:t>: 543 012*, 215 102, 203 541, 244 011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KA6 </a:t>
            </a:r>
            <a:r>
              <a:rPr lang="cs-CZ" b="1" dirty="0" err="1">
                <a:solidFill>
                  <a:srgbClr val="173070"/>
                </a:solidFill>
              </a:rPr>
              <a:t>Twinning</a:t>
            </a:r>
            <a:r>
              <a:rPr lang="cs-CZ" b="1" dirty="0">
                <a:solidFill>
                  <a:srgbClr val="173070"/>
                </a:solidFill>
              </a:rPr>
              <a:t> </a:t>
            </a:r>
            <a:r>
              <a:rPr lang="cs-CZ" dirty="0">
                <a:solidFill>
                  <a:srgbClr val="173070"/>
                </a:solidFill>
              </a:rPr>
              <a:t>(obdoba jako u OP VVV)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</a:rPr>
              <a:t>	-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podmínkou realizace a způsobilosti výdajů této aktivity je schválení záměru </a:t>
            </a:r>
            <a:r>
              <a:rPr lang="cs-CZ" sz="2000" b="0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twinningu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ze 	strany Krajské rady pro inovace/konkurenceschopnost; navázání spolupráce uzavřením 	</a:t>
            </a:r>
            <a:r>
              <a:rPr lang="cs-CZ" sz="2000" b="1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Letter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of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Intent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</a:t>
            </a:r>
          </a:p>
          <a:p>
            <a:pPr algn="just"/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	- po skončení stáže/studijní cesty je zpracován povinný výstup, 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prováděcí manuál Design 	</a:t>
            </a:r>
            <a:r>
              <a:rPr lang="cs-CZ" sz="2000" b="1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Option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173070"/>
                </a:solidFill>
                <a:latin typeface="Calibri" panose="020F0502020204030204" pitchFamily="34" charset="0"/>
              </a:rPr>
              <a:t>Paper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, který popíše, jak bude nástroj implementován v podmínkách kraje/krajů ČR. 	Zpracovaný DOP 	je detailním dokumentem / manuálem (přizpůsoben českým právním 	předpisům a podmínkám).</a:t>
            </a:r>
          </a:p>
          <a:p>
            <a:pPr algn="just"/>
            <a:r>
              <a:rPr lang="cs-CZ" sz="2000" i="1" u="sng" dirty="0">
                <a:solidFill>
                  <a:srgbClr val="173070"/>
                </a:solidFill>
              </a:rPr>
              <a:t>Indikátory výstupu:</a:t>
            </a:r>
            <a:r>
              <a:rPr lang="cs-CZ" sz="2000" i="1" dirty="0">
                <a:solidFill>
                  <a:srgbClr val="173070"/>
                </a:solidFill>
              </a:rPr>
              <a:t> 210 171, 212 031, 215 012, a </a:t>
            </a:r>
            <a:r>
              <a:rPr lang="cs-CZ" sz="2000" i="1" u="sng" dirty="0">
                <a:solidFill>
                  <a:srgbClr val="173070"/>
                </a:solidFill>
              </a:rPr>
              <a:t>indikátory výsledku</a:t>
            </a:r>
            <a:r>
              <a:rPr lang="cs-CZ" sz="2000" i="1" dirty="0">
                <a:solidFill>
                  <a:srgbClr val="173070"/>
                </a:solidFill>
              </a:rPr>
              <a:t>: 215 102, 244 011, 203 541</a:t>
            </a:r>
            <a:endParaRPr lang="cs-CZ" sz="2000" b="0" i="0" u="none" strike="noStrike" baseline="0" dirty="0">
              <a:solidFill>
                <a:srgbClr val="173070"/>
              </a:solidFill>
            </a:endParaRPr>
          </a:p>
          <a:p>
            <a:pPr algn="just"/>
            <a:endParaRPr lang="cs-CZ" sz="2000" dirty="0">
              <a:solidFill>
                <a:srgbClr val="173070"/>
              </a:solidFill>
            </a:endParaRPr>
          </a:p>
          <a:p>
            <a:endParaRPr lang="cs-CZ" sz="2000" b="0" i="0" u="none" strike="noStrike" baseline="0" dirty="0">
              <a:solidFill>
                <a:srgbClr val="173070"/>
              </a:solidFill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8619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95904"/>
            <a:ext cx="10564586" cy="918707"/>
          </a:xfrm>
        </p:spPr>
        <p:txBody>
          <a:bodyPr/>
          <a:lstStyle/>
          <a:p>
            <a:r>
              <a:rPr lang="cs-CZ" b="1" dirty="0"/>
              <a:t>KLÍČOVÉ AKTIVITY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014611"/>
            <a:ext cx="10564586" cy="43396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73070"/>
                </a:solidFill>
              </a:rPr>
              <a:t>KA5 Pilotní ověření </a:t>
            </a:r>
          </a:p>
          <a:p>
            <a:pPr algn="just"/>
            <a:r>
              <a:rPr lang="cs-CZ" sz="2000" b="0" i="0" u="none" strike="noStrike" baseline="0" dirty="0">
                <a:solidFill>
                  <a:srgbClr val="173070"/>
                </a:solidFill>
              </a:rPr>
              <a:t>	- 2 fáze, podpořeno bude </a:t>
            </a:r>
            <a:r>
              <a:rPr lang="cs-CZ" sz="2000" b="1" i="0" u="none" strike="noStrike" baseline="0" dirty="0">
                <a:solidFill>
                  <a:srgbClr val="173070"/>
                </a:solidFill>
              </a:rPr>
              <a:t>pilotní ověření navrženého nástroje 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schváleného Krajskou 	radou pro inovace/konkurenceschopnost a dále </a:t>
            </a:r>
            <a:r>
              <a:rPr lang="cs-CZ" sz="2000" b="1" i="0" u="none" strike="noStrike" baseline="0" dirty="0">
                <a:solidFill>
                  <a:srgbClr val="173070"/>
                </a:solidFill>
              </a:rPr>
              <a:t>závěrečné vyhodnocení pilotního ověření 	daného nástroje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</a:rPr>
              <a:t>	- pilotně se mohou ověřit nástroje, se kterými není v daném kraji dostatečná předchozí 	zkušenost, ale úspěšně jsou realizovány v zahraničí či v jiném kraji ČR a mají předpoklad 	úspěšné realizace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</a:rPr>
              <a:t>	- </a:t>
            </a:r>
            <a:r>
              <a:rPr lang="cs-CZ" sz="2000" b="0" i="0" u="none" strike="noStrike" baseline="0" dirty="0">
                <a:solidFill>
                  <a:srgbClr val="173070"/>
                </a:solidFill>
              </a:rPr>
              <a:t>v průběhu realizace je možná zásadní změna v nastavení/zacílení pilotně ověřovaného 	nástroje v rámci aktivity Pilotní ověření (či kompletní odstoupení od daného pilotně 	ověřovaného nástroje a výměna za jiný pilotně ověřovaný nástroj) formou podstatné 	změny významné </a:t>
            </a:r>
          </a:p>
          <a:p>
            <a:r>
              <a:rPr lang="cs-CZ" sz="18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</a:t>
            </a:r>
            <a:r>
              <a:rPr lang="cs-CZ" sz="2000" i="1" u="sng" dirty="0">
                <a:solidFill>
                  <a:srgbClr val="173070"/>
                </a:solidFill>
              </a:rPr>
              <a:t>Povinné výstupy KA:</a:t>
            </a:r>
            <a:r>
              <a:rPr lang="cs-CZ" sz="2000" i="1" dirty="0">
                <a:solidFill>
                  <a:srgbClr val="173070"/>
                </a:solidFill>
              </a:rPr>
              <a:t> Závěrečná zpráva hodnotící pilotní ověření</a:t>
            </a:r>
          </a:p>
          <a:p>
            <a:pPr algn="just"/>
            <a:r>
              <a:rPr lang="cs-CZ" sz="2000" i="1" u="sng" dirty="0">
                <a:solidFill>
                  <a:srgbClr val="173070"/>
                </a:solidFill>
              </a:rPr>
              <a:t>Indikátory výstupu:</a:t>
            </a:r>
            <a:r>
              <a:rPr lang="cs-CZ" sz="2000" i="1" dirty="0">
                <a:solidFill>
                  <a:srgbClr val="173070"/>
                </a:solidFill>
              </a:rPr>
              <a:t> 210 171, 212 031, 215 012 a </a:t>
            </a:r>
            <a:r>
              <a:rPr lang="cs-CZ" sz="2000" i="1" u="sng" dirty="0">
                <a:solidFill>
                  <a:srgbClr val="173070"/>
                </a:solidFill>
              </a:rPr>
              <a:t>indikátory výsledku</a:t>
            </a:r>
            <a:r>
              <a:rPr lang="cs-CZ" sz="2000" i="1" dirty="0">
                <a:solidFill>
                  <a:srgbClr val="173070"/>
                </a:solidFill>
              </a:rPr>
              <a:t>: 215 102, 244 011, 203 541</a:t>
            </a: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99501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77975"/>
            <a:ext cx="10564586" cy="918707"/>
          </a:xfrm>
        </p:spPr>
        <p:txBody>
          <a:bodyPr/>
          <a:lstStyle/>
          <a:p>
            <a:r>
              <a:rPr lang="cs-CZ" b="1" dirty="0"/>
              <a:t>INDIKÁTORY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graphicFrame>
        <p:nvGraphicFramePr>
          <p:cNvPr id="4" name="Tabulka 6">
            <a:extLst>
              <a:ext uri="{FF2B5EF4-FFF2-40B4-BE49-F238E27FC236}">
                <a16:creationId xmlns:a16="http://schemas.microsoft.com/office/drawing/2014/main" id="{34329070-0EE9-3BF9-378A-1D255A426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068115"/>
              </p:ext>
            </p:extLst>
          </p:nvPr>
        </p:nvGraphicFramePr>
        <p:xfrm>
          <a:off x="831343" y="997530"/>
          <a:ext cx="10566000" cy="4374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987">
                  <a:extLst>
                    <a:ext uri="{9D8B030D-6E8A-4147-A177-3AD203B41FA5}">
                      <a16:colId xmlns:a16="http://schemas.microsoft.com/office/drawing/2014/main" val="1132835070"/>
                    </a:ext>
                  </a:extLst>
                </a:gridCol>
                <a:gridCol w="997593">
                  <a:extLst>
                    <a:ext uri="{9D8B030D-6E8A-4147-A177-3AD203B41FA5}">
                      <a16:colId xmlns:a16="http://schemas.microsoft.com/office/drawing/2014/main" val="3118664505"/>
                    </a:ext>
                  </a:extLst>
                </a:gridCol>
                <a:gridCol w="4743647">
                  <a:extLst>
                    <a:ext uri="{9D8B030D-6E8A-4147-A177-3AD203B41FA5}">
                      <a16:colId xmlns:a16="http://schemas.microsoft.com/office/drawing/2014/main" val="895794543"/>
                    </a:ext>
                  </a:extLst>
                </a:gridCol>
                <a:gridCol w="3786773">
                  <a:extLst>
                    <a:ext uri="{9D8B030D-6E8A-4147-A177-3AD203B41FA5}">
                      <a16:colId xmlns:a16="http://schemas.microsoft.com/office/drawing/2014/main" val="1222039638"/>
                    </a:ext>
                  </a:extLst>
                </a:gridCol>
              </a:tblGrid>
              <a:tr h="313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Monitorovací indikátory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10360"/>
                  </a:ext>
                </a:extLst>
              </a:tr>
              <a:tr h="57103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Výstupy</a:t>
                      </a:r>
                    </a:p>
                  </a:txBody>
                  <a:tcPr marL="68580" marR="68580" marT="0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215 012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</a:rPr>
                        <a:t>Počet nově vytvořených produktů strategického řízení VaVaI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</a:rPr>
                        <a:t>(povinný k výběru, povinný k naplnění)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7058150"/>
                  </a:ext>
                </a:extLst>
              </a:tr>
              <a:tr h="54564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212 031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63271"/>
                          </a:solidFill>
                          <a:effectLst/>
                        </a:rPr>
                        <a:t>Počet účastí na EFRR aktivitách</a:t>
                      </a:r>
                      <a:endParaRPr lang="cs-CZ" sz="1600" b="0" dirty="0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163271"/>
                          </a:solidFill>
                          <a:effectLst/>
                        </a:rPr>
                        <a:t>(povinný k výběru, povinný k naplnění)</a:t>
                      </a:r>
                      <a:endParaRPr lang="cs-CZ" sz="1600" b="0" dirty="0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0213542"/>
                  </a:ext>
                </a:extLst>
              </a:tr>
              <a:tr h="57103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210 171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</a:rPr>
                        <a:t>Počet uspořádaných akcí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</a:rPr>
                        <a:t>(povinně volitelný k výběru, povinný k naplnění)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5232783"/>
                  </a:ext>
                </a:extLst>
              </a:tr>
              <a:tr h="57103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0" dirty="0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109 101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Podíl institucionálních zainteresovaných subjektů v EDP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(povinně volitený k výběru, povinný k naplnění)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599725"/>
                  </a:ext>
                </a:extLst>
              </a:tr>
              <a:tr h="57103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noProof="1">
                          <a:solidFill>
                            <a:srgbClr val="1632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Výsledky</a:t>
                      </a:r>
                    </a:p>
                  </a:txBody>
                  <a:tcPr marL="68580" marR="68580" marT="0" marB="0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215 102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</a:rPr>
                        <a:t>Implementované nové produkty strategického řízení VaVaI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</a:rPr>
                        <a:t>(povinný k výběru, povinný k naplnění)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070148"/>
                  </a:ext>
                </a:extLst>
              </a:tr>
              <a:tr h="54580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rgbClr val="1632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543 012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rgbClr val="1632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nových strategických intervencí a projektových záměrů připravených za podpory Smart Akcelerátoru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noProof="1">
                          <a:solidFill>
                            <a:srgbClr val="1632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(nepovinný k výběru, nepovinný k naplnění)</a:t>
                      </a:r>
                    </a:p>
                    <a:p>
                      <a:endParaRPr lang="cs-CZ" sz="1600" b="0" kern="1200" dirty="0">
                        <a:solidFill>
                          <a:srgbClr val="16327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4589106"/>
                  </a:ext>
                </a:extLst>
              </a:tr>
              <a:tr h="34253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203 541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</a:rPr>
                        <a:t>Počet podpořených spoluprací – VaV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</a:rPr>
                        <a:t>(povinný k výběru, povinný k naplnění)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8458425"/>
                  </a:ext>
                </a:extLst>
              </a:tr>
              <a:tr h="34253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b="1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244 011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noProof="1">
                          <a:solidFill>
                            <a:srgbClr val="163271"/>
                          </a:solidFill>
                          <a:effectLst/>
                        </a:rPr>
                        <a:t>Počet institucí ovlivněných intervencí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noProof="1">
                          <a:solidFill>
                            <a:srgbClr val="163271"/>
                          </a:solidFill>
                          <a:effectLst/>
                        </a:rPr>
                        <a:t>(povinný k výběru, povinný k naplnění)</a:t>
                      </a:r>
                      <a:endParaRPr lang="cs-CZ" sz="1600" b="0" noProof="1">
                        <a:solidFill>
                          <a:srgbClr val="1632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038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7755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22798"/>
            <a:ext cx="10564586" cy="918707"/>
          </a:xfrm>
        </p:spPr>
        <p:txBody>
          <a:bodyPr/>
          <a:lstStyle/>
          <a:p>
            <a:r>
              <a:rPr lang="cs-CZ" b="1" dirty="0"/>
              <a:t>INDIKÁTORY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104259"/>
            <a:ext cx="10564586" cy="431003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Definici indikátorů a jejich dokladování upřesňuje přehledně Indikátorová soustava v kap. 7.8 specifické části </a:t>
            </a:r>
            <a:r>
              <a:rPr lang="cs-CZ" dirty="0" err="1">
                <a:solidFill>
                  <a:srgbClr val="173070"/>
                </a:solidFill>
              </a:rPr>
              <a:t>PpŽP</a:t>
            </a:r>
            <a:r>
              <a:rPr lang="cs-CZ" dirty="0">
                <a:solidFill>
                  <a:srgbClr val="173070"/>
                </a:solidFill>
              </a:rPr>
              <a:t>.</a:t>
            </a:r>
          </a:p>
          <a:p>
            <a:pPr algn="just"/>
            <a:r>
              <a:rPr lang="cs-CZ" dirty="0">
                <a:solidFill>
                  <a:srgbClr val="173070"/>
                </a:solidFill>
              </a:rPr>
              <a:t>Vybrané indikátory:</a:t>
            </a:r>
          </a:p>
          <a:p>
            <a:pPr algn="just"/>
            <a:r>
              <a:rPr lang="cs-CZ" b="1" dirty="0">
                <a:solidFill>
                  <a:srgbClr val="173070"/>
                </a:solidFill>
              </a:rPr>
              <a:t>210 171 Počet uspořádaných akcí </a:t>
            </a:r>
            <a:r>
              <a:rPr lang="cs-CZ" dirty="0">
                <a:solidFill>
                  <a:srgbClr val="173070"/>
                </a:solidFill>
              </a:rPr>
              <a:t>– započítávají se i jednání inovačních platforem a jednání Krajské rady pro inovace / konkurenceschopnost; akce uspořádané primárně pro cílovou skupinu mimo realizační tým. </a:t>
            </a:r>
          </a:p>
          <a:p>
            <a:pPr algn="just"/>
            <a:r>
              <a:rPr lang="cs-CZ" b="1" dirty="0">
                <a:solidFill>
                  <a:srgbClr val="173070"/>
                </a:solidFill>
              </a:rPr>
              <a:t>212 031 Počet účastí na EFRR aktivitách </a:t>
            </a:r>
            <a:r>
              <a:rPr lang="cs-CZ" dirty="0">
                <a:solidFill>
                  <a:srgbClr val="173070"/>
                </a:solidFill>
              </a:rPr>
              <a:t>– započítávají se účasti pracovníků (osoby v pracovně právním vztahu) příjemce/partnera z realizačního týmu, další osoby </a:t>
            </a:r>
            <a:r>
              <a:rPr lang="cs-CZ" dirty="0" err="1">
                <a:solidFill>
                  <a:srgbClr val="173070"/>
                </a:solidFill>
              </a:rPr>
              <a:t>benefitující</a:t>
            </a:r>
            <a:r>
              <a:rPr lang="cs-CZ" dirty="0">
                <a:solidFill>
                  <a:srgbClr val="173070"/>
                </a:solidFill>
              </a:rPr>
              <a:t> z realizace projektu, pocházející i z jiných institucí než jsou uvedené v indikátoru 244 011.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Upřesnění viz metodický výklad k </a:t>
            </a:r>
            <a:r>
              <a:rPr lang="cs-CZ" i="1" dirty="0" err="1">
                <a:solidFill>
                  <a:srgbClr val="173070"/>
                </a:solidFill>
              </a:rPr>
              <a:t>PpŽP</a:t>
            </a:r>
            <a:r>
              <a:rPr lang="cs-CZ" i="1" dirty="0">
                <a:solidFill>
                  <a:srgbClr val="173070"/>
                </a:solidFill>
              </a:rPr>
              <a:t> specifická část, verze 2 ze dne 17. 10. 2022,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vykázání v souhrnné soupisce indikátorů.</a:t>
            </a:r>
          </a:p>
        </p:txBody>
      </p:sp>
    </p:spTree>
    <p:extLst>
      <p:ext uri="{BB962C8B-B14F-4D97-AF65-F5344CB8AC3E}">
        <p14:creationId xmlns:p14="http://schemas.microsoft.com/office/powerpoint/2010/main" val="27362221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86940"/>
            <a:ext cx="10564586" cy="918707"/>
          </a:xfrm>
        </p:spPr>
        <p:txBody>
          <a:bodyPr/>
          <a:lstStyle/>
          <a:p>
            <a:r>
              <a:rPr lang="cs-CZ" b="1" dirty="0"/>
              <a:t>INDIKÁTORY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00416"/>
            <a:ext cx="10564586" cy="408214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173070"/>
                </a:solidFill>
              </a:rPr>
              <a:t>203 541 Počet podpořených spoluprací VaV </a:t>
            </a:r>
            <a:r>
              <a:rPr lang="cs-CZ" dirty="0">
                <a:solidFill>
                  <a:srgbClr val="173070"/>
                </a:solidFill>
              </a:rPr>
              <a:t>– započítávají se navázané spolupráce s jinou institucí za účelem sdílení zkušeností či aktivit podpořeného projektu (navázané či realizované v průběhu realizace). Dokládají se </a:t>
            </a:r>
            <a:r>
              <a:rPr lang="cs-CZ" b="1" dirty="0">
                <a:solidFill>
                  <a:srgbClr val="173070"/>
                </a:solidFill>
              </a:rPr>
              <a:t>kopií Smlouvy o spolupráci</a:t>
            </a:r>
            <a:r>
              <a:rPr lang="cs-CZ" dirty="0">
                <a:solidFill>
                  <a:srgbClr val="173070"/>
                </a:solidFill>
              </a:rPr>
              <a:t>, ze které je možné ověřit smluvní strany, účel, cíl, věcný popis spolupráce a období na které byla smlouva uzavřena). </a:t>
            </a:r>
            <a:r>
              <a:rPr lang="cs-CZ" i="1" dirty="0">
                <a:solidFill>
                  <a:srgbClr val="173070"/>
                </a:solidFill>
              </a:rPr>
              <a:t>Vykázání v souhrnné soupisce indikátorů.</a:t>
            </a:r>
          </a:p>
          <a:p>
            <a:pPr algn="just"/>
            <a:r>
              <a:rPr lang="cs-CZ" b="1" dirty="0">
                <a:solidFill>
                  <a:srgbClr val="173070"/>
                </a:solidFill>
              </a:rPr>
              <a:t>244 011 Počet institucí ovlivněných intervencí </a:t>
            </a:r>
            <a:r>
              <a:rPr lang="cs-CZ" dirty="0">
                <a:solidFill>
                  <a:srgbClr val="173070"/>
                </a:solidFill>
              </a:rPr>
              <a:t>– počet institucí, na které má intervence </a:t>
            </a:r>
            <a:r>
              <a:rPr lang="cs-CZ" dirty="0" err="1">
                <a:solidFill>
                  <a:srgbClr val="173070"/>
                </a:solidFill>
              </a:rPr>
              <a:t>prostř</a:t>
            </a:r>
            <a:r>
              <a:rPr lang="cs-CZ" dirty="0">
                <a:solidFill>
                  <a:srgbClr val="173070"/>
                </a:solidFill>
              </a:rPr>
              <a:t>. realizovaného projektu dopad. Přírůstek lze vykázat v momentě ukončení „benefitu“ (získaného danou institucí z realizovaného projektu). Dokládáno </a:t>
            </a:r>
            <a:r>
              <a:rPr lang="cs-CZ" b="1" dirty="0">
                <a:solidFill>
                  <a:srgbClr val="173070"/>
                </a:solidFill>
              </a:rPr>
              <a:t>Zprávou o obdržené podpoře </a:t>
            </a:r>
            <a:r>
              <a:rPr lang="cs-CZ" dirty="0">
                <a:solidFill>
                  <a:srgbClr val="173070"/>
                </a:solidFill>
              </a:rPr>
              <a:t>(zpracovanou, podepsanou zástupci vykazované instituce) </a:t>
            </a:r>
            <a:r>
              <a:rPr lang="cs-CZ" i="1" dirty="0">
                <a:solidFill>
                  <a:srgbClr val="173070"/>
                </a:solidFill>
              </a:rPr>
              <a:t>viz samostatná povinná příloha. </a:t>
            </a:r>
            <a:r>
              <a:rPr lang="cs-CZ" b="1" dirty="0">
                <a:solidFill>
                  <a:srgbClr val="173070"/>
                </a:solidFill>
              </a:rPr>
              <a:t>V ZoR je zároveň nezbytné specifikovat dopady u každé započítané instituce a aktualizovat obrazovku Podpořené subjekty.</a:t>
            </a:r>
          </a:p>
        </p:txBody>
      </p:sp>
    </p:spTree>
    <p:extLst>
      <p:ext uri="{BB962C8B-B14F-4D97-AF65-F5344CB8AC3E}">
        <p14:creationId xmlns:p14="http://schemas.microsoft.com/office/powerpoint/2010/main" val="3298971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149693"/>
            <a:ext cx="10564586" cy="918707"/>
          </a:xfrm>
        </p:spPr>
        <p:txBody>
          <a:bodyPr/>
          <a:lstStyle/>
          <a:p>
            <a:r>
              <a:rPr lang="cs-CZ" b="1" dirty="0"/>
              <a:t>INDIKÁTORY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41247"/>
            <a:ext cx="10564586" cy="417443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173070"/>
                </a:solidFill>
              </a:rPr>
              <a:t>215 012 Počet nově vytvořených produktů strategického řízení </a:t>
            </a:r>
            <a:r>
              <a:rPr lang="cs-CZ" dirty="0">
                <a:solidFill>
                  <a:srgbClr val="173070"/>
                </a:solidFill>
              </a:rPr>
              <a:t>výzkumu, vývoje a inovací na národní, regionální či institucionální úrovni. Dokládají se dílčí výstupy, je-li relevantní Zápis z jednání Krajské rady pro inovace /konkurenceschopnost a vykázání v souhrnné soupisce indikátorů. </a:t>
            </a:r>
          </a:p>
          <a:p>
            <a:pPr algn="just"/>
            <a:r>
              <a:rPr lang="cs-CZ" b="1" dirty="0">
                <a:solidFill>
                  <a:srgbClr val="173070"/>
                </a:solidFill>
              </a:rPr>
              <a:t>215 102 Implementované nové produkty strategického řízení </a:t>
            </a:r>
            <a:r>
              <a:rPr lang="cs-CZ" b="1" dirty="0" err="1">
                <a:solidFill>
                  <a:srgbClr val="173070"/>
                </a:solidFill>
              </a:rPr>
              <a:t>VaVaI</a:t>
            </a:r>
            <a:r>
              <a:rPr lang="cs-CZ" b="1" dirty="0">
                <a:solidFill>
                  <a:srgbClr val="173070"/>
                </a:solidFill>
              </a:rPr>
              <a:t> </a:t>
            </a:r>
            <a:r>
              <a:rPr lang="cs-CZ" dirty="0">
                <a:solidFill>
                  <a:srgbClr val="173070"/>
                </a:solidFill>
              </a:rPr>
              <a:t>– implementované nově vytvořené či inovované produkty strategického řízení výzkumu, vývoje a inovací na regionální úrovni. Indikátor se monitoruje pravidelně v průběhu realizace, vykazuje se v souhrnné soupisce indikátorů, </a:t>
            </a:r>
            <a:r>
              <a:rPr lang="cs-CZ" b="1" dirty="0">
                <a:solidFill>
                  <a:srgbClr val="173070"/>
                </a:solidFill>
              </a:rPr>
              <a:t>nejpozději v </a:t>
            </a:r>
            <a:r>
              <a:rPr lang="cs-CZ" b="1" dirty="0" err="1">
                <a:solidFill>
                  <a:srgbClr val="173070"/>
                </a:solidFill>
              </a:rPr>
              <a:t>ZZoR</a:t>
            </a:r>
            <a:r>
              <a:rPr lang="cs-CZ" b="1" dirty="0">
                <a:solidFill>
                  <a:srgbClr val="173070"/>
                </a:solidFill>
              </a:rPr>
              <a:t> se dokládá zpráva o implementaci produktů uvedených v indikátoru 215 012</a:t>
            </a:r>
            <a:r>
              <a:rPr lang="cs-CZ" dirty="0">
                <a:solidFill>
                  <a:srgbClr val="173070"/>
                </a:solidFill>
              </a:rPr>
              <a:t>. Celková dosažená hodnota se vykáže v 1 </a:t>
            </a:r>
            <a:r>
              <a:rPr lang="cs-CZ" dirty="0" err="1">
                <a:solidFill>
                  <a:srgbClr val="173070"/>
                </a:solidFill>
              </a:rPr>
              <a:t>ZoU</a:t>
            </a:r>
            <a:r>
              <a:rPr lang="cs-CZ" dirty="0">
                <a:solidFill>
                  <a:srgbClr val="173070"/>
                </a:solidFill>
              </a:rPr>
              <a:t>.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Cílové hodnoty se nemusí rovnat, nicméně je předpokládán překryv.</a:t>
            </a:r>
          </a:p>
        </p:txBody>
      </p:sp>
    </p:spTree>
    <p:extLst>
      <p:ext uri="{BB962C8B-B14F-4D97-AF65-F5344CB8AC3E}">
        <p14:creationId xmlns:p14="http://schemas.microsoft.com/office/powerpoint/2010/main" val="28912396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31763"/>
            <a:ext cx="10564586" cy="918707"/>
          </a:xfrm>
        </p:spPr>
        <p:txBody>
          <a:bodyPr/>
          <a:lstStyle/>
          <a:p>
            <a:r>
              <a:rPr lang="cs-CZ" b="1" dirty="0"/>
              <a:t>INDIKÁTORY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114352"/>
            <a:ext cx="10564586" cy="417443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173070"/>
                </a:solidFill>
              </a:rPr>
              <a:t>109 101 Podíl institucionálních zainteresovaných subjektů v rámci procesu objevování podnikatelského potenciálu – </a:t>
            </a:r>
            <a:r>
              <a:rPr lang="cs-CZ" dirty="0">
                <a:solidFill>
                  <a:srgbClr val="173070"/>
                </a:solidFill>
              </a:rPr>
              <a:t>započítávají se instituce (IČO), které se zapojí do procesu objevování podnikatelských příležitostí (EDP) </a:t>
            </a:r>
            <a:r>
              <a:rPr lang="cs-CZ" dirty="0" err="1">
                <a:solidFill>
                  <a:srgbClr val="173070"/>
                </a:solidFill>
              </a:rPr>
              <a:t>prostř</a:t>
            </a:r>
            <a:r>
              <a:rPr lang="cs-CZ" dirty="0">
                <a:solidFill>
                  <a:srgbClr val="173070"/>
                </a:solidFill>
              </a:rPr>
              <a:t>. účasti na krajských inovačních platformách, v Krajské radě pro inovace / konkurenceschopnost apod.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Pro započítání přírůstkové hodnoty se dokládá: </a:t>
            </a:r>
            <a:r>
              <a:rPr lang="cs-CZ" dirty="0">
                <a:solidFill>
                  <a:srgbClr val="173070"/>
                </a:solidFill>
              </a:rPr>
              <a:t>prezenční listina, program, pozvánka, dále se doloží potvrzení dokládající zastoupení instituce v krajských inovačních platformách v případě Krajské rady pro inovace / konkurenceschopnost se může jednat o statut prokazující zastoupení dané instituce</a:t>
            </a:r>
            <a:r>
              <a:rPr lang="cs-CZ" dirty="0">
                <a:solidFill>
                  <a:schemeClr val="tx1"/>
                </a:solidFill>
              </a:rPr>
              <a:t>. </a:t>
            </a:r>
            <a:r>
              <a:rPr lang="cs-CZ" dirty="0">
                <a:solidFill>
                  <a:srgbClr val="173070"/>
                </a:solidFill>
              </a:rPr>
              <a:t>Aktualizuje se  obrazovka Podpořené subjekty.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727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203480"/>
            <a:ext cx="10564586" cy="918707"/>
          </a:xfrm>
        </p:spPr>
        <p:txBody>
          <a:bodyPr/>
          <a:lstStyle/>
          <a:p>
            <a:r>
              <a:rPr lang="cs-CZ" b="1" dirty="0"/>
              <a:t>INDIKÁTORY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41783"/>
            <a:ext cx="10564586" cy="417443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173070"/>
                </a:solidFill>
              </a:rPr>
              <a:t>543 012 Počet nových strategických intervencí a projektových záměrů </a:t>
            </a:r>
            <a:r>
              <a:rPr lang="cs-CZ" dirty="0">
                <a:solidFill>
                  <a:srgbClr val="173070"/>
                </a:solidFill>
              </a:rPr>
              <a:t>přispívajících k naplnění cílů RIS3 připravených za podpory SA, předložených do relevantní výzvy mezinárodního / národního / regionálního programu, či připravených k financování z jiných zdrojů, KA Asistence, KA Základní tým.</a:t>
            </a:r>
          </a:p>
          <a:p>
            <a:pPr algn="just"/>
            <a:r>
              <a:rPr lang="cs-CZ" i="1" dirty="0">
                <a:solidFill>
                  <a:srgbClr val="173070"/>
                </a:solidFill>
              </a:rPr>
              <a:t>Pro započítání strategických projektů/intervencí byl připraven návodný diagram, který byl prezentován na posledním setkání RIS3 týmů dne 13. 10. 2023 v Olomouci. </a:t>
            </a:r>
          </a:p>
          <a:p>
            <a:pPr algn="just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5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Obecné informace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38116407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217CD-A556-55E7-4E97-B81424189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6" y="156803"/>
            <a:ext cx="10564586" cy="918707"/>
          </a:xfrm>
        </p:spPr>
        <p:txBody>
          <a:bodyPr/>
          <a:lstStyle/>
          <a:p>
            <a:r>
              <a:rPr lang="cs-CZ" b="1" dirty="0"/>
              <a:t>SPECIFICKÉ DATOVÉ POLOŽKY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2E46C4-1423-147C-32D7-B238DE464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075510"/>
            <a:ext cx="10714809" cy="4427221"/>
          </a:xfrm>
        </p:spPr>
        <p:txBody>
          <a:bodyPr/>
          <a:lstStyle/>
          <a:p>
            <a:pPr algn="just"/>
            <a:r>
              <a:rPr lang="cs-CZ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Obecně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J</a:t>
            </a:r>
            <a:r>
              <a:rPr lang="cs-CZ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sou doplňkovým informačním 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nástrojem o charakteru poskytnuté podpory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Primárně se vyplňují v IS KP21+ při přípravě žádosti o podporu a / nebo následně během realizace projektu </a:t>
            </a:r>
            <a:r>
              <a:rPr lang="cs-CZ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podle pokynů stanovených ve výzvě a v navazující dokumentaci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Nenahrazují indikátory, avšak mohou být na konkrétní indikátor navázány (přehledně viz Indikátorová soustava pro výzvu SA +I)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Nepodstatnou změnou lze v průběhu realizace projektu přidat další </a:t>
            </a:r>
            <a:br>
              <a:rPr lang="cs-CZ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kategorii / položku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Detailněji jak postupovat / vyplňovat v ZoR je popsáno v uživatelské příručce </a:t>
            </a:r>
            <a:b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IS KP21+ Zpráva o realizaci, kap. 3.6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75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217CD-A556-55E7-4E97-B81424189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56803"/>
            <a:ext cx="10564586" cy="918707"/>
          </a:xfrm>
        </p:spPr>
        <p:txBody>
          <a:bodyPr/>
          <a:lstStyle/>
          <a:p>
            <a:r>
              <a:rPr lang="cs-CZ" b="1" dirty="0"/>
              <a:t>SPECIFICKÉ DATOVÉ POLOŽKY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2E46C4-1423-147C-32D7-B238DE464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969787"/>
            <a:ext cx="10714809" cy="442722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V ZoR příjemce uvádí hodnoty SDP tak, aby uvedené záznamy byly aktuální za sledované období a číselné údaje kumulativní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V 1 ZoR nezapomínat vybrat / doplnit informace u SDP, min. </a:t>
            </a:r>
            <a:r>
              <a:rPr lang="cs-CZ" b="1" i="1" dirty="0">
                <a:solidFill>
                  <a:srgbClr val="173070"/>
                </a:solidFill>
                <a:latin typeface="Calibri" panose="020F0502020204030204" pitchFamily="34" charset="0"/>
              </a:rPr>
              <a:t>Mise Horizon Evropa a Green </a:t>
            </a:r>
            <a:r>
              <a:rPr lang="cs-CZ" b="1" i="1" dirty="0" err="1">
                <a:solidFill>
                  <a:srgbClr val="173070"/>
                </a:solidFill>
                <a:latin typeface="Calibri" panose="020F0502020204030204" pitchFamily="34" charset="0"/>
              </a:rPr>
              <a:t>Deal</a:t>
            </a:r>
            <a:r>
              <a:rPr lang="cs-CZ" b="1" i="1" dirty="0">
                <a:solidFill>
                  <a:srgbClr val="173070"/>
                </a:solidFill>
                <a:latin typeface="Calibri" panose="020F0502020204030204" pitchFamily="34" charset="0"/>
              </a:rPr>
              <a:t>, kód OPJAK_VaV15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, i v případě, že je vybrána varianta „bez příspěvku“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SDP </a:t>
            </a:r>
            <a:r>
              <a:rPr lang="cs-CZ" b="1" i="1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Počet jedinečných přímo ovlivněných osob, kód OPJAK_VaV16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cs-CZ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výběr je</a:t>
            </a:r>
            <a:r>
              <a:rPr lang="cs-CZ" b="1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povinný</a:t>
            </a:r>
            <a:r>
              <a:rPr lang="cs-CZ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SDP navazuje na indikátor 212 031 Počet účastí na EFRR aktivitách, jedná se o </a:t>
            </a:r>
            <a:r>
              <a:rPr lang="cs-CZ" b="1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odhadovaný</a:t>
            </a:r>
            <a:r>
              <a:rPr lang="cs-CZ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počet jedinečných osob </a:t>
            </a:r>
            <a:r>
              <a:rPr lang="cs-CZ" dirty="0">
                <a:solidFill>
                  <a:srgbClr val="1730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 z toho odhadovaný počet žen), na které měla EFRR intervence prostřednictvím podpořeného projektu dopad. Zahrnuty do SDP jsou tedy pouze osoby obsažené v uvedeném indikátoru.</a:t>
            </a:r>
            <a:endParaRPr lang="cs-CZ" dirty="0">
              <a:solidFill>
                <a:srgbClr val="17307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Na konci realizace projektu je nezbytné zkontrolovat a aktualizovat hodnoty SDP </a:t>
            </a:r>
            <a:b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v rámci </a:t>
            </a:r>
            <a:r>
              <a:rPr lang="cs-CZ" dirty="0" err="1">
                <a:solidFill>
                  <a:srgbClr val="173070"/>
                </a:solidFill>
                <a:latin typeface="Calibri" panose="020F0502020204030204" pitchFamily="34" charset="0"/>
              </a:rPr>
              <a:t>ZZoR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, SDP tak musí být v souladu s příslušnými indikátory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6" y="164659"/>
            <a:ext cx="10564586" cy="918707"/>
          </a:xfrm>
        </p:spPr>
        <p:txBody>
          <a:bodyPr/>
          <a:lstStyle/>
          <a:p>
            <a:r>
              <a:rPr lang="cs-CZ" b="1" dirty="0"/>
              <a:t>PUBLICITA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991964"/>
            <a:ext cx="11124017" cy="43433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Informace k publicitě prezentovány v rámci webináře 20. 6. 2023 „Marketing inovací“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„Zpřísnění“ kontroly povinné publicity (audity 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Základní povinnosti v oblasti publicity jsou specifikovány:</a:t>
            </a:r>
          </a:p>
          <a:p>
            <a:r>
              <a:rPr lang="cs-CZ" dirty="0">
                <a:solidFill>
                  <a:srgbClr val="173070"/>
                </a:solidFill>
              </a:rPr>
              <a:t>	</a:t>
            </a:r>
            <a:r>
              <a:rPr lang="cs-CZ" sz="2000" dirty="0">
                <a:solidFill>
                  <a:srgbClr val="173070"/>
                </a:solidFill>
              </a:rPr>
              <a:t>- </a:t>
            </a:r>
            <a:r>
              <a:rPr lang="cs-CZ" sz="2000" dirty="0" err="1">
                <a:solidFill>
                  <a:srgbClr val="173070"/>
                </a:solidFill>
              </a:rPr>
              <a:t>PpŽP</a:t>
            </a:r>
            <a:r>
              <a:rPr lang="cs-CZ" sz="2000" dirty="0">
                <a:solidFill>
                  <a:srgbClr val="173070"/>
                </a:solidFill>
              </a:rPr>
              <a:t> obecná část, kap. 7.7. 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- Manuál Jednotného vizuálního stylu fondů EU  v programovém období 2021 -2027 (Manuál JVS)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- Generátor nástrojů povinné publicity pro období 2021-2027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Nástroje povinné publicity mají minimálně uvádět tyto informace:</a:t>
            </a:r>
          </a:p>
          <a:p>
            <a:r>
              <a:rPr lang="cs-CZ" dirty="0">
                <a:solidFill>
                  <a:srgbClr val="173070"/>
                </a:solidFill>
              </a:rPr>
              <a:t>	</a:t>
            </a:r>
            <a:r>
              <a:rPr lang="cs-CZ" sz="2000" dirty="0">
                <a:solidFill>
                  <a:srgbClr val="173070"/>
                </a:solidFill>
              </a:rPr>
              <a:t>- název projektu v plné nebo zkrácené formě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- hlavní cíl projektu</a:t>
            </a:r>
          </a:p>
          <a:p>
            <a:r>
              <a:rPr lang="cs-CZ" sz="2000" dirty="0">
                <a:solidFill>
                  <a:srgbClr val="173070"/>
                </a:solidFill>
              </a:rPr>
              <a:t>	- </a:t>
            </a:r>
            <a:r>
              <a:rPr lang="cs-CZ" sz="2000" dirty="0" err="1">
                <a:solidFill>
                  <a:srgbClr val="173070"/>
                </a:solidFill>
              </a:rPr>
              <a:t>logolink</a:t>
            </a:r>
            <a:r>
              <a:rPr lang="cs-CZ" sz="2000" dirty="0">
                <a:solidFill>
                  <a:srgbClr val="173070"/>
                </a:solidFill>
              </a:rPr>
              <a:t> „Spolufinancováno EU + MŠMT“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3524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84536"/>
            <a:ext cx="10564586" cy="918707"/>
          </a:xfrm>
        </p:spPr>
        <p:txBody>
          <a:bodyPr/>
          <a:lstStyle/>
          <a:p>
            <a:r>
              <a:rPr lang="cs-CZ" b="1" dirty="0"/>
              <a:t>PUBLICITA – KDE NAJDEME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103243"/>
            <a:ext cx="10564586" cy="4475073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861287-42E6-ED4A-F3AE-126DC83E1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113" y="1167011"/>
            <a:ext cx="6808733" cy="41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15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7" y="167622"/>
            <a:ext cx="10564586" cy="918707"/>
          </a:xfrm>
        </p:spPr>
        <p:txBody>
          <a:bodyPr/>
          <a:lstStyle/>
          <a:p>
            <a:r>
              <a:rPr lang="cs-CZ" b="1" dirty="0"/>
              <a:t>PUBLICITA – plnění, doložení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086329"/>
            <a:ext cx="10564586" cy="43182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nejpozději do doby s předložením první ZoR příjemce:</a:t>
            </a:r>
          </a:p>
          <a:p>
            <a:pPr algn="just"/>
            <a:r>
              <a:rPr lang="cs-CZ" sz="1800" dirty="0">
                <a:solidFill>
                  <a:srgbClr val="173070"/>
                </a:solidFill>
                <a:latin typeface="Calibri" panose="020F0502020204030204" pitchFamily="34" charset="0"/>
              </a:rPr>
              <a:t>	</a:t>
            </a: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- </a:t>
            </a:r>
            <a:r>
              <a:rPr lang="cs-CZ" sz="2000" b="1" dirty="0">
                <a:solidFill>
                  <a:srgbClr val="173070"/>
                </a:solidFill>
                <a:latin typeface="Calibri" panose="020F0502020204030204" pitchFamily="34" charset="0"/>
              </a:rPr>
              <a:t>z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veřejní na své oficiální internetové stránce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(pokud existuje), 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a na sociálních sítích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(pokud 	příjemce nějakou využívá), stručný popis projektu, včetně cílů a výsledků s </a:t>
            </a:r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informací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, že je 	na něj poskytována finanční podpora EU; v případě sociálních sítí je tato povinnost splněna 	uveřejněním jednoho postu na jedné sociální síti informujícího o podpoře z EU, pokud 	příjemce takovým účtem/profilem na sociální síti disponuje	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	-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zajistí, že na 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dokumentech a komunikačních materiálech 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určených pro širokou veřejnost 	bude prohlášení o podpoře z fondů EU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  <a:latin typeface="Calibri" panose="020F0502020204030204" pitchFamily="34" charset="0"/>
              </a:rPr>
              <a:t>	- </a:t>
            </a:r>
            <a:r>
              <a:rPr lang="cs-CZ" sz="200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umístí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 na místě snadno viditelném pro veřejnost po zahájení realizace projektu alespoň 	jeden </a:t>
            </a:r>
            <a:r>
              <a:rPr lang="cs-CZ" sz="2000" b="1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plakát nebo elektronické zobrazovací zařízení s informacemi o projektu o min. 	velikosti A3</a:t>
            </a:r>
            <a:r>
              <a:rPr lang="cs-CZ" sz="2000" b="0" i="0" u="none" strike="noStrike" baseline="0" dirty="0">
                <a:solidFill>
                  <a:srgbClr val="173070"/>
                </a:solidFill>
                <a:latin typeface="Calibri" panose="020F0502020204030204" pitchFamily="34" charset="0"/>
              </a:rPr>
              <a:t>. V případě realizace více projektů v jednom místě z jednoho programu, je 	možné umístit pouze jeden společný plakát min. A3 (zachování dostatečné čitelnosti všech 	textů). V případě elektronického zobrazovacího zařízení, při zobrazování informací o	více projektech, mohou informace (plakáty) na obrazovce rotovat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algn="just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0716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69010"/>
            <a:ext cx="10564586" cy="918707"/>
          </a:xfrm>
        </p:spPr>
        <p:txBody>
          <a:bodyPr/>
          <a:lstStyle/>
          <a:p>
            <a:r>
              <a:rPr lang="cs-CZ" b="1" dirty="0"/>
              <a:t>PUBLICITA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987717"/>
            <a:ext cx="10564586" cy="4632157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</a:rPr>
              <a:t>Při užití povinných i nepovinných nástrojů / volitelné publicity musí být respektována grafická pravidla pro jejich zpracování, kontrolováno s každou ZoR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</a:rPr>
              <a:t>Žádný z komunikačních nástrojů příjemce by </a:t>
            </a:r>
            <a:r>
              <a:rPr lang="cs-CZ" sz="2000" b="1" dirty="0">
                <a:solidFill>
                  <a:srgbClr val="173070"/>
                </a:solidFill>
              </a:rPr>
              <a:t>neměl využívat grafické prvky OP JAK – tj. labyrint, ikony jednotlivých priorit </a:t>
            </a:r>
            <a:r>
              <a:rPr lang="cs-CZ" sz="2000" dirty="0">
                <a:solidFill>
                  <a:srgbClr val="173070"/>
                </a:solidFill>
              </a:rPr>
              <a:t>(prvky užívané ŘO OP JAK)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</a:rPr>
              <a:t>Ideálně by měly být logy označovány veškeré materiály které vznikly a jsou šířeny z prostředků EU s dodržením pravidel dle Manuálu JVS, </a:t>
            </a:r>
            <a:r>
              <a:rPr lang="cs-CZ" sz="2000" i="0" dirty="0">
                <a:solidFill>
                  <a:srgbClr val="173070"/>
                </a:solidFill>
                <a:effectLst/>
              </a:rPr>
              <a:t>tj. dokumenty a komunikační materiály určené široké veřejnosti nebo účastníkům projektu musí obsahovat minimálně prohlášení o tom, že operace byla podpořena z fondů EU, tzn. </a:t>
            </a:r>
            <a:r>
              <a:rPr lang="cs-CZ" sz="2000" i="0" dirty="0" err="1">
                <a:solidFill>
                  <a:srgbClr val="173070"/>
                </a:solidFill>
                <a:effectLst/>
              </a:rPr>
              <a:t>logolink</a:t>
            </a:r>
            <a:r>
              <a:rPr lang="cs-CZ" sz="2000" i="0" dirty="0">
                <a:solidFill>
                  <a:srgbClr val="173070"/>
                </a:solidFill>
                <a:effectLst/>
              </a:rPr>
              <a:t> „Spolufinancováno EU + MŠMT“</a:t>
            </a:r>
            <a:endParaRPr lang="cs-CZ" sz="2000" dirty="0">
              <a:solidFill>
                <a:srgbClr val="17307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73070"/>
                </a:solidFill>
              </a:rPr>
              <a:t>Nedodržení / porušení pravidel publicity</a:t>
            </a:r>
            <a:r>
              <a:rPr lang="cs-CZ" sz="2000" dirty="0">
                <a:solidFill>
                  <a:srgbClr val="173070"/>
                </a:solidFill>
              </a:rPr>
              <a:t> u povinných i nepovinných nástrojů, postup pro řešení pochybení resp. sjednání nápravy vč. finanční opravy je definován v kap. 7.7. </a:t>
            </a:r>
            <a:r>
              <a:rPr lang="cs-CZ" sz="2000" dirty="0" err="1">
                <a:solidFill>
                  <a:srgbClr val="173070"/>
                </a:solidFill>
              </a:rPr>
              <a:t>PpŽP</a:t>
            </a:r>
            <a:endParaRPr lang="cs-CZ" sz="2000" dirty="0">
              <a:solidFill>
                <a:srgbClr val="17307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3070"/>
                </a:solidFill>
              </a:rPr>
              <a:t>V případě problému s grafickými návrhy pro splnění pravidel povinné publicity bez generátoru, </a:t>
            </a:r>
            <a:br>
              <a:rPr lang="cs-CZ" sz="2000" dirty="0">
                <a:solidFill>
                  <a:srgbClr val="173070"/>
                </a:solidFill>
              </a:rPr>
            </a:br>
            <a:r>
              <a:rPr lang="cs-CZ" sz="2000" dirty="0">
                <a:solidFill>
                  <a:srgbClr val="173070"/>
                </a:solidFill>
              </a:rPr>
              <a:t>se obracejte na svého projektového administrátora, případně na pracovníky publicity OP JAK na e-mailu: </a:t>
            </a:r>
            <a:r>
              <a:rPr lang="cs-CZ" sz="2000" dirty="0">
                <a:solidFill>
                  <a:srgbClr val="17307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opjak@msmt.cz</a:t>
            </a:r>
            <a:endParaRPr lang="cs-CZ" sz="2000" dirty="0">
              <a:solidFill>
                <a:srgbClr val="173070"/>
              </a:solidFill>
            </a:endParaRPr>
          </a:p>
          <a:p>
            <a:pPr algn="just"/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641656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242BF-CB92-0563-2A82-0CF37329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266233"/>
            <a:ext cx="10564586" cy="918707"/>
          </a:xfrm>
        </p:spPr>
        <p:txBody>
          <a:bodyPr/>
          <a:lstStyle/>
          <a:p>
            <a:r>
              <a:rPr lang="cs-CZ" b="1" dirty="0"/>
              <a:t>HORIZONTÁLNÍ PRINCIPY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FC7EBB-9CB0-CB6C-8C56-0457DA0A28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DCA72C83-21CC-83D6-6B7F-81D2BD52E133}"/>
              </a:ext>
            </a:extLst>
          </p:cNvPr>
          <p:cNvSpPr txBox="1">
            <a:spLocks/>
          </p:cNvSpPr>
          <p:nvPr/>
        </p:nvSpPr>
        <p:spPr>
          <a:xfrm>
            <a:off x="985157" y="1387928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Montserrat" panose="00000500000000000000" pitchFamily="50" charset="-18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princip Rovné příležitosti mužů a žen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</a:rPr>
              <a:t>princip Rovné příležitosti a nediskriminace</a:t>
            </a:r>
          </a:p>
          <a:p>
            <a:endParaRPr lang="cs-CZ" sz="2000" dirty="0">
              <a:solidFill>
                <a:srgbClr val="173070"/>
              </a:solidFill>
            </a:endParaRPr>
          </a:p>
          <a:p>
            <a:pPr algn="just"/>
            <a:r>
              <a:rPr lang="cs-CZ" sz="2000" dirty="0">
                <a:solidFill>
                  <a:srgbClr val="173070"/>
                </a:solidFill>
                <a:sym typeface="Wingdings" panose="05000000000000000000" pitchFamily="2" charset="2"/>
              </a:rPr>
              <a:t> </a:t>
            </a:r>
            <a:r>
              <a:rPr lang="cs-CZ" sz="2000" dirty="0">
                <a:solidFill>
                  <a:srgbClr val="173070"/>
                </a:solidFill>
              </a:rPr>
              <a:t>pokud projekt zvolil neutrální úroveň, obrazovka ve zprávě o realizaci není zpřístupněna k editaci (nevyplňuje se) </a:t>
            </a:r>
          </a:p>
          <a:p>
            <a:pPr algn="just"/>
            <a:r>
              <a:rPr lang="cs-CZ" sz="2000" dirty="0">
                <a:solidFill>
                  <a:srgbClr val="173070"/>
                </a:solidFill>
                <a:sym typeface="Wingdings" panose="05000000000000000000" pitchFamily="2" charset="2"/>
              </a:rPr>
              <a:t> </a:t>
            </a:r>
            <a:r>
              <a:rPr lang="cs-CZ" sz="2000" dirty="0">
                <a:solidFill>
                  <a:srgbClr val="173070"/>
                </a:solidFill>
              </a:rPr>
              <a:t>v případě, že byla v žádosti o podporu zvolena </a:t>
            </a:r>
            <a:r>
              <a:rPr lang="cs-CZ" sz="2000" b="1" dirty="0">
                <a:solidFill>
                  <a:srgbClr val="173070"/>
                </a:solidFill>
              </a:rPr>
              <a:t>pozitivní či cíleně zaměřená </a:t>
            </a:r>
            <a:r>
              <a:rPr lang="cs-CZ" sz="2000" dirty="0">
                <a:solidFill>
                  <a:srgbClr val="173070"/>
                </a:solidFill>
              </a:rPr>
              <a:t>úroveň, je </a:t>
            </a:r>
            <a:r>
              <a:rPr lang="cs-CZ" sz="2000" b="1" dirty="0">
                <a:solidFill>
                  <a:srgbClr val="173070"/>
                </a:solidFill>
              </a:rPr>
              <a:t>nezbytné popsat naplňování horizontálních principů,</a:t>
            </a:r>
            <a:r>
              <a:rPr lang="cs-CZ" sz="2000" dirty="0">
                <a:solidFill>
                  <a:srgbClr val="173070"/>
                </a:solidFill>
              </a:rPr>
              <a:t> ke kterým ve sledovaném období došlo (v každé ZoR a celkově v </a:t>
            </a:r>
            <a:r>
              <a:rPr lang="cs-CZ" sz="2000" dirty="0" err="1">
                <a:solidFill>
                  <a:srgbClr val="173070"/>
                </a:solidFill>
              </a:rPr>
              <a:t>ZZoR</a:t>
            </a:r>
            <a:r>
              <a:rPr lang="cs-CZ" sz="2000" dirty="0">
                <a:solidFill>
                  <a:srgbClr val="173070"/>
                </a:solidFill>
              </a:rPr>
              <a:t>). K prokázání naplnění ve zprávách o realizaci lze pak využít interní dokumenty organizace, ve kterých jsou tyto horizontální principy ukotveny, např. kariérní řád, etický kodex, směrnice či předpisy ošetřující genderovou politiku apod. </a:t>
            </a:r>
          </a:p>
          <a:p>
            <a:pPr algn="just"/>
            <a:endParaRPr lang="cs-CZ" sz="2000" dirty="0">
              <a:solidFill>
                <a:srgbClr val="173070"/>
              </a:solidFill>
            </a:endParaRPr>
          </a:p>
          <a:p>
            <a:endParaRPr lang="cs-CZ" sz="2000" dirty="0"/>
          </a:p>
          <a:p>
            <a:r>
              <a:rPr lang="cs-CZ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59789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217CD-A556-55E7-4E97-B81424189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194516"/>
            <a:ext cx="10564586" cy="918707"/>
          </a:xfrm>
        </p:spPr>
        <p:txBody>
          <a:bodyPr/>
          <a:lstStyle/>
          <a:p>
            <a:r>
              <a:rPr lang="cs-CZ" b="1" dirty="0"/>
              <a:t>DATABÁZE Produktů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2E46C4-1423-147C-32D7-B238DE464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707" y="1113223"/>
            <a:ext cx="10564586" cy="408214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Povinnost zveřejnění se vztahuje na všechny produkty vytvořené v rámci projektu, u kterých se neuplatní nějaká z výjimek uvedených v </a:t>
            </a:r>
            <a:r>
              <a:rPr lang="cs-CZ" dirty="0" err="1">
                <a:solidFill>
                  <a:srgbClr val="173070"/>
                </a:solidFill>
                <a:latin typeface="Calibri" panose="020F0502020204030204" pitchFamily="34" charset="0"/>
              </a:rPr>
              <a:t>PpŽP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 obecná část.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I včetně příp. licencování výstupů se řídí ustanovením Části II Povinnosti příjemce, bodu 18 </a:t>
            </a:r>
            <a:r>
              <a:rPr lang="cs-CZ" dirty="0" err="1">
                <a:solidFill>
                  <a:srgbClr val="173070"/>
                </a:solidFill>
                <a:latin typeface="Calibri" panose="020F0502020204030204" pitchFamily="34" charset="0"/>
              </a:rPr>
              <a:t>RoPD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 a kap. 7.9.3 </a:t>
            </a:r>
            <a:r>
              <a:rPr lang="cs-CZ" dirty="0" err="1">
                <a:solidFill>
                  <a:srgbClr val="173070"/>
                </a:solidFill>
                <a:latin typeface="Calibri" panose="020F0502020204030204" pitchFamily="34" charset="0"/>
              </a:rPr>
              <a:t>PpŽP</a:t>
            </a: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Aktuálně je databáze produktů v přípravě tzn. je připravována úprava stávající databáze výstupů OP VVV.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Jakmile bude databáze připravena, bude ŘO informovat včetně postupu </a:t>
            </a:r>
            <a:b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173070"/>
                </a:solidFill>
                <a:latin typeface="Calibri" panose="020F0502020204030204" pitchFamily="34" charset="0"/>
              </a:rPr>
              <a:t>k samotnému zveřejňování.</a:t>
            </a:r>
          </a:p>
          <a:p>
            <a:endParaRPr 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69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F5F96-D1FD-A0EC-24E3-298B92A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419" y="2718707"/>
            <a:ext cx="7756072" cy="1420585"/>
          </a:xfrm>
        </p:spPr>
        <p:txBody>
          <a:bodyPr/>
          <a:lstStyle/>
          <a:p>
            <a:r>
              <a:rPr lang="cs-CZ" dirty="0"/>
              <a:t>Dotazy a odpovědi </a:t>
            </a:r>
          </a:p>
        </p:txBody>
      </p:sp>
    </p:spTree>
    <p:extLst>
      <p:ext uri="{BB962C8B-B14F-4D97-AF65-F5344CB8AC3E}">
        <p14:creationId xmlns:p14="http://schemas.microsoft.com/office/powerpoint/2010/main" val="18211093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C8AB5-B679-9FF8-19BE-7446C3284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Změnová řízení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7EBA7-C7CB-BA7A-F1D2-39516ED16C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Administrace projektů výzvy Smart Akcelerátor+ I</a:t>
            </a:r>
          </a:p>
        </p:txBody>
      </p:sp>
    </p:spTree>
    <p:extLst>
      <p:ext uri="{BB962C8B-B14F-4D97-AF65-F5344CB8AC3E}">
        <p14:creationId xmlns:p14="http://schemas.microsoft.com/office/powerpoint/2010/main" val="3492436976"/>
      </p:ext>
    </p:extLst>
  </p:cSld>
  <p:clrMapOvr>
    <a:masterClrMapping/>
  </p:clrMapOvr>
</p:sld>
</file>

<file path=ppt/theme/theme1.xml><?xml version="1.0" encoding="utf-8"?>
<a:theme xmlns:a="http://schemas.openxmlformats.org/drawingml/2006/main" name="Titulní OP J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104a4cd-1400-468e-be1b-c7aad71d7d5a">15OPMSMT0001-78-14132</_dlc_DocId>
    <_dlc_DocIdUrl xmlns="0104a4cd-1400-468e-be1b-c7aad71d7d5a">
      <Url>https://op.msmt.cz/_layouts/15/DocIdRedir.aspx?ID=15OPMSMT0001-78-14132</Url>
      <Description>15OPMSMT0001-78-14132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A6B83B94A9AD4086EF024A4B2ABCA0" ma:contentTypeVersion="2" ma:contentTypeDescription="Vytvoří nový dokument" ma:contentTypeScope="" ma:versionID="ecd8cb4f1c86fe5fffb55aba212263ca">
  <xsd:schema xmlns:xsd="http://www.w3.org/2001/XMLSchema" xmlns:xs="http://www.w3.org/2001/XMLSchema" xmlns:p="http://schemas.microsoft.com/office/2006/metadata/properties" xmlns:ns2="0104a4cd-1400-468e-be1b-c7aad71d7d5a" targetNamespace="http://schemas.microsoft.com/office/2006/metadata/properties" ma:root="true" ma:fieldsID="e78262c49ac82559fb01b2039c05d41d" ns2:_="">
    <xsd:import namespace="0104a4cd-1400-468e-be1b-c7aad71d7d5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04a4cd-1400-468e-be1b-c7aad71d7d5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D3B49A-8398-4D0A-AAF6-5D9DECEED92C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0104a4cd-1400-468e-be1b-c7aad71d7d5a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24AD48E-5949-487F-AD04-44FC4DDCC9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20B01D6-1020-4225-A673-959C6FC60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04a4cd-1400-468e-be1b-c7aad71d7d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290CFC3-CC17-4EC6-AB7D-AB65CA205D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3066</TotalTime>
  <Words>13071</Words>
  <Application>Microsoft Office PowerPoint</Application>
  <PresentationFormat>Širokoúhlá obrazovka</PresentationFormat>
  <Paragraphs>1160</Paragraphs>
  <Slides>112</Slides>
  <Notes>112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112</vt:i4>
      </vt:variant>
    </vt:vector>
  </HeadingPairs>
  <TitlesOfParts>
    <vt:vector size="120" baseType="lpstr">
      <vt:lpstr>Arial</vt:lpstr>
      <vt:lpstr>Calibri</vt:lpstr>
      <vt:lpstr>Calibri Light</vt:lpstr>
      <vt:lpstr>Courier New</vt:lpstr>
      <vt:lpstr>Montserrat</vt:lpstr>
      <vt:lpstr>Wingdings</vt:lpstr>
      <vt:lpstr>Titulní OP JAK</vt:lpstr>
      <vt:lpstr>1_Motiv Office</vt:lpstr>
      <vt:lpstr>Seminář pro příjemce výzvy SA+ I  Administrace ŽoP, ZoR a ŽoZ </vt:lpstr>
      <vt:lpstr>pROGRAM</vt:lpstr>
      <vt:lpstr>Úvodní slovo ředitele odboru</vt:lpstr>
      <vt:lpstr>Prezentace aplikace PowerPoint</vt:lpstr>
      <vt:lpstr>Funkce řídicího orgánu</vt:lpstr>
      <vt:lpstr>Prezentace aplikace PowerPoint</vt:lpstr>
      <vt:lpstr>audity</vt:lpstr>
      <vt:lpstr>Dotazy a odpovědi </vt:lpstr>
      <vt:lpstr>Obecné informace </vt:lpstr>
      <vt:lpstr>Orientace v pravidlech a postupech </vt:lpstr>
      <vt:lpstr>Uživatelské příručky (UP) a práce s nimi</vt:lpstr>
      <vt:lpstr>Efektivní komunikace </vt:lpstr>
      <vt:lpstr>Uživatelská podpora</vt:lpstr>
      <vt:lpstr>Veřejné zakázky (VZ) </vt:lpstr>
      <vt:lpstr>Doporučená struktura pro předkládání podkladů ke kontrole vč. vypořádání výzev  k doplnění</vt:lpstr>
      <vt:lpstr>Účetnictví, bankovní účet a archivace</vt:lpstr>
      <vt:lpstr>Prezentace aplikace PowerPoint</vt:lpstr>
      <vt:lpstr>Zjednodušené metody vykazování (ZMV)</vt:lpstr>
      <vt:lpstr>Prezentace aplikace PowerPoint</vt:lpstr>
      <vt:lpstr>Paušální náklady </vt:lpstr>
      <vt:lpstr>Prezentace aplikace PowerPoint</vt:lpstr>
      <vt:lpstr>Zjednodušené metody vykazování (ZMV) </vt:lpstr>
      <vt:lpstr>Na co obecně nezapomínat </vt:lpstr>
      <vt:lpstr>Porušení rozpočtové kázně </vt:lpstr>
      <vt:lpstr>Dotazy a odpovědi </vt:lpstr>
      <vt:lpstr>Žádost o platbu</vt:lpstr>
      <vt:lpstr>PŘÍJMY PROJEKTŮ</vt:lpstr>
      <vt:lpstr> Žádost o platbu – praktické záležitosti administrace </vt:lpstr>
      <vt:lpstr> Žádost o platbu – dokladování účetnictví projektu </vt:lpstr>
      <vt:lpstr>Žádost o platbu </vt:lpstr>
      <vt:lpstr>SD 1 – Účetní doklady </vt:lpstr>
      <vt:lpstr>ŽoP – časté chyby v dokladování</vt:lpstr>
      <vt:lpstr>ŽoP – časté chyby v dokladování</vt:lpstr>
      <vt:lpstr>SD 1 – soupiska dokladů</vt:lpstr>
      <vt:lpstr>SD 1 – soupiska dokladů</vt:lpstr>
      <vt:lpstr>SD 1 – soupiska dokladů</vt:lpstr>
      <vt:lpstr>SD 3 – Cestovní náhrady </vt:lpstr>
      <vt:lpstr>SD 3 – časté chyby v dokladování </vt:lpstr>
      <vt:lpstr>SD 3 – časté chyby v dokladování</vt:lpstr>
      <vt:lpstr>Per diems </vt:lpstr>
      <vt:lpstr>Per diems – časté chyby v dokladování/vykazování</vt:lpstr>
      <vt:lpstr>Dotazy a odpovědi </vt:lpstr>
      <vt:lpstr>SD 2 - Kontrola osobních výdajů</vt:lpstr>
      <vt:lpstr>Obecné Dokladování způsobilosti osobních výdajů </vt:lpstr>
      <vt:lpstr>Prezentace aplikace PowerPoint</vt:lpstr>
      <vt:lpstr>Praktické záležitosti ŽoP u osobních výdajů</vt:lpstr>
      <vt:lpstr>Prezentace aplikace PowerPoint</vt:lpstr>
      <vt:lpstr>Prezentace aplikace PowerPoint</vt:lpstr>
      <vt:lpstr>Prezentace aplikace PowerPoint</vt:lpstr>
      <vt:lpstr>Prezentace aplikace PowerPoint</vt:lpstr>
      <vt:lpstr>Dovolená vč. jejího (pře)čerpání </vt:lpstr>
      <vt:lpstr>Formy DPP/DPČ - novela Zákoníku práce č. 281/2023 Sb. </vt:lpstr>
      <vt:lpstr>Jednotkové sazby sd 2 (JS)</vt:lpstr>
      <vt:lpstr>Prezentace aplikace PowerPoint</vt:lpstr>
      <vt:lpstr>Zjednodušené metody vykazování  v rámci osobních výdajů</vt:lpstr>
      <vt:lpstr>Prezentace aplikace PowerPoint</vt:lpstr>
      <vt:lpstr>Prezentace aplikace PowerPoint</vt:lpstr>
      <vt:lpstr>Dotazy a odpovědi </vt:lpstr>
      <vt:lpstr>Klíčová aktivita asistence </vt:lpstr>
      <vt:lpstr>Zjednodušené metody vykazování výdajů (ZMV)</vt:lpstr>
      <vt:lpstr>Krajská výzva Asistence</vt:lpstr>
      <vt:lpstr>Způsobilé/nezpůsobilé výdaje</vt:lpstr>
      <vt:lpstr>Hodnocení/zafixování jednorázové částky</vt:lpstr>
      <vt:lpstr>Výpočet jednorázové částky</vt:lpstr>
      <vt:lpstr>Účetnictví v případě ZMV</vt:lpstr>
      <vt:lpstr>Veřejné zakázky v případě ZMV</vt:lpstr>
      <vt:lpstr>Nastavení dalších podmínek v případě ZMV</vt:lpstr>
      <vt:lpstr>Jak ošetřit porušení pravidel dotace  – ne (nikoliv) způsobilost výdajů</vt:lpstr>
      <vt:lpstr>Dokládání – krajská výzva – co doloží příjemce „voucheru“</vt:lpstr>
      <vt:lpstr>Dokládání – výzva SA+ I – co doloží KRAJ JAKO PŘÍJEMCE</vt:lpstr>
      <vt:lpstr>Dokládání – výzva SA+ I – co doloží KRAJ JAKO PŘÍJEMCE</vt:lpstr>
      <vt:lpstr>Financování/kofinancování</vt:lpstr>
      <vt:lpstr>Dotazy a odpovědi </vt:lpstr>
      <vt:lpstr>Zpráva o realizaci </vt:lpstr>
      <vt:lpstr>OBECNĚ</vt:lpstr>
      <vt:lpstr>Prezentace aplikace PowerPoint</vt:lpstr>
      <vt:lpstr>Prezentace aplikace PowerPoint</vt:lpstr>
      <vt:lpstr>Prezentace aplikace PowerPoint</vt:lpstr>
      <vt:lpstr>Prezentace aplikace PowerPoint</vt:lpstr>
      <vt:lpstr>KLÍČOVÉ AKTIVITY</vt:lpstr>
      <vt:lpstr>KLÍČOVÉ AKTIVITY</vt:lpstr>
      <vt:lpstr>KLÍČOVÉ AKTIVITY</vt:lpstr>
      <vt:lpstr>KLÍČOVÉ AKTIVITY</vt:lpstr>
      <vt:lpstr>INDIKÁTORY</vt:lpstr>
      <vt:lpstr>INDIKÁTORY </vt:lpstr>
      <vt:lpstr>INDIKÁTORY </vt:lpstr>
      <vt:lpstr>INDIKÁTORY </vt:lpstr>
      <vt:lpstr>INDIKÁTORY </vt:lpstr>
      <vt:lpstr>INDIKÁTORY </vt:lpstr>
      <vt:lpstr>SPECIFICKÉ DATOVÉ POLOŽKY</vt:lpstr>
      <vt:lpstr>SPECIFICKÉ DATOVÉ POLOŽKY</vt:lpstr>
      <vt:lpstr>PUBLICITA</vt:lpstr>
      <vt:lpstr>PUBLICITA – KDE NAJDEME</vt:lpstr>
      <vt:lpstr>PUBLICITA – plnění, doložení</vt:lpstr>
      <vt:lpstr>PUBLICITA</vt:lpstr>
      <vt:lpstr>HORIZONTÁLNÍ PRINCIPY</vt:lpstr>
      <vt:lpstr>DATABÁZE Produktů</vt:lpstr>
      <vt:lpstr>Dotazy a odpovědi </vt:lpstr>
      <vt:lpstr>Změnová řízení</vt:lpstr>
      <vt:lpstr>Změny projektu</vt:lpstr>
      <vt:lpstr>Změny projektu</vt:lpstr>
      <vt:lpstr>Účinnost změn </vt:lpstr>
      <vt:lpstr>Změny projektu – informace k zohlednění </vt:lpstr>
      <vt:lpstr>Změny projektu – informace k zohlednění </vt:lpstr>
      <vt:lpstr>Změny projektu – informace k zohlednění </vt:lpstr>
      <vt:lpstr>Finanční změny projektu  (různé významnosti) </vt:lpstr>
      <vt:lpstr>Podstatné změny (významné) specifické pro danou výzvu </vt:lpstr>
      <vt:lpstr>Obecná podoba změny </vt:lpstr>
      <vt:lpstr>Obecná podoba změny </vt:lpstr>
      <vt:lpstr>Nejčastější pochybení</vt:lpstr>
      <vt:lpstr>Dotazy a odpovědi 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Hušková Barbora</dc:creator>
  <cp:lastModifiedBy>Králová Jana</cp:lastModifiedBy>
  <cp:revision>484</cp:revision>
  <cp:lastPrinted>2024-02-14T13:47:38Z</cp:lastPrinted>
  <dcterms:created xsi:type="dcterms:W3CDTF">2022-03-17T13:04:25Z</dcterms:created>
  <dcterms:modified xsi:type="dcterms:W3CDTF">2024-02-21T15:40:18Z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0x0101006EA6B83B94A9AD4086EF024A4B2ABCA0</vt:lpwstr>
  </property>
  <property fmtid="{D5CDD505-2E9C-101B-9397-08002B2CF9AE}" pid="3" name="_dlc_DocIdItemGuid">
    <vt:lpwstr>04b28160-2c52-4283-a5b2-070cf4eac176</vt:lpwstr>
  </property>
</Properties>
</file>