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5"/>
  </p:notesMasterIdLst>
  <p:sldIdLst>
    <p:sldId id="264" r:id="rId6"/>
    <p:sldId id="259" r:id="rId7"/>
    <p:sldId id="396" r:id="rId8"/>
    <p:sldId id="269" r:id="rId9"/>
    <p:sldId id="341" r:id="rId10"/>
    <p:sldId id="395" r:id="rId11"/>
    <p:sldId id="403" r:id="rId12"/>
    <p:sldId id="262" r:id="rId13"/>
    <p:sldId id="295" r:id="rId14"/>
    <p:sldId id="307" r:id="rId15"/>
    <p:sldId id="310" r:id="rId16"/>
    <p:sldId id="311" r:id="rId17"/>
    <p:sldId id="356" r:id="rId18"/>
    <p:sldId id="374" r:id="rId19"/>
    <p:sldId id="336" r:id="rId20"/>
    <p:sldId id="377" r:id="rId21"/>
    <p:sldId id="337" r:id="rId22"/>
    <p:sldId id="338" r:id="rId23"/>
    <p:sldId id="272" r:id="rId24"/>
    <p:sldId id="342" r:id="rId25"/>
    <p:sldId id="339" r:id="rId26"/>
    <p:sldId id="375" r:id="rId27"/>
    <p:sldId id="376" r:id="rId28"/>
    <p:sldId id="266" r:id="rId29"/>
    <p:sldId id="345" r:id="rId30"/>
    <p:sldId id="340" r:id="rId31"/>
    <p:sldId id="279" r:id="rId32"/>
    <p:sldId id="343" r:id="rId33"/>
    <p:sldId id="346" r:id="rId34"/>
    <p:sldId id="344" r:id="rId35"/>
    <p:sldId id="312" r:id="rId36"/>
    <p:sldId id="347" r:id="rId37"/>
    <p:sldId id="348" r:id="rId38"/>
    <p:sldId id="313" r:id="rId39"/>
    <p:sldId id="349" r:id="rId40"/>
    <p:sldId id="314" r:id="rId41"/>
    <p:sldId id="315" r:id="rId42"/>
    <p:sldId id="352" r:id="rId43"/>
    <p:sldId id="317" r:id="rId44"/>
    <p:sldId id="353" r:id="rId45"/>
    <p:sldId id="397" r:id="rId46"/>
    <p:sldId id="398" r:id="rId47"/>
    <p:sldId id="328" r:id="rId48"/>
    <p:sldId id="329" r:id="rId49"/>
    <p:sldId id="406" r:id="rId50"/>
    <p:sldId id="399" r:id="rId51"/>
    <p:sldId id="400" r:id="rId52"/>
    <p:sldId id="407" r:id="rId53"/>
    <p:sldId id="318" r:id="rId54"/>
    <p:sldId id="357" r:id="rId55"/>
    <p:sldId id="358" r:id="rId56"/>
    <p:sldId id="359" r:id="rId57"/>
    <p:sldId id="384" r:id="rId58"/>
    <p:sldId id="385" r:id="rId59"/>
    <p:sldId id="386" r:id="rId60"/>
    <p:sldId id="387" r:id="rId61"/>
    <p:sldId id="360" r:id="rId62"/>
    <p:sldId id="388" r:id="rId63"/>
    <p:sldId id="389" r:id="rId64"/>
    <p:sldId id="408" r:id="rId65"/>
    <p:sldId id="391" r:id="rId66"/>
    <p:sldId id="409" r:id="rId67"/>
    <p:sldId id="393" r:id="rId68"/>
    <p:sldId id="394" r:id="rId69"/>
    <p:sldId id="405" r:id="rId70"/>
    <p:sldId id="371" r:id="rId71"/>
    <p:sldId id="404" r:id="rId72"/>
    <p:sldId id="290" r:id="rId73"/>
    <p:sldId id="263" r:id="rId7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6" autoAdjust="0"/>
    <p:restoredTop sz="59091" autoAdjust="0"/>
  </p:normalViewPr>
  <p:slideViewPr>
    <p:cSldViewPr snapToGrid="0">
      <p:cViewPr varScale="1">
        <p:scale>
          <a:sx n="65" d="100"/>
          <a:sy n="65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</a:t>
            </a:r>
            <a:r>
              <a:rPr lang="cs-CZ"/>
              <a:t>skutečně spočítat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0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 indikátorů 525 102 a 600 000 se nevykazují lektoři/vzdělavatelé.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29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2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5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12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99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27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19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45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sociálních sítích: 1 sociální síť 1 post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8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PpŽP</a:t>
            </a:r>
            <a:r>
              <a:rPr lang="cs-CZ" dirty="0"/>
              <a:t> ZP, kap. 7.10</a:t>
            </a:r>
          </a:p>
          <a:p>
            <a:pPr marL="171450" indent="-171450">
              <a:buFontTx/>
              <a:buChar char="-"/>
            </a:pPr>
            <a:r>
              <a:rPr lang="cs-CZ" dirty="0"/>
              <a:t>Výčet dokumentů a výstupů projektu, které podléhají uchovávání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Pravidla uchovávání dokumentů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978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320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698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11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11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72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64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62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04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12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457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27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915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3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Dvojjazyčný asistent: kvalifikace jako školní asistent + cizí jazyk na komunikativní úrovni (doložit zkouškou/maturitním vysvědčením/… nebo vysvědčením ze školy jiného státu) = jazyk, kterému dítě rozumí</a:t>
            </a:r>
          </a:p>
          <a:p>
            <a:r>
              <a:rPr lang="cs-CZ" dirty="0"/>
              <a:t>Školní asistent + dvojjazyčný asistent: výjimka z kvalifikace, nutno splnit do 1 roku od nástupu na danou pozici. Výjimka se netýká znalosti cizího jazyka, zkoušku musí mít při nástupu.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40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843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Školní speciální pedagog: kvalifikace dle zákona nebo VŠ vzdělání v akreditovaném magisterském studijním programu zaměřeném na speciální pedagogiku a přípravu učitelů základních škol nebo na speciální pedagogiku a přípravu učitelů středních škol (příprava novelizace)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958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7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193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0,1 úvazek připadají 2 individuální setkání. Počet individuálních setkání musí být dodržen za sledované období, nikoliv v každém měsíci.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8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latin typeface="+mn-lt"/>
              </a:rPr>
              <a:t>Všechny dokumenty jsou na webu OP JAK u výzvy, kterou musíte hledat v ukončených výzvách (změnit Stav výzev z Aktuální na Ukončené).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449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528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176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98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90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040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490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360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cs-CZ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Příklad: DPP – úvazek 0,1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Kalkulačka šablon k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nerozlišuje druh pracovního poměru.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produktivních hodin slouží k vykazování odvedené práce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již zohledňuje čerpání dovolené a dny státních svátků. V rámci DPP nevzniká právo na dovolenou. Je však nezbytné i v tomto případě vidět rozdíl mezi jednou odpracovanou hodinou a jednou produktivní hodinou.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Pracovník je povinen každý měsíc odpracovat 10 % fondu pracovní doby daného měsíce. Aby vznikl v projektu nárok na 172 produktivních hodin za rok, je nezbytné, aby pracovník pracoval na DPP celý kalendářní rok. Po zadání skutečně odpracovaných hodin do Kalkulačky šablon k 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pomocí nastavených vzorců provedeno porovnání počtu odpracovaných hodin s fondem produktivních hodin 172 (14,33 hodin měsíčně). Vykázáno bude okolo 200 skutečně odpracovaných hodin, ale Kalkulačka do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umožní dát jen v součtu těch 172 produktivních hodin.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financování tohoto pracovně právního vztahu jsou určeny finanční prostředky odpovídající výši 172 produktivních hodin násobené jednotkovou sazbou personální šablony. Tyto finanční prostředky jsou určeny na 12 odměn z DPP.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Pokud by DPP byla ukončena o několik týdnů dříve, došlo by k poklesu fondu produktivních hodin, a tudíž i ke snížení objemu finančních prostředků určených na financování této pracovní pozice.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6154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6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330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759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19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371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9896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253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Témata viz kap. 4.1 přílohy č. 2 výzvy Přehled šablon a jejich věcný výklad – zde uvedena pouze některá témata.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Formy viz popis šablony Vzdělávání pracovníků ve vzdělávání a Spolupráce pracovníků ve vzdělávání.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035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VOŠ – neidentifikují studenty ohrožené školním neúspěchem – evidence na 1 vybraného studenta.</a:t>
            </a:r>
          </a:p>
          <a:p>
            <a:endParaRPr lang="cs-CZ" sz="1200" dirty="0">
              <a:latin typeface="+mn-lt"/>
            </a:endParaRPr>
          </a:p>
          <a:p>
            <a:r>
              <a:rPr lang="cs-CZ" sz="1200" dirty="0">
                <a:latin typeface="+mn-lt"/>
              </a:rPr>
              <a:t>Aktivita 32 hodin: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+mn-lt"/>
              </a:rPr>
              <a:t>min. 25 hodin, poté počítáno na jednotky (1 jednotka = 1 hodina), žáka lze v případě odstěhování, dlouhodobé nemoci vyměnit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+mn-lt"/>
              </a:rPr>
              <a:t>ZUŠ: 1 žák, který není více specifikován (ne ohrožen školním neúspěchem)</a:t>
            </a:r>
          </a:p>
          <a:p>
            <a:pPr marL="0" indent="0">
              <a:buFontTx/>
              <a:buNone/>
            </a:pPr>
            <a:endParaRPr lang="cs-CZ" sz="120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sz="1200" dirty="0">
                <a:latin typeface="+mn-lt"/>
              </a:rPr>
              <a:t>271/2021: kterou se mění vyhláška č. 14/2005 Sb., o předškolním vzdělávání, ve znění pozdějších předpisů, a vyhláška č. 48/2005 Sb., o základním vzdělávání a některých náležitostech plnění povinné školní docházky, ve znění pozdějších předpisů.</a:t>
            </a:r>
          </a:p>
          <a:p>
            <a:pPr marL="0" indent="0">
              <a:buFontTx/>
              <a:buNone/>
            </a:pPr>
            <a:endParaRPr lang="cs-CZ" sz="120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Lze realizovat i distanční formou  - s výjimkou projektové výuky mimo školu. Synchronní formou, doložit printscreen.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08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9112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Dítě/žák/student ohrožený školním neúspěchem, na kterého je vykazována podpora, musí být přítomen na každé vykázané hodině. Ostatní děti/žáci se mohou účastnit jen některých hodin.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VOŠ – neidentifikují studenty ohrožené školním neúspěchem –1 vybraný student musí být přítomen na každé vykázané hodině. </a:t>
            </a:r>
            <a:r>
              <a:rPr lang="cs-CZ" dirty="0"/>
              <a:t>Ostatní studenti se mohou účastnit jen některých hodin.</a:t>
            </a:r>
            <a:endParaRPr lang="cs-CZ" sz="1200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1296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65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3563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Přehled –z rozevíracího seznamu vybíráte pořadové číslo hodiny a účastníka. Nalevo od jména se objevuje zelený proužek, který slouží ke kontrole, že jeden dítě není v konkrétní hodině vykázán duplicitně. Šedá pole se doplní automaticky.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8931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8504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SDP se postupně plní automaticky. Každý žák se do každé formy a tématu započítává jen jednou za celou dobu trvání projektu. Počty hodin, které žák absolvoval v různých formách a tématech budou postupně kumulativně doplňovány do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701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6160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1639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066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877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8498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53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22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8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 2.2 Vzdělávání pracovníků ve vzdělávání, Spolupráce pracovníků ve vzdělávání, Koordinátor spolupráce školy a zaměstnavatele SŠ</a:t>
            </a:r>
          </a:p>
          <a:p>
            <a:r>
              <a:rPr lang="cs-CZ" dirty="0"/>
              <a:t>SC 2.3 všechny ostatní šablony</a:t>
            </a:r>
          </a:p>
          <a:p>
            <a:endParaRPr lang="cs-CZ" dirty="0"/>
          </a:p>
          <a:p>
            <a:r>
              <a:rPr lang="cs-CZ" dirty="0"/>
              <a:t>DM/INT</a:t>
            </a:r>
          </a:p>
          <a:p>
            <a:r>
              <a:rPr lang="cs-CZ" dirty="0"/>
              <a:t>SC 2.2 Spolupráce pracovníků</a:t>
            </a:r>
          </a:p>
          <a:p>
            <a:r>
              <a:rPr lang="cs-CZ" dirty="0"/>
              <a:t>SC 2.3 Inovativní vzdělávání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8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is-esf-2021-evidence-podporenych-osob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zadost-o-zmen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2_003-sablony-pro-ss-a-vos-i/#dokumen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ZP@msmt.cz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capkova@msmt.cz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opjak.cz/" TargetMode="External"/><Relationship Id="rId4" Type="http://schemas.openxmlformats.org/officeDocument/2006/relationships/hyperlink" Target="mailto:lucie.karesova@msmt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a administrace šablon – výzva 003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– 2027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organizace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cs-CZ" b="1" dirty="0"/>
              <a:t>510 102  Počet podporovaných organizací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RED_IZO (IČ) = vždy 1 = splněn vydáním právního aktu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b="1" dirty="0"/>
              <a:t>vykázat v </a:t>
            </a:r>
            <a:r>
              <a:rPr lang="cs-CZ" b="1" dirty="0" err="1"/>
              <a:t>ZoR</a:t>
            </a:r>
            <a:r>
              <a:rPr lang="cs-CZ" b="1" dirty="0"/>
              <a:t> č. 1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508 102   Počet organizací ovlivněných intervencí</a:t>
            </a:r>
            <a:endParaRPr lang="cs-CZ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IZO = podle počtu subjektů se šablonami = splněn realizováním min. 1 šablony v každém subjektu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b="1" dirty="0"/>
              <a:t>vykázat v </a:t>
            </a:r>
            <a:r>
              <a:rPr lang="cs-CZ" b="1" dirty="0" err="1"/>
              <a:t>ZZoR</a:t>
            </a:r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– děti, žáci, studenti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13067" cy="4082143"/>
          </a:xfrm>
        </p:spPr>
        <p:txBody>
          <a:bodyPr/>
          <a:lstStyle/>
          <a:p>
            <a:pPr fontAlgn="ctr"/>
            <a:r>
              <a:rPr lang="cs-CZ" b="1" dirty="0"/>
              <a:t>- vykázat v </a:t>
            </a:r>
            <a:r>
              <a:rPr lang="cs-CZ" b="1" dirty="0" err="1"/>
              <a:t>ZZoR</a:t>
            </a:r>
            <a:r>
              <a:rPr lang="cs-CZ" b="1" dirty="0"/>
              <a:t> dle skutečnosti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515 102   </a:t>
            </a:r>
            <a:r>
              <a:rPr lang="cs-CZ" dirty="0"/>
              <a:t>Počet dětí, žáků a studentů ovlivněných intervencí</a:t>
            </a:r>
          </a:p>
          <a:p>
            <a:pPr fontAlgn="ctr"/>
            <a:r>
              <a:rPr lang="cs-CZ" b="1" dirty="0"/>
              <a:t>517 102   </a:t>
            </a:r>
            <a:r>
              <a:rPr lang="cs-CZ" dirty="0"/>
              <a:t>Počet dětí a žáků Romů ovlivněných intervencí</a:t>
            </a:r>
          </a:p>
          <a:p>
            <a:pPr fontAlgn="ctr"/>
            <a:r>
              <a:rPr lang="cs-CZ" b="1" dirty="0"/>
              <a:t>516 112   </a:t>
            </a:r>
            <a:r>
              <a:rPr lang="cs-CZ" dirty="0"/>
              <a:t>Počet dětí a žáků s potřebou podpůrných opatření ovlivněných intervencí</a:t>
            </a:r>
          </a:p>
          <a:p>
            <a:pPr fontAlgn="ctr"/>
            <a:r>
              <a:rPr lang="cs-CZ" b="1" dirty="0"/>
              <a:t>516 113   </a:t>
            </a:r>
            <a:r>
              <a:rPr lang="cs-CZ" dirty="0"/>
              <a:t>Počet dětí a žáků s OMJ ovlivněných intervencí</a:t>
            </a:r>
          </a:p>
        </p:txBody>
      </p:sp>
    </p:spTree>
    <p:extLst>
      <p:ext uri="{BB962C8B-B14F-4D97-AF65-F5344CB8AC3E}">
        <p14:creationId xmlns:p14="http://schemas.microsoft.com/office/powerpoint/2010/main" val="204968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pracovníci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209368"/>
            <a:ext cx="10564586" cy="4683433"/>
          </a:xfrm>
        </p:spPr>
        <p:txBody>
          <a:bodyPr/>
          <a:lstStyle/>
          <a:p>
            <a:pPr fontAlgn="ctr"/>
            <a:r>
              <a:rPr lang="cs-CZ" dirty="0"/>
              <a:t>šablony: Vzdělávání pracovníků, Spolupráce pracovníků</a:t>
            </a:r>
          </a:p>
          <a:p>
            <a:pPr fontAlgn="ctr"/>
            <a:r>
              <a:rPr lang="cs-CZ" b="1" dirty="0"/>
              <a:t>600 000  Celkový počet účastníků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IS ESF21+ (karta účastníka) </a:t>
            </a:r>
            <a:r>
              <a:rPr lang="cs-CZ" dirty="0">
                <a:hlinkClick r:id="rId3"/>
              </a:rPr>
              <a:t>https://opjak.cz/dokumenty/is-esf-2021-evidence-podporenych-osob/</a:t>
            </a:r>
            <a:endParaRPr lang="cs-CZ" dirty="0"/>
          </a:p>
          <a:p>
            <a:pPr marL="342900" indent="-342900" fontAlgn="ctr">
              <a:buFontTx/>
              <a:buChar char="-"/>
            </a:pPr>
            <a:r>
              <a:rPr lang="cs-CZ" dirty="0"/>
              <a:t>všichni pracovníci příjemce dotace v jakékoliv výši hodin, kterým je hrazeno vzdělávání/spolupráce z dotace</a:t>
            </a:r>
          </a:p>
          <a:p>
            <a:pPr marL="342900" indent="-342900" fontAlgn="ctr">
              <a:buFontTx/>
              <a:buChar char="-"/>
            </a:pPr>
            <a:r>
              <a:rPr lang="cs-CZ" b="1" dirty="0"/>
              <a:t>nejpozději v </a:t>
            </a:r>
            <a:r>
              <a:rPr lang="cs-CZ" b="1" dirty="0" err="1"/>
              <a:t>ZZoR</a:t>
            </a:r>
            <a:r>
              <a:rPr lang="cs-CZ" b="1" dirty="0"/>
              <a:t> </a:t>
            </a:r>
            <a:r>
              <a:rPr lang="cs-CZ" dirty="0"/>
              <a:t>(+ průběžně dokument </a:t>
            </a:r>
            <a:r>
              <a:rPr lang="cs-CZ" b="1" dirty="0"/>
              <a:t>Evidence podpor</a:t>
            </a:r>
            <a:r>
              <a:rPr lang="cs-CZ" dirty="0"/>
              <a:t>)</a:t>
            </a:r>
          </a:p>
          <a:p>
            <a:pPr fontAlgn="ctr"/>
            <a:r>
              <a:rPr lang="cs-CZ" b="1" dirty="0"/>
              <a:t>525 102   Počet pracovníků ovlivněných intervencí</a:t>
            </a:r>
            <a:endParaRPr lang="cs-CZ" dirty="0"/>
          </a:p>
          <a:p>
            <a:pPr marL="342900" indent="-342900" fontAlgn="ctr">
              <a:buFontTx/>
              <a:buChar char="-"/>
            </a:pPr>
            <a:r>
              <a:rPr lang="cs-CZ" dirty="0"/>
              <a:t>všichni pracovníci příjemce dotace + pracovníci z jiných škol/školských zařízení při sdílení zkušeností, pokud nejsou v pozici lektora 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jmenný seznam pracovníků – </a:t>
            </a:r>
            <a:r>
              <a:rPr lang="cs-CZ" b="1" dirty="0"/>
              <a:t>nejpozději v </a:t>
            </a:r>
            <a:r>
              <a:rPr lang="cs-CZ" b="1" dirty="0" err="1"/>
              <a:t>ZZoR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037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Personální šablony (pro každé sledované období)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„číslo“: počet osob na dané personální pozici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„cena“: průměrná výše úvazku po dobu činnosti dané personální pozice</a:t>
            </a:r>
          </a:p>
          <a:p>
            <a:endParaRPr lang="cs-CZ" dirty="0"/>
          </a:p>
          <a:p>
            <a:r>
              <a:rPr lang="cs-CZ" dirty="0"/>
              <a:t>SDP k personálním šablonám počítá Kalkulačka šablon – tj. přepsat údaje do IS KP21+ v každé </a:t>
            </a:r>
            <a:r>
              <a:rPr lang="cs-CZ" dirty="0" err="1"/>
              <a:t>ZoR</a:t>
            </a:r>
            <a:r>
              <a:rPr lang="cs-CZ" dirty="0"/>
              <a:t>, ve které jsou vykazovány personální šablony</a:t>
            </a:r>
          </a:p>
        </p:txBody>
      </p:sp>
    </p:spTree>
    <p:extLst>
      <p:ext uri="{BB962C8B-B14F-4D97-AF65-F5344CB8AC3E}">
        <p14:creationId xmlns:p14="http://schemas.microsoft.com/office/powerpoint/2010/main" val="377681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Inovativní vzdělávání – forma  </a:t>
            </a:r>
            <a:r>
              <a:rPr lang="cs-CZ" dirty="0"/>
              <a:t>(pro šablony vykázané v daném sledovaném období)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„číslo“: počet dětí/žáků/studentů, kteří se dané formy zúčastnili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„cena“: celkový počet hodin zrealizovaného vzdělávání touto formou</a:t>
            </a:r>
          </a:p>
          <a:p>
            <a:endParaRPr lang="cs-CZ" b="1" dirty="0"/>
          </a:p>
          <a:p>
            <a:r>
              <a:rPr lang="cs-CZ" b="1" dirty="0"/>
              <a:t>Inovativní vzdělávání – téma  </a:t>
            </a:r>
            <a:r>
              <a:rPr lang="cs-CZ" dirty="0"/>
              <a:t>(pro šablony vykázané v daném sledovaném období)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„číslo“: počet dětí/žáků/studentů, kteří se daného tématu zúčastnili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položka „cena“: celkový počet hodin zrealizovaného vzdělávání v tomto tématu</a:t>
            </a:r>
          </a:p>
          <a:p>
            <a:endParaRPr lang="cs-CZ" dirty="0"/>
          </a:p>
          <a:p>
            <a:r>
              <a:rPr lang="cs-CZ" dirty="0"/>
              <a:t>Vycházet z výstupu šablony „32 hodin inovativního vzdělávání“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0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Změny projektu - obecně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Pravidla pro žadatele a příjemce zjednodušených projektů, kap. 7.4</a:t>
            </a:r>
          </a:p>
          <a:p>
            <a:endParaRPr lang="cs-CZ" dirty="0"/>
          </a:p>
          <a:p>
            <a:r>
              <a:rPr lang="cs-CZ" dirty="0"/>
              <a:t>Uživatelská příručka IS KP21+: Žádost o změnu </a:t>
            </a:r>
          </a:p>
          <a:p>
            <a:r>
              <a:rPr lang="cs-CZ" dirty="0">
                <a:hlinkClick r:id="rId3"/>
              </a:rPr>
              <a:t>https://opjak.cz/dokumenty/zadost-o-zmenu/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příručka pro všechny typy projektů</a:t>
            </a:r>
          </a:p>
          <a:p>
            <a:endParaRPr lang="cs-CZ" dirty="0"/>
          </a:p>
          <a:p>
            <a:r>
              <a:rPr lang="cs-CZ" dirty="0"/>
              <a:t>Před vydáním PA: pouze změny v kontaktních a identifikačních údajích žadatele</a:t>
            </a:r>
          </a:p>
          <a:p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55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Změny projektu nepodstatné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Princip:</a:t>
            </a:r>
            <a:r>
              <a:rPr lang="cs-CZ" dirty="0">
                <a:latin typeface="+mn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příjemce nepodstatné změny průběžně oznamuje, poskytovatel dotace je potvrzuje a bere na vědomí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oznámit nejlépe předem, aby byly promítnuty pro </a:t>
            </a:r>
            <a:r>
              <a:rPr lang="cs-CZ" dirty="0"/>
              <a:t>následující </a:t>
            </a:r>
            <a:r>
              <a:rPr lang="cs-CZ" dirty="0" err="1">
                <a:latin typeface="+mn-lt"/>
              </a:rPr>
              <a:t>ZoR</a:t>
            </a:r>
            <a:endParaRPr lang="cs-CZ" dirty="0">
              <a:latin typeface="+mn-lt"/>
            </a:endParaRPr>
          </a:p>
          <a:p>
            <a:endParaRPr lang="cs-CZ" b="1" dirty="0">
              <a:latin typeface="+mn-lt"/>
            </a:endParaRPr>
          </a:p>
          <a:p>
            <a:r>
              <a:rPr lang="cs-CZ" b="1" dirty="0">
                <a:latin typeface="+mn-lt"/>
              </a:rPr>
              <a:t>Příklady</a:t>
            </a:r>
            <a:r>
              <a:rPr lang="cs-CZ" dirty="0">
                <a:latin typeface="+mn-lt"/>
              </a:rPr>
              <a:t> nepodstatných změn: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změna kontaktních údajů vč. statutárního zástupce a kontaktní osoby, změna právní formy vyplývající z legislativy</a:t>
            </a:r>
          </a:p>
          <a:p>
            <a:pPr marL="342900" indent="-342900">
              <a:buFontTx/>
              <a:buChar char="-"/>
            </a:pPr>
            <a:r>
              <a:rPr lang="cs-CZ" dirty="0"/>
              <a:t>změna bankovního účtu, ale pozor! – záměr změnit účet musí být oznámen předem, doložit smlouvu o zřízení účtu.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>
                <a:latin typeface="+mn-lt"/>
              </a:rPr>
              <a:t>měna specifické datové položky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87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Podstatné změny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Princip: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příjemce žádá o podstatnou změnu s dostatečným předstihem (</a:t>
            </a:r>
            <a:r>
              <a:rPr lang="cs-CZ" dirty="0"/>
              <a:t>nejpozději</a:t>
            </a:r>
            <a:r>
              <a:rPr lang="cs-CZ" dirty="0">
                <a:latin typeface="+mn-lt"/>
              </a:rPr>
              <a:t> 40 pracovních dní před koncem </a:t>
            </a:r>
            <a:r>
              <a:rPr lang="cs-CZ" dirty="0"/>
              <a:t>projektu /později s řádným zdůvodněním</a:t>
            </a:r>
            <a:r>
              <a:rPr lang="cs-CZ" dirty="0">
                <a:latin typeface="+mn-lt"/>
              </a:rPr>
              <a:t>)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administrátor posoudí, zda se jedná o </a:t>
            </a:r>
            <a:r>
              <a:rPr lang="cs-CZ" b="1" dirty="0">
                <a:latin typeface="+mn-lt"/>
              </a:rPr>
              <a:t>změnu bez dopadu do právního aktu </a:t>
            </a:r>
            <a:r>
              <a:rPr lang="cs-CZ" dirty="0">
                <a:latin typeface="+mn-lt"/>
              </a:rPr>
              <a:t>(změna významná) </a:t>
            </a:r>
            <a:r>
              <a:rPr lang="cs-CZ" b="1" dirty="0">
                <a:latin typeface="+mn-lt"/>
              </a:rPr>
              <a:t>nebo o změnu s dopadem do právního aktu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schválení podstatné změny se řídí jejím věcným posouzením </a:t>
            </a:r>
            <a:r>
              <a:rPr lang="cs-CZ" dirty="0"/>
              <a:t>= schválení změny pokrývá období zpětně dle nastavení účinnosti změny ze strany příjemce, lze až k datu zahájení realizace projektu 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v</a:t>
            </a:r>
            <a:r>
              <a:rPr lang="cs-CZ" b="1" dirty="0">
                <a:latin typeface="+mn-lt"/>
              </a:rPr>
              <a:t>ýdaje spojené se změnou je možné nárokovat až po schválení změny</a:t>
            </a:r>
            <a:r>
              <a:rPr lang="cs-CZ" dirty="0">
                <a:latin typeface="+mn-lt"/>
              </a:rPr>
              <a:t>, tj. nové aktivity lze </a:t>
            </a:r>
            <a:r>
              <a:rPr lang="cs-CZ" dirty="0"/>
              <a:t>vykázat po schválení změny v nejbližší </a:t>
            </a:r>
            <a:r>
              <a:rPr lang="cs-CZ" dirty="0" err="1"/>
              <a:t>ZoR</a:t>
            </a:r>
            <a:r>
              <a:rPr lang="cs-CZ" dirty="0"/>
              <a:t>.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42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Podstatné změny projektu - příklady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Podstatné změny bez dopadu do PA </a:t>
            </a:r>
            <a:r>
              <a:rPr lang="cs-CZ" dirty="0"/>
              <a:t>(tzv. změny významné)</a:t>
            </a:r>
          </a:p>
          <a:p>
            <a:r>
              <a:rPr lang="cs-CZ" dirty="0"/>
              <a:t>- změny aktivit </a:t>
            </a:r>
            <a:r>
              <a:rPr lang="cs-CZ" u="sng" dirty="0"/>
              <a:t>v rámci jednoho specifického cíle</a:t>
            </a:r>
            <a:r>
              <a:rPr lang="cs-CZ" dirty="0"/>
              <a:t>, vč. použití šablony Nevyužité prostředky (viz kalkulačka změn)</a:t>
            </a:r>
          </a:p>
          <a:p>
            <a:r>
              <a:rPr lang="cs-CZ" dirty="0"/>
              <a:t>- změna vlastnické struktury příjemce (soukromé/církevní subjekty)</a:t>
            </a:r>
          </a:p>
          <a:p>
            <a:endParaRPr lang="cs-CZ" dirty="0"/>
          </a:p>
          <a:p>
            <a:r>
              <a:rPr lang="cs-CZ" b="1" dirty="0"/>
              <a:t>Podstatné změny s dopadem do PA </a:t>
            </a:r>
            <a:r>
              <a:rPr lang="cs-CZ" dirty="0"/>
              <a:t>(vydání dodatku k PA)</a:t>
            </a:r>
          </a:p>
          <a:p>
            <a:pPr marL="342900" indent="-342900">
              <a:buFontTx/>
              <a:buChar char="-"/>
            </a:pPr>
            <a:r>
              <a:rPr lang="cs-CZ" dirty="0"/>
              <a:t>dřívější ukončení projektu (při splnění účelu dotace), prodloužení projektu </a:t>
            </a:r>
          </a:p>
          <a:p>
            <a:pPr marL="342900" indent="-342900">
              <a:buFontTx/>
              <a:buChar char="-"/>
            </a:pPr>
            <a:r>
              <a:rPr lang="cs-CZ" dirty="0"/>
              <a:t>změny údajů školy při slučování a splývání škol (tj. při změně vyžadující souhlas zřizovatele)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přidání indikátoru</a:t>
            </a:r>
          </a:p>
        </p:txBody>
      </p:sp>
    </p:spTree>
    <p:extLst>
      <p:ext uri="{BB962C8B-B14F-4D97-AF65-F5344CB8AC3E}">
        <p14:creationId xmlns:p14="http://schemas.microsoft.com/office/powerpoint/2010/main" val="147456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Nakládání s majetkem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Během realizace projektu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nutnost zabezpečit proti poškození, ztrátě, odcizení (v případě odcizení či ztráty adekvátně nahradit pro naplnění cílů aktivit)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inventarizovat (označit inventárním číslem)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během realizace nelze převést, prodat, pronajmout, resp. lze v některých případech po předchozím souhlasu ŘO (viz PA, čás</a:t>
            </a:r>
            <a:r>
              <a:rPr lang="cs-CZ" dirty="0"/>
              <a:t>t II, bod 17</a:t>
            </a:r>
            <a:r>
              <a:rPr lang="cs-CZ" dirty="0">
                <a:latin typeface="+mn-lt"/>
              </a:rPr>
              <a:t>)</a:t>
            </a:r>
          </a:p>
          <a:p>
            <a:r>
              <a:rPr lang="cs-CZ" b="1" dirty="0">
                <a:latin typeface="+mn-lt"/>
              </a:rPr>
              <a:t>Po ukončení realizace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PA neobsahuje dobu stanovenou pro nepřevoditelnost majetku (tj. nevztahuje se na něj udržitelnost)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zjišťováno a kontrolováno, jak bude s majetkem naloženo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30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086929"/>
            <a:ext cx="7756072" cy="1328468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2123769"/>
            <a:ext cx="10564586" cy="36473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Dokumentace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Účel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Indikátory, Specifické datové položky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Změny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Nakládání s majetkem a archivace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Publicita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Zprávy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Výstupy aktivit vč. kalkulačky šablon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Publicita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727872" cy="408214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Splnění minimální publicity</a:t>
            </a:r>
            <a:r>
              <a:rPr lang="cs-CZ" dirty="0">
                <a:latin typeface="+mn-lt"/>
              </a:rPr>
              <a:t>: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Informovat na svých </a:t>
            </a:r>
            <a:r>
              <a:rPr lang="cs-CZ" b="1" dirty="0">
                <a:latin typeface="+mn-lt"/>
              </a:rPr>
              <a:t>webových stránkách </a:t>
            </a:r>
            <a:r>
              <a:rPr lang="cs-CZ" dirty="0">
                <a:latin typeface="+mn-lt"/>
              </a:rPr>
              <a:t>a na </a:t>
            </a:r>
            <a:r>
              <a:rPr lang="cs-CZ" b="1" dirty="0">
                <a:latin typeface="+mn-lt"/>
              </a:rPr>
              <a:t>sociálních sítích </a:t>
            </a:r>
            <a:r>
              <a:rPr lang="cs-CZ" dirty="0">
                <a:latin typeface="+mn-lt"/>
              </a:rPr>
              <a:t>školy/školského zařízení o projektu (+ </a:t>
            </a:r>
            <a:r>
              <a:rPr lang="cs-CZ" dirty="0" err="1">
                <a:latin typeface="+mn-lt"/>
              </a:rPr>
              <a:t>logolink</a:t>
            </a:r>
            <a:r>
              <a:rPr lang="cs-CZ" dirty="0">
                <a:latin typeface="+mn-lt"/>
              </a:rPr>
              <a:t>).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Umístit alespoň </a:t>
            </a:r>
            <a:r>
              <a:rPr lang="cs-CZ" b="1" dirty="0">
                <a:latin typeface="+mn-lt"/>
              </a:rPr>
              <a:t>1 plakát min. velikosti A3 </a:t>
            </a:r>
            <a:r>
              <a:rPr lang="cs-CZ" dirty="0">
                <a:latin typeface="+mn-lt"/>
              </a:rPr>
              <a:t>s informacemi o projektu na místo viditelné pro veřejnost – generátor </a:t>
            </a:r>
            <a:r>
              <a:rPr lang="cs-CZ" b="1" i="0" u="sng" dirty="0">
                <a:solidFill>
                  <a:srgbClr val="1C3778"/>
                </a:solidFill>
                <a:effectLst/>
                <a:hlinkClick r:id="rId3"/>
              </a:rPr>
              <a:t>DotaceEU.cz</a:t>
            </a:r>
            <a:endParaRPr lang="cs-CZ" dirty="0">
              <a:highlight>
                <a:srgbClr val="FFFF00"/>
              </a:highlight>
            </a:endParaRP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Na dokumentech pro veřejnost uvádět </a:t>
            </a:r>
            <a:r>
              <a:rPr lang="cs-CZ" dirty="0" err="1">
                <a:latin typeface="+mn-lt"/>
              </a:rPr>
              <a:t>logolink</a:t>
            </a:r>
            <a:r>
              <a:rPr lang="cs-CZ" dirty="0">
                <a:latin typeface="+mn-lt"/>
              </a:rPr>
              <a:t> (např. prezenční listina pro rodiče a veřejnost).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Při pořádání seminářů, školení atd. informovat účastníky i případně subjekty podílející se na pořádání </a:t>
            </a:r>
            <a:r>
              <a:rPr lang="cs-CZ" dirty="0"/>
              <a:t>akce </a:t>
            </a:r>
            <a:r>
              <a:rPr lang="cs-CZ" dirty="0">
                <a:latin typeface="+mn-lt"/>
              </a:rPr>
              <a:t>o podpoře z OP JAK.  </a:t>
            </a:r>
          </a:p>
          <a:p>
            <a:r>
              <a:rPr lang="cs-CZ" b="1" dirty="0" err="1"/>
              <a:t>ZoR</a:t>
            </a:r>
            <a:r>
              <a:rPr lang="cs-CZ" b="1" dirty="0"/>
              <a:t> č. 1: informace o splnění publicity dle bodu 1 + 2 (+ </a:t>
            </a:r>
            <a:r>
              <a:rPr lang="cs-CZ" b="1" dirty="0" err="1"/>
              <a:t>prtscr</a:t>
            </a:r>
            <a:r>
              <a:rPr lang="cs-CZ" b="1" dirty="0"/>
              <a:t> ze sociální sítě školy!)</a:t>
            </a:r>
          </a:p>
        </p:txBody>
      </p:sp>
    </p:spTree>
    <p:extLst>
      <p:ext uri="{BB962C8B-B14F-4D97-AF65-F5344CB8AC3E}">
        <p14:creationId xmlns:p14="http://schemas.microsoft.com/office/powerpoint/2010/main" val="71183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Archivace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povinnost uchovávat dokumenty v souladu s právními předpisy a pravidly OP JAK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Výčet dokumentů a výstupů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uchovávání </a:t>
            </a:r>
          </a:p>
          <a:p>
            <a:pPr marL="342900" indent="-342900">
              <a:buFontTx/>
              <a:buChar char="-"/>
            </a:pPr>
            <a:r>
              <a:rPr lang="cs-CZ" dirty="0"/>
              <a:t>dokumenty, které jako originál existují v MS2021+ (IS KP21+), není třeba archivovat na jiném místě</a:t>
            </a:r>
          </a:p>
          <a:p>
            <a:pPr marL="342900" indent="-342900">
              <a:buFontTx/>
              <a:buChar char="-"/>
            </a:pPr>
            <a:r>
              <a:rPr lang="cs-CZ" dirty="0"/>
              <a:t>archivaci ostatních dokumentů musí zajistit příjemce (dle zákona o archivnictví a spisové službě)</a:t>
            </a:r>
          </a:p>
          <a:p>
            <a:pPr marL="342900" indent="-342900">
              <a:buFontTx/>
              <a:buChar char="-"/>
            </a:pPr>
            <a:r>
              <a:rPr lang="cs-CZ" dirty="0"/>
              <a:t>doba archivace: 10 let od 1. 1. následujícího roku po roce, kdy uplyne lhůta pro splnění poslední podmínky realizace (obvykle lhůta finančního vypořádání)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74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Oznamovací povinnost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Rozhodnutí o poskytnutí dotace, část II, bod 7 (oznamovací povinnost), bod 9 (veřejné zakázky), bod 11 (audity).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poskytovat </a:t>
            </a:r>
            <a:r>
              <a:rPr lang="cs-CZ" b="1" dirty="0"/>
              <a:t>doplňující informace </a:t>
            </a:r>
            <a:r>
              <a:rPr lang="cs-CZ" dirty="0"/>
              <a:t>související s projektem na žádost poskytovatele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oznámit veškeré skutečnosti, které mohou mít </a:t>
            </a:r>
            <a:r>
              <a:rPr lang="cs-CZ" b="1" dirty="0"/>
              <a:t>vliv na povahu/podmínky realizace projektu</a:t>
            </a:r>
            <a:r>
              <a:rPr lang="cs-CZ" dirty="0"/>
              <a:t> (změna vlastnické struktury, slučování subjektů, insolvence,..)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oznamovat VZ </a:t>
            </a:r>
            <a:r>
              <a:rPr lang="cs-CZ" dirty="0"/>
              <a:t>dle pravidle OP JAK (tj. dle zákona o zadávání veřejných zakázek) –modul Veřejné zakázky v IS KP21+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informovat o všech auditech a kontrolách </a:t>
            </a:r>
            <a:r>
              <a:rPr lang="cs-CZ" dirty="0"/>
              <a:t>ze strany jiných subjektů ve vztahu k projektu + poskytnout protokol (do 15 </a:t>
            </a:r>
            <a:r>
              <a:rPr lang="cs-CZ" dirty="0" err="1"/>
              <a:t>prac</a:t>
            </a:r>
            <a:r>
              <a:rPr lang="cs-CZ" dirty="0"/>
              <a:t>. dní od ukončení auditu/kontroly)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135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Zpracování osobních údajů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b="1" dirty="0">
                <a:latin typeface="+mn-lt"/>
              </a:rPr>
              <a:t>Zajištění souhlasu </a:t>
            </a:r>
            <a:r>
              <a:rPr lang="cs-CZ" dirty="0">
                <a:latin typeface="+mn-lt"/>
              </a:rPr>
              <a:t>se zpracováním osobních údajů podpořených osob (pokud jsou osobní údaje používány) = vzdělávání pracovníků, personální šablony. </a:t>
            </a:r>
          </a:p>
          <a:p>
            <a:pPr marL="457200" indent="-457200">
              <a:buAutoNum type="arabicPeriod"/>
            </a:pPr>
            <a:r>
              <a:rPr lang="cs-CZ" b="1" dirty="0">
                <a:latin typeface="+mn-lt"/>
              </a:rPr>
              <a:t>Zpracování osobních údajů </a:t>
            </a:r>
            <a:r>
              <a:rPr lang="cs-CZ" dirty="0">
                <a:latin typeface="+mn-lt"/>
              </a:rPr>
              <a:t>podpořených osob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příjemce nepodává oznámení o zpracování osobních údajů na ÚOOÚ – dle §18 odst. 1 písm. B zákona č. 101/2002 Sb., o ochraně osobních údajů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příjemce uzavírá smlouvu o ochraně osobních údajů s případným dodavatelem, pokud má dodavatel zpracovávat osobní údaje.</a:t>
            </a:r>
          </a:p>
          <a:p>
            <a:pPr marL="342900" indent="-342900">
              <a:buFontTx/>
              <a:buChar char="-"/>
            </a:pPr>
            <a:r>
              <a:rPr lang="cs-CZ" dirty="0"/>
              <a:t>ú</a:t>
            </a:r>
            <a:r>
              <a:rPr lang="cs-CZ" dirty="0">
                <a:latin typeface="+mn-lt"/>
              </a:rPr>
              <a:t>daje o podpořených osobách lze zpracovávat výhradně v souvislosti s realizací projektu. </a:t>
            </a:r>
          </a:p>
          <a:p>
            <a:r>
              <a:rPr lang="cs-CZ" dirty="0">
                <a:latin typeface="+mn-lt"/>
              </a:rPr>
              <a:t>Viz Rozhodnutí o poskytnutí dotace, část II, bod 22.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02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Výstupy aktivit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160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Dokládání výstupů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Příloha č. 2 výzvy </a:t>
            </a:r>
            <a:r>
              <a:rPr lang="cs-CZ" b="1" dirty="0"/>
              <a:t>Přehled šablon a jejich věcný výklad</a:t>
            </a:r>
            <a:r>
              <a:rPr lang="cs-CZ" dirty="0"/>
              <a:t> – zejména: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Kap. 4 – šablony aktivit – d</a:t>
            </a:r>
            <a:r>
              <a:rPr lang="cs-CZ" dirty="0"/>
              <a:t>okládání výstupů ve zprávě o realizaci a </a:t>
            </a:r>
            <a:r>
              <a:rPr lang="cs-CZ" sz="2400" dirty="0"/>
              <a:t>pro kontrolu na místě</a:t>
            </a:r>
          </a:p>
          <a:p>
            <a:pPr marL="342900" indent="-342900">
              <a:buFontTx/>
              <a:buChar char="-"/>
            </a:pPr>
            <a:r>
              <a:rPr lang="cs-CZ" dirty="0"/>
              <a:t>Kap. 5 – Specifikace výstupů a výsledků projektu – upřesňující informace ke Kalkulačce šablon, personálním záležitostem, produktivním hodinám, ČP, osvědčení/potvrzení o absolvování vzdělávání, kvalifikaci, indikátorům, SDP</a:t>
            </a:r>
          </a:p>
          <a:p>
            <a:r>
              <a:rPr lang="cs-CZ" b="1" dirty="0"/>
              <a:t>Pravidla pro žadatele a příjemce ZP</a:t>
            </a:r>
            <a:r>
              <a:rPr lang="cs-CZ" dirty="0"/>
              <a:t> – zejména: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sz="2400" dirty="0"/>
              <a:t>ap. 7 – Monitorování a administrace projektu – </a:t>
            </a:r>
            <a:r>
              <a:rPr lang="cs-CZ" sz="2400" dirty="0" err="1"/>
              <a:t>ZoR</a:t>
            </a:r>
            <a:r>
              <a:rPr lang="cs-CZ" sz="2400" dirty="0"/>
              <a:t>, změny projektu, publicita, indikátory, ukončování projektů, archivace</a:t>
            </a:r>
          </a:p>
          <a:p>
            <a:pPr marL="342900" indent="-342900">
              <a:buFontTx/>
              <a:buChar char="-"/>
            </a:pPr>
            <a:r>
              <a:rPr lang="cs-CZ" dirty="0"/>
              <a:t>Kap. 8 – Způsobilost výdajů a jejich vykazování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259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387577"/>
            <a:ext cx="10564586" cy="918707"/>
          </a:xfrm>
        </p:spPr>
        <p:txBody>
          <a:bodyPr/>
          <a:lstStyle/>
          <a:p>
            <a:r>
              <a:rPr lang="cs-CZ" dirty="0"/>
              <a:t>Zprávy o realizaci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5A8BC3-136F-3671-363C-63EAAB38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Bez ohledu na délku realizace projektu jsou zasílány 3 zprávy o realizaci </a:t>
            </a:r>
            <a:r>
              <a:rPr lang="cs-CZ" b="1" dirty="0"/>
              <a:t>v systému IS KP21+: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 err="1"/>
              <a:t>ZoR</a:t>
            </a:r>
            <a:r>
              <a:rPr lang="cs-CZ" dirty="0"/>
              <a:t> – sledované období 9 měsíců – odevzdání do 20ti pracovních dnů</a:t>
            </a:r>
          </a:p>
          <a:p>
            <a:r>
              <a:rPr lang="cs-CZ" dirty="0"/>
              <a:t>        (vykázat publicitu, indikátor 510 102)</a:t>
            </a:r>
          </a:p>
          <a:p>
            <a:r>
              <a:rPr lang="cs-CZ" dirty="0"/>
              <a:t>2. </a:t>
            </a:r>
            <a:r>
              <a:rPr lang="cs-CZ" dirty="0" err="1"/>
              <a:t>ZoR</a:t>
            </a:r>
            <a:r>
              <a:rPr lang="cs-CZ" dirty="0"/>
              <a:t> – sledované období 9 měsíců – odevzdání do 20ti pracovních dnů</a:t>
            </a:r>
          </a:p>
          <a:p>
            <a:r>
              <a:rPr lang="cs-CZ"/>
              <a:t>3. Závěrečná </a:t>
            </a:r>
            <a:r>
              <a:rPr lang="cs-CZ" dirty="0" err="1"/>
              <a:t>ZoR</a:t>
            </a:r>
            <a:r>
              <a:rPr lang="cs-CZ" dirty="0"/>
              <a:t> – sledované období 6-18 měsíců – odevzdání do 40ti pracovních dnů od skončení realizace projektu</a:t>
            </a:r>
          </a:p>
          <a:p>
            <a:endParaRPr lang="cs-CZ" dirty="0"/>
          </a:p>
          <a:p>
            <a:r>
              <a:rPr lang="cs-CZ" dirty="0"/>
              <a:t>Vratka nevyužitých finančních prostředků – po schválení závěrečné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67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povinná příloha každé </a:t>
            </a:r>
            <a:r>
              <a:rPr lang="cs-CZ" sz="2400" dirty="0" err="1"/>
              <a:t>ZoR</a:t>
            </a:r>
            <a:r>
              <a:rPr lang="cs-CZ" sz="2400" dirty="0"/>
              <a:t> - zveřejněna u výzvy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jeden soubor pro všechny </a:t>
            </a:r>
            <a:r>
              <a:rPr lang="cs-CZ" dirty="0" err="1"/>
              <a:t>ZoR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vykazování splněných šablon/aktivit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vykazování produktivních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vykazování setkávání kariérového poradce s žáky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vykazování podpůrných akcí (kulatých stolů/workshopů) koordinátora spolupráce školy a zaměstnavatele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Vykazování podpořených osob jako podklad pro indikátor 525 102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601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Dokládání výstupů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Vzory příloh a formulářů uveřejněny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Dokument „Dokládání výstupů pro šablony SŠ a VOŠ“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Souhrnné čestné prohlášení - povinná příloha každé </a:t>
            </a:r>
            <a:r>
              <a:rPr lang="cs-CZ" dirty="0" err="1"/>
              <a:t>ZoR</a:t>
            </a:r>
            <a:r>
              <a:rPr lang="cs-CZ" dirty="0"/>
              <a:t>, ve které jsou vykazovány personální šablony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Uplatnění zpětné způsobilosti výdajů: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pracovněprávním dokumentu k personální šabloně před podáním žádosti o podporu bude uveden název projektu namísto registračního čísla. </a:t>
            </a:r>
            <a:endParaRPr lang="cs-CZ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Plná moc – v případě podpisu </a:t>
            </a:r>
            <a:r>
              <a:rPr lang="cs-CZ" dirty="0" err="1"/>
              <a:t>ZoR</a:t>
            </a:r>
            <a:r>
              <a:rPr lang="cs-CZ" dirty="0"/>
              <a:t> jinou osobou než statutárním zástupcem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7640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Realizace šablon (aktivit) – důležitá 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 pro SŠ/VOŠ lze dílčím způsobem realizovat i v DM/INT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běžných SŠ s třídami zřízenými podle §16, odst. 9 není doporučeno, aby byly v těchto třídách realizovány aktivity: školní asistent, sociální pedagog, školní speciální pedagog, školní psycholog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latin typeface="+mn-lt"/>
              </a:rPr>
              <a:t>Pro školy/ školská zařízení platí obecně pravidlo, že je třeba volit aktivity s ohledem na čerpání obdobné podpory z jiných zdrojů, např. Národní plán obnovy, jiné dotační tituly (včetně dalších výzev OP JAK), dotační programy MŠMT, Erasmus+, tituly dalších operačních programů v ČR či jiné zdroje financování stejných či obsahově obdobných aktivit. Není přípustné financovat identické náklady na aktivitu ze dvou zdrojů.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887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Datum ukončení příjmu žádostí: 31. 1. 2023 ve 14 hodin</a:t>
            </a:r>
          </a:p>
          <a:p>
            <a:r>
              <a:rPr lang="cs-CZ" dirty="0"/>
              <a:t>Délka projektů: </a:t>
            </a:r>
            <a:r>
              <a:rPr lang="cs-CZ" b="1" dirty="0"/>
              <a:t>max. 36 měsíců</a:t>
            </a:r>
          </a:p>
          <a:p>
            <a:r>
              <a:rPr lang="cs-CZ" dirty="0"/>
              <a:t>Nejzazší datum pro ukončení projektu: </a:t>
            </a:r>
            <a:r>
              <a:rPr lang="cs-CZ" b="1" dirty="0"/>
              <a:t>31. 1. 2026</a:t>
            </a:r>
          </a:p>
          <a:p>
            <a:endParaRPr lang="cs-CZ" dirty="0"/>
          </a:p>
          <a:p>
            <a:r>
              <a:rPr lang="cs-CZ" dirty="0"/>
              <a:t>Návaznost na výzvy v OP VVV: </a:t>
            </a:r>
          </a:p>
          <a:p>
            <a:pPr marL="342900" indent="-342900">
              <a:buFontTx/>
              <a:buChar char="-"/>
            </a:pPr>
            <a:r>
              <a:rPr lang="cs-CZ" dirty="0"/>
              <a:t>nesmí být souběh projektů: 65/66 OP VVV</a:t>
            </a:r>
          </a:p>
          <a:p>
            <a:pPr marL="342900" indent="-342900">
              <a:buFontTx/>
              <a:buChar char="-"/>
            </a:pPr>
            <a:r>
              <a:rPr lang="cs-CZ" dirty="0"/>
              <a:t>může být souběh projektů, ale ne aktivit: výzva 75 a 78 OP VVV</a:t>
            </a:r>
          </a:p>
        </p:txBody>
      </p:sp>
    </p:spTree>
    <p:extLst>
      <p:ext uri="{BB962C8B-B14F-4D97-AF65-F5344CB8AC3E}">
        <p14:creationId xmlns:p14="http://schemas.microsoft.com/office/powerpoint/2010/main" val="117672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Personální šablony - společné požadavky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Pracovní smlouva/DPP/DPČ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dirty="0"/>
              <a:t>lze uzavřít předem, ale výkon činnosti pro projekt musí být uveden v době realizace projektu.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sz="2400" dirty="0"/>
              <a:t>ázev pozice, výše úvazku (počet hodin za týden nebo měsíční úvazek), </a:t>
            </a:r>
            <a:r>
              <a:rPr lang="cs-CZ" sz="2400" dirty="0" err="1"/>
              <a:t>reg</a:t>
            </a:r>
            <a:r>
              <a:rPr lang="cs-CZ" sz="2400" dirty="0"/>
              <a:t>. číslo a popř. název projektu </a:t>
            </a:r>
          </a:p>
          <a:p>
            <a:r>
              <a:rPr lang="cs-CZ" sz="2400" b="1" dirty="0"/>
              <a:t>Kvalifikační předpoklady</a:t>
            </a:r>
          </a:p>
          <a:p>
            <a:r>
              <a:rPr lang="cs-CZ" sz="2400" b="1" dirty="0"/>
              <a:t> </a:t>
            </a:r>
            <a:r>
              <a:rPr lang="cs-CZ" dirty="0"/>
              <a:t>- </a:t>
            </a:r>
            <a:r>
              <a:rPr lang="cs-CZ" sz="2400" dirty="0"/>
              <a:t>splněny ke dni zahájení činnosti pro projekt (výjimka na vzdělání Školního      asistenta a Dvojjazyčného asistenta)</a:t>
            </a:r>
          </a:p>
          <a:p>
            <a:r>
              <a:rPr lang="cs-CZ" dirty="0"/>
              <a:t>- manuál ke kvalifikačním předpokladům</a:t>
            </a:r>
            <a:endParaRPr lang="cs-CZ" sz="2400" dirty="0"/>
          </a:p>
          <a:p>
            <a:pPr marL="0" indent="0">
              <a:buNone/>
            </a:pPr>
            <a:r>
              <a:rPr lang="cs-CZ" b="1" dirty="0"/>
              <a:t>Nedokládá se </a:t>
            </a:r>
            <a:r>
              <a:rPr lang="cs-CZ" dirty="0"/>
              <a:t>report o činnosti (vykazování produktivních hodin v kalkulačce k </a:t>
            </a:r>
            <a:r>
              <a:rPr lang="cs-CZ" dirty="0" err="1"/>
              <a:t>ZoR</a:t>
            </a:r>
            <a:r>
              <a:rPr lang="cs-CZ" dirty="0"/>
              <a:t>) a </a:t>
            </a:r>
            <a:r>
              <a:rPr lang="cs-CZ" sz="2400" dirty="0"/>
              <a:t>náplň práce.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0477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asistent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8374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ohrožení školním neúspěchem (až do úvazku 1,0)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b="0" i="0" strike="noStrike" baseline="0" dirty="0"/>
              <a:t>plnění </a:t>
            </a:r>
            <a:r>
              <a:rPr lang="cs-CZ" b="0" i="0" strike="noStrike" baseline="0" dirty="0" err="1"/>
              <a:t>kvalifik</a:t>
            </a:r>
            <a:r>
              <a:rPr lang="cs-CZ" b="0" i="0" strike="noStrike" baseline="0" dirty="0"/>
              <a:t>. předpokladů, jako u pozice asistent pedagoga v zák. č. 563/2004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Výjimka na vzdělání – získat do roka od nástupu (viz kap. 5.1 přílohy 2 výzvy)</a:t>
            </a:r>
          </a:p>
          <a:p>
            <a:endParaRPr lang="cs-CZ" u="sng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dokladů o dosaženém vzdělání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do Kalkulačky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135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pedagog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8374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ohrožení školním neúspěchem (až do úvazku 1,0)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b="0" i="0" strike="noStrike" baseline="0" dirty="0"/>
              <a:t>plnění kvalifikačních předpokladů – není </a:t>
            </a:r>
            <a:r>
              <a:rPr lang="cs-CZ" b="0" i="0" strike="noStrike" baseline="0" dirty="0" err="1"/>
              <a:t>ped</a:t>
            </a:r>
            <a:r>
              <a:rPr lang="cs-CZ" dirty="0"/>
              <a:t>. pracovník podle zákona o PP, ale sociální pracovník dle zákona o soc. službách</a:t>
            </a:r>
            <a:endParaRPr lang="cs-CZ" b="0" i="0" strike="noStrike" baseline="0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dokladů o dosaženém vzdělání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do Kalkulačky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970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asistent + Sociální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endParaRPr lang="cs-CZ" u="sng" dirty="0"/>
          </a:p>
          <a:p>
            <a:r>
              <a:rPr lang="cs-CZ" u="sng" dirty="0"/>
              <a:t>Pro kontrolu na místě: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Podklady ze mzdového účetnictví (výplatní páska, mzdová sjetina, docházkový systém)</a:t>
            </a:r>
          </a:p>
          <a:p>
            <a:pPr marL="342900" indent="-342900">
              <a:buFontTx/>
              <a:buChar char="-"/>
            </a:pPr>
            <a:r>
              <a:rPr lang="cs-CZ" dirty="0"/>
              <a:t>Doložit identifikaci min. 3 žáků ohrožených školním neúspěchem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60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Dvojjazyčný asistent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102236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 žák s OMJ (do úvazku 1,0)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</a:t>
            </a:r>
            <a:r>
              <a:rPr lang="cs-CZ" dirty="0" err="1"/>
              <a:t>kvalifik</a:t>
            </a:r>
            <a:r>
              <a:rPr lang="cs-CZ" dirty="0"/>
              <a:t>. předpokladů jako u pozice asistent pedagoga dle zákona č. 563/2004 Sb. (+ </a:t>
            </a:r>
            <a:r>
              <a:rPr lang="cs-CZ" dirty="0" err="1"/>
              <a:t>vyhl</a:t>
            </a:r>
            <a:r>
              <a:rPr lang="cs-CZ" dirty="0"/>
              <a:t>. č. 317/2005 Sb.) + cizí jazyk na komunikativní úrovni (ode dne nástupu)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Výjimka na vzdělání – pouze pro kvalifikaci asistenta (získat do roka od nástupu), ne pro jazykové znalosti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splnění kvalifikačních předpokladů – vzdělání pro as. </a:t>
            </a:r>
            <a:r>
              <a:rPr lang="cs-CZ" dirty="0" err="1"/>
              <a:t>ped</a:t>
            </a:r>
            <a:r>
              <a:rPr lang="cs-CZ" dirty="0"/>
              <a:t>. + jazykové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do Kalkulačky šablon k </a:t>
            </a:r>
            <a:r>
              <a:rPr lang="cs-CZ" dirty="0" err="1"/>
              <a:t>ZoR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67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Dvojjazyčný asistent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endParaRPr lang="cs-CZ" u="sng" dirty="0"/>
          </a:p>
          <a:p>
            <a:r>
              <a:rPr lang="cs-CZ" u="sng" dirty="0"/>
              <a:t>Pro kontrolu na místě: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Podklady ze mzdového účetnictví (výplatní páska, mzdová sjetina, docházkový systém)</a:t>
            </a:r>
          </a:p>
          <a:p>
            <a:pPr marL="342900" indent="-342900">
              <a:buFontTx/>
              <a:buChar char="-"/>
            </a:pPr>
            <a:r>
              <a:rPr lang="cs-CZ" dirty="0"/>
              <a:t>Doložit identifikaci min. 1 žáka s OMJ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3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speciální pedagog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s potřebou podpůrných opatření 1. stupně (do úvazku 1,0)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kvalifikačních předpokladů - dle zákona č. 563/2004 Sb. ( + </a:t>
            </a:r>
            <a:r>
              <a:rPr lang="cs-CZ" dirty="0" err="1"/>
              <a:t>vyhl</a:t>
            </a:r>
            <a:r>
              <a:rPr lang="cs-CZ" dirty="0"/>
              <a:t>. č. 317/2005 Sb.) - VŠ </a:t>
            </a:r>
            <a:r>
              <a:rPr lang="cs-CZ" dirty="0" err="1"/>
              <a:t>mgr.</a:t>
            </a:r>
            <a:r>
              <a:rPr lang="cs-CZ" dirty="0"/>
              <a:t> program zaměřený na </a:t>
            </a:r>
            <a:r>
              <a:rPr lang="cs-CZ" dirty="0" err="1"/>
              <a:t>specped</a:t>
            </a:r>
            <a:r>
              <a:rPr lang="cs-CZ" dirty="0"/>
              <a:t> a přípravu učitelů ZŠ/SŠ</a:t>
            </a:r>
          </a:p>
          <a:p>
            <a:endParaRPr lang="cs-CZ" u="sng" dirty="0"/>
          </a:p>
          <a:p>
            <a:endParaRPr lang="cs-CZ" u="sng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do Kalkulačky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790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psycholog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84589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s potřebou podpůrných opatření 1. stupně (do úvazku 1,0)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kvalifikačních předpokladů - dle zákona č. 563/2004 Sb.</a:t>
            </a:r>
          </a:p>
          <a:p>
            <a:endParaRPr lang="cs-CZ" u="sng" dirty="0"/>
          </a:p>
          <a:p>
            <a:endParaRPr lang="cs-CZ" u="sng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do Kalkulačky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518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Š. speciální pedagog + Š. psycholog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r>
              <a:rPr lang="cs-CZ" u="sng" dirty="0"/>
              <a:t>Pro kontrolu na místě: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podklady ze mzdového účetnictví (výplatní páska, mzdová sjetina, docházkový systém)</a:t>
            </a:r>
          </a:p>
          <a:p>
            <a:pPr marL="342900" indent="-342900">
              <a:buFontTx/>
              <a:buChar char="-"/>
            </a:pPr>
            <a:r>
              <a:rPr lang="cs-CZ" dirty="0"/>
              <a:t>min. tři plány pedagogické podpory pro žáky s potřebou podpůrných opatření 1. stupně</a:t>
            </a:r>
          </a:p>
        </p:txBody>
      </p:sp>
    </p:spTree>
    <p:extLst>
      <p:ext uri="{BB962C8B-B14F-4D97-AF65-F5344CB8AC3E}">
        <p14:creationId xmlns:p14="http://schemas.microsoft.com/office/powerpoint/2010/main" val="210831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Kariérový poradce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</a:t>
            </a:r>
            <a:r>
              <a:rPr lang="cs-CZ" dirty="0" err="1"/>
              <a:t>kvalifik</a:t>
            </a:r>
            <a:r>
              <a:rPr lang="cs-CZ" dirty="0"/>
              <a:t>. předpokladů – pracovně právní dokument potvrzující, že je pedagogickým pracovníkem školy (není vyžadováno žádné vysvědčení/diplom)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úvazku 0,1 uspořádá min. 2 individuální setkání s žáky měsíčně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průměrný počet setkání kumulativně za vykazované období (vč. letních prázdnin) </a:t>
            </a:r>
          </a:p>
          <a:p>
            <a:endParaRPr lang="cs-CZ" u="sng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pro projekt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PS/DPČ/DPP se školou na pozici pedagogického pracovníka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+ evidence individuálních setkání v Kalkulačce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https://opjak.cz/vyzvy/vyzva-c-02_22_003-sablony-pro-ss-a-vos-i/#dokumenty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Právní akt (Rozhodnutí o poskytnutí dotace)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parametry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zadávání a kontrolu veřejných zakázek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45164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Kariérový poradce SŠ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r>
              <a:rPr lang="cs-CZ" u="sng" dirty="0"/>
              <a:t>Pro kontrolu na místě: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podklady ze mzdového účetnictví (výplatní páska, mzdová sjetina, docházkový systém)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u="sng" dirty="0"/>
              <a:t>Určování počtu individuálních setkání s žáky</a:t>
            </a:r>
            <a:r>
              <a:rPr lang="cs-CZ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/>
              <a:t>úvazek na tři desetinná místa = zaokrouhlování vždy nahoru (ne matematicky)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př. úvazek 0,375 – zaokrouhlit na 0,4 a uskutečnit 8 setkání s žáky měsíčně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př. úvazek 0,512 – zaokrouhlit na 0,6 a uskutečnit 12 setkání s žáky měsíčně</a:t>
            </a:r>
          </a:p>
        </p:txBody>
      </p:sp>
    </p:spTree>
    <p:extLst>
      <p:ext uri="{BB962C8B-B14F-4D97-AF65-F5344CB8AC3E}">
        <p14:creationId xmlns:p14="http://schemas.microsoft.com/office/powerpoint/2010/main" val="2379594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Koordinátor spolupráce školy a </a:t>
            </a:r>
            <a:r>
              <a:rPr lang="cs-CZ" dirty="0" err="1"/>
              <a:t>zaměstnavat</a:t>
            </a:r>
            <a:r>
              <a:rPr lang="cs-CZ" dirty="0"/>
              <a:t>. </a:t>
            </a:r>
            <a:r>
              <a:rPr lang="cs-CZ" dirty="0" err="1"/>
              <a:t>Sš</a:t>
            </a:r>
            <a:r>
              <a:rPr lang="cs-CZ" dirty="0"/>
              <a:t>/</a:t>
            </a:r>
            <a:r>
              <a:rPr lang="cs-CZ" dirty="0" err="1"/>
              <a:t>voš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kvalifikačních předpokladů – min. SŠ vzdělání s výučním listem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úvazku 0,1 připraví a zrealizuje min. 1 podpůrnou akci měsíčně (kulatý stůl, workshop)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počet podpůrných akcí se průměruje za vykazované období (vč. letních prázdnin) 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pracovněprávního dokumentu pro projekt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dokladu o vzdělání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prezenční listiny kulatého stolu/workshopu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produktivní hodiny a přehled realizovaných akcí uvést do Kalkulačky šablon k </a:t>
            </a:r>
            <a:r>
              <a:rPr lang="cs-CZ" dirty="0" err="1"/>
              <a:t>ZoR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034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Koordinátor spolupráce školy a </a:t>
            </a:r>
            <a:r>
              <a:rPr lang="cs-CZ" dirty="0" err="1"/>
              <a:t>zaměstnavat</a:t>
            </a:r>
            <a:r>
              <a:rPr lang="cs-CZ" dirty="0"/>
              <a:t>. </a:t>
            </a:r>
            <a:r>
              <a:rPr lang="cs-CZ" dirty="0" err="1"/>
              <a:t>Sš</a:t>
            </a:r>
            <a:r>
              <a:rPr lang="cs-CZ" dirty="0"/>
              <a:t>/</a:t>
            </a:r>
            <a:r>
              <a:rPr lang="cs-CZ" dirty="0" err="1"/>
              <a:t>voš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r>
              <a:rPr lang="cs-CZ" u="sng" dirty="0"/>
              <a:t>Pro kontrolu na místě: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pracovněprávního dokumentu (pracovní smlouva, DPČ, DPP)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podklady ze mzdového účetnictví (výplatní páska, mzdová sjetina, docházkový systém)</a:t>
            </a:r>
          </a:p>
          <a:p>
            <a:pPr marL="342900" indent="-342900">
              <a:buFontTx/>
              <a:buChar char="-"/>
            </a:pPr>
            <a:r>
              <a:rPr lang="cs-CZ" dirty="0"/>
              <a:t>originál prezenční listiny účastníků kulatého stolu nebo workshopu</a:t>
            </a:r>
          </a:p>
          <a:p>
            <a:endParaRPr lang="cs-CZ" dirty="0"/>
          </a:p>
          <a:p>
            <a:r>
              <a:rPr lang="cs-CZ" u="sng" dirty="0"/>
              <a:t>Určování počtu podpůrných akcí (kulatý stůl, workshop)</a:t>
            </a:r>
            <a:r>
              <a:rPr lang="cs-CZ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/>
              <a:t>úvazek na tři desetinná místa = zaokrouhlování vždy nahoru (ne matematicky)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př. úvazek 0,125 – zaokrouhlit na 0,2 a uskutečnit 2 podpůrné akce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př. úvazek 0,630 – zaokrouhlit na 0,7 a uskutečnit 7 podpůrných akcí</a:t>
            </a:r>
          </a:p>
        </p:txBody>
      </p:sp>
    </p:spTree>
    <p:extLst>
      <p:ext uri="{BB962C8B-B14F-4D97-AF65-F5344CB8AC3E}">
        <p14:creationId xmlns:p14="http://schemas.microsoft.com/office/powerpoint/2010/main" val="3032108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vykazování jednotek personálních šablon – neuvádí se do PS/DPČ/DPP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Nacenění 1 produktivní hodiny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≠</a:t>
            </a:r>
            <a:r>
              <a:rPr lang="cs-CZ" b="0" i="0" dirty="0">
                <a:solidFill>
                  <a:srgbClr val="444444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cs-CZ" dirty="0"/>
              <a:t>hrubý hodinový plat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Nacenění 1 produktivní hodiny v sobě zohledňuje osobní náklady na zaměstnance a dále určitý podíl provozních, administrativních nákladů a dalších výdajů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Maximum: 1720 hodin při úvazku 1,0 za 12 po sobě jdoucích kalendářních 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 nižším úvazkem nebo kratším pracovním poměrem se počet produktivních hodin adekvátně snižuje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87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vykazování produktivních hodin do zor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b="1" dirty="0"/>
              <a:t>Do produktivních hodin patří:</a:t>
            </a:r>
          </a:p>
          <a:p>
            <a:pPr marL="342900" indent="-342900">
              <a:buFontTx/>
              <a:buChar char="-"/>
            </a:pPr>
            <a:r>
              <a:rPr lang="cs-CZ" dirty="0"/>
              <a:t>Skutečně odpracované hodiny (vč. studijního volna)</a:t>
            </a:r>
          </a:p>
          <a:p>
            <a:pPr marL="342900" indent="-342900">
              <a:buFontTx/>
              <a:buChar char="-"/>
            </a:pPr>
            <a:r>
              <a:rPr lang="cs-CZ" dirty="0"/>
              <a:t>Hodiny za nemoc v pracovní dny připadající na prvních 14 kalendářních dnů nemoci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Překážky v práci – návštěva lékaře, účast na svatbě, pohřbu atd.</a:t>
            </a:r>
          </a:p>
          <a:p>
            <a:endParaRPr lang="cs-CZ" dirty="0"/>
          </a:p>
          <a:p>
            <a:r>
              <a:rPr lang="cs-CZ" b="1" dirty="0"/>
              <a:t>Do produktivních hodin nepatří:</a:t>
            </a:r>
          </a:p>
          <a:p>
            <a:pPr marL="342900" indent="-342900">
              <a:buFontTx/>
              <a:buChar char="-"/>
            </a:pPr>
            <a:r>
              <a:rPr lang="cs-CZ" dirty="0"/>
              <a:t>Dovolená</a:t>
            </a:r>
          </a:p>
          <a:p>
            <a:pPr marL="342900" indent="-342900">
              <a:buFontTx/>
              <a:buChar char="-"/>
            </a:pPr>
            <a:r>
              <a:rPr lang="cs-CZ" dirty="0"/>
              <a:t>Státní svátky připadající na pracovní den</a:t>
            </a:r>
          </a:p>
          <a:p>
            <a:pPr marL="342900" indent="-342900">
              <a:buFontTx/>
              <a:buChar char="-"/>
            </a:pPr>
            <a:r>
              <a:rPr lang="cs-CZ" dirty="0"/>
              <a:t>OČR a nemoc od 15. kalendářního dne (hrazeno SSZ)</a:t>
            </a:r>
          </a:p>
        </p:txBody>
      </p:sp>
    </p:spTree>
    <p:extLst>
      <p:ext uri="{BB962C8B-B14F-4D97-AF65-F5344CB8AC3E}">
        <p14:creationId xmlns:p14="http://schemas.microsoft.com/office/powerpoint/2010/main" val="3786033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Fond pracovní doby vs. produktivní hodiny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Dodržovat Zákoník práce a další legislativu a zároveň podmínky dle přílohy č. 2 výzvy, kap. 5.1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PS/DPČ/DPP musí být úvazek stanoven jako měsíční (např. 0,2) nebo počtem hodin za týden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Každý měsíc odpracovat počet hodin dle fondu pracovní doby ve výši nastaveného úvazku (s přihlédnutím k absencím) - viz dotaz měsíce února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 DPP/DPČ přidělovat práci odpovídající počtu hodin dle nastaveného úvazku – v případě absencí vykázat skutečně odpracované hodiny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81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 vykazování produktivních hodin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r>
              <a:rPr lang="cs-CZ" u="sng" dirty="0"/>
              <a:t>Září 2023 – plný úvazek (pracovní smlouva):</a:t>
            </a:r>
          </a:p>
          <a:p>
            <a:r>
              <a:rPr lang="cs-CZ" dirty="0"/>
              <a:t>Údaje ze mzdové evidence/výplatní pásky:</a:t>
            </a:r>
          </a:p>
          <a:p>
            <a:r>
              <a:rPr lang="cs-CZ" i="1" dirty="0"/>
              <a:t>Měsíční úvazek 21 dnů, tj. 168 hodin (vč. svátku)</a:t>
            </a:r>
          </a:p>
          <a:p>
            <a:r>
              <a:rPr lang="cs-CZ" i="1" dirty="0"/>
              <a:t>Svátek připadající na pracovní den 1, tj. 8 hodin</a:t>
            </a:r>
          </a:p>
          <a:p>
            <a:r>
              <a:rPr lang="cs-CZ" i="1" dirty="0"/>
              <a:t>Návštěva lékaře 2 hod.</a:t>
            </a:r>
          </a:p>
          <a:p>
            <a:r>
              <a:rPr lang="cs-CZ" i="1" dirty="0"/>
              <a:t>Dovolená 5 pracovních dnů, tj. 40 hodin.</a:t>
            </a:r>
          </a:p>
          <a:p>
            <a:endParaRPr lang="cs-CZ" dirty="0"/>
          </a:p>
          <a:p>
            <a:r>
              <a:rPr lang="cs-CZ" sz="2200" dirty="0"/>
              <a:t>Počet vykázaných produktivních hodin = 120 (svátek a dovolená se nevykazují, lékař ano).</a:t>
            </a:r>
          </a:p>
          <a:p>
            <a:r>
              <a:rPr lang="cs-CZ" sz="2200" dirty="0"/>
              <a:t>Pracovník obdrží čistou mzdu/plat vypočtenou běžným způsobem vč. náhrady za dovolenou!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872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 vykazování produktivních hodin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r>
              <a:rPr lang="cs-CZ" u="sng" dirty="0"/>
              <a:t>Říjen 2023 – plný úvazek (pracovní smlouva):</a:t>
            </a:r>
          </a:p>
          <a:p>
            <a:r>
              <a:rPr lang="cs-CZ" dirty="0"/>
              <a:t>Údaje ze mzdové evidence/výplatní pásky:</a:t>
            </a:r>
          </a:p>
          <a:p>
            <a:r>
              <a:rPr lang="cs-CZ" i="1" dirty="0"/>
              <a:t>Měsíční úvazek 22 dnů, tj. 176 hodin</a:t>
            </a:r>
          </a:p>
          <a:p>
            <a:r>
              <a:rPr lang="cs-CZ" i="1" dirty="0"/>
              <a:t>Nemoc 2. - 20. 10. 2023, tj. 15 pracovních dnů, tj. 120 hodin. V tom:</a:t>
            </a:r>
          </a:p>
          <a:p>
            <a:r>
              <a:rPr lang="cs-CZ" i="1" dirty="0"/>
              <a:t>              2. - 15. 10. náhrada od zaměstnavatele, 16. - 20. 10. náhrada od SSZ</a:t>
            </a:r>
          </a:p>
          <a:p>
            <a:endParaRPr lang="cs-CZ" dirty="0"/>
          </a:p>
          <a:p>
            <a:r>
              <a:rPr lang="cs-CZ" sz="2200" dirty="0"/>
              <a:t>Počet vykázaných produktivních hodin = 136 (nemoc 2.-15.10. se započítává do produktivních hodin, nemoc 16.-20.10. ne).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531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 vyplňování kalkulačky šablon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39E7B6A8-DBEE-9A30-03C3-98CD2CA7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34" y="1355270"/>
            <a:ext cx="4172532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8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 ve vzdělávání SŠ/VOŠ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1176211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pedagogičtí, nepedagogičtí a ostatní pracovníci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pojem „kurz“ = akreditované i neakreditované kurzy a semináře, stáže u zaměstnavatelů, supervize/mentoring/koučink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(synchronní forma, doložit printscreen)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 šablona = 8 hodin, ale lze složit z více aktivit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stanoveny požadavky na supervizora/mentora/kouče: VŠ + výcvikový program + ne zaměstnanec školy min. 1 rok před zahájením aktivity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 – praktické pomůcky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Ostatní dokumenty – k realizaci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Inspiromat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Manuál ke kvalifikačním požadavkům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Kvalifikace speciálního pedagoga</a:t>
            </a:r>
          </a:p>
          <a:p>
            <a:r>
              <a:rPr lang="cs-CZ" b="1" dirty="0"/>
              <a:t>Vzory příloh ke zprávám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Formuláře pro výstupy jednotlivých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Kalkulačka </a:t>
            </a:r>
            <a:r>
              <a:rPr lang="cs-CZ" sz="2200" dirty="0" err="1"/>
              <a:t>ZoR</a:t>
            </a:r>
            <a:endParaRPr lang="cs-CZ" sz="2200" dirty="0"/>
          </a:p>
          <a:p>
            <a:r>
              <a:rPr lang="cs-CZ" b="1" dirty="0"/>
              <a:t>Změny aktivit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Kalkulačka pro změny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Podpůrný materiál – změna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3167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 ve vzdělávání SŠ/VOŠ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1176211" cy="4082143"/>
          </a:xfrm>
        </p:spPr>
        <p:txBody>
          <a:bodyPr/>
          <a:lstStyle/>
          <a:p>
            <a:r>
              <a:rPr lang="cs-CZ" b="1" dirty="0"/>
              <a:t>Výstupy do </a:t>
            </a:r>
            <a:r>
              <a:rPr lang="cs-CZ" b="1" dirty="0" err="1"/>
              <a:t>ZoR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osvědčení/potvrzení o absolvování vzdělávání – náležitosti kap. 5 přílohy 2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Formulář Evidence podpor poskytnutých účastníkům vzdělávání</a:t>
            </a:r>
          </a:p>
          <a:p>
            <a:r>
              <a:rPr lang="cs-CZ" b="1" dirty="0"/>
              <a:t>Výstupy pro kontrolu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osvědčení/potvrzení o absolvování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dokladu o splnění kvalifikačních požadavků supervizora/mentora/kouče – doklad o dosaženém vzdělání, potvrzení o absolvování výcviku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Doklad o zaplacení neakreditovaného kurzu/semináře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Printscreen (výpis z komunikační platformy) v případě distanční realizace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051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Spolupráce pracovníků ve vzdělávání SŠ/DM/INT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profesního růstu pomocí vzájemné spolupráce a sdílení zkušeností se zapojením lektora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pedagogičtí i nepedagogičtí pracovníci, popř. studenti (tým, v němž min. 1 účastník se vzdělává 8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lektor: pracovníci ve vzdělávání školy/školského zařízení, pracovníci v oblasti neformálního vzdělávání dětí a mládeže, odborníci 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cyklus spolupráce: příprava, realizace (</a:t>
            </a:r>
            <a:r>
              <a:rPr lang="cs-CZ" b="1" dirty="0"/>
              <a:t>hospitace ve výuce nebo návštěva v jiné škole/školském zařízení nebo </a:t>
            </a:r>
            <a:r>
              <a:rPr lang="cs-CZ" b="1" dirty="0" err="1"/>
              <a:t>minilekce</a:t>
            </a:r>
            <a:r>
              <a:rPr lang="cs-CZ" b="1" dirty="0"/>
              <a:t> ve výuce</a:t>
            </a:r>
            <a:r>
              <a:rPr lang="cs-CZ" dirty="0"/>
              <a:t>),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prezenční i distanční (online synchronní výuka, doložit printscreen)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72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Spolupráce pracovníků ve vzdělávání SŠ/DM/INT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endParaRPr lang="cs-CZ" b="1" dirty="0"/>
          </a:p>
          <a:p>
            <a:r>
              <a:rPr lang="cs-CZ" b="1" dirty="0"/>
              <a:t>Výstupy do </a:t>
            </a:r>
            <a:r>
              <a:rPr lang="cs-CZ" b="1" dirty="0" err="1"/>
              <a:t>ZoR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Záznamu o spolupráci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Formulář Evidence podpor poskytnutých účastníkům vzdělávání</a:t>
            </a:r>
          </a:p>
          <a:p>
            <a:endParaRPr lang="cs-CZ" b="1" dirty="0"/>
          </a:p>
          <a:p>
            <a:r>
              <a:rPr lang="cs-CZ" b="1" dirty="0"/>
              <a:t>Výstupy pro kontrolu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Záznamu o spolupráci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Printscreen (výpis z komunikační platformy) v případě distanční realizace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Spolupráce pracovníků ve vzdělávání - záznam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endParaRPr lang="cs-CZ" b="1" dirty="0"/>
          </a:p>
          <a:p>
            <a:endParaRPr lang="cs-CZ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8B3A59F9-A016-3325-F9AD-4BB8F2824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77" y="1390471"/>
            <a:ext cx="7976617" cy="44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17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Evidence podpor poskytnutých účastníkům </a:t>
            </a:r>
            <a:r>
              <a:rPr lang="cs-CZ" dirty="0" err="1"/>
              <a:t>vzděl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Společný formulář pro šablony Vzdělávání pracovníků ve vzdělávání a Spolupráce pracovníků ve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Dokládá se ke každé </a:t>
            </a:r>
            <a:r>
              <a:rPr lang="cs-CZ" dirty="0" err="1"/>
              <a:t>ZoR</a:t>
            </a:r>
            <a:r>
              <a:rPr lang="cs-CZ" dirty="0"/>
              <a:t> zvlášť (údaje se nekumulují za všechny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Slouží ke sledování </a:t>
            </a:r>
            <a:r>
              <a:rPr lang="cs-CZ" dirty="0" err="1"/>
              <a:t>ind</a:t>
            </a:r>
            <a:r>
              <a:rPr lang="cs-CZ" dirty="0"/>
              <a:t>. 600 000 – zaznamenávají se pouze pracovníci ve vzdělávání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Vyplňuje se forma a téma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Každá vzdělávací akce na zvláštní řádek (i pokud trvala méně než 8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Vyplnit kartu účastníka v IS ESF – uchovat vytištěnou a podepsanou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Nejpozději v </a:t>
            </a:r>
            <a:r>
              <a:rPr lang="cs-CZ" dirty="0" err="1"/>
              <a:t>ZZoR</a:t>
            </a:r>
            <a:r>
              <a:rPr lang="cs-CZ" dirty="0"/>
              <a:t> vykázat </a:t>
            </a:r>
            <a:r>
              <a:rPr lang="cs-CZ" dirty="0" err="1"/>
              <a:t>ind</a:t>
            </a:r>
            <a:r>
              <a:rPr lang="cs-CZ" dirty="0"/>
              <a:t>. 525 102 – každý účastník vzdělávání (vč. podpořených pracovníků mimo subjekt příjemce) – jmenný seznam naplňovat průběžně v Kalkulačce šablon </a:t>
            </a:r>
            <a:r>
              <a:rPr lang="cs-CZ" dirty="0" err="1"/>
              <a:t>ZoR</a:t>
            </a:r>
            <a:endParaRPr lang="cs-CZ" dirty="0"/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710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D26BE8B-B447-0BE9-CCB1-2D193E910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123"/>
            <a:ext cx="11935385" cy="36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0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Inovativní vzdělávání v SŠ/VOŠ/DM/INT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Podpora žáka ohroženého školním neúspěchem, studenta 32 hodinami </a:t>
            </a:r>
            <a:r>
              <a:rPr lang="cs-CZ" sz="2200" b="1" dirty="0"/>
              <a:t>během jednoho školního roku, vč. školních prázdnin </a:t>
            </a:r>
            <a:r>
              <a:rPr lang="cs-CZ" sz="2200" dirty="0"/>
              <a:t>a skupiny dětí/žáků/studentů, která se společně s ním účastní</a:t>
            </a: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Témata: viz Přehled šablon, kap. 4.1 Témata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Forma podpory: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projektová výuka ve škole a mimo (</a:t>
            </a:r>
            <a:r>
              <a:rPr lang="cs-CZ" sz="2200" dirty="0" err="1"/>
              <a:t>proj</a:t>
            </a:r>
            <a:r>
              <a:rPr lang="cs-CZ" sz="2200" dirty="0"/>
              <a:t>. výuka mimo školu pouze prezenčně)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tandemová výuka (např. zapojení odborníka z praxe do výuky)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vzdělávání s využitím nových technologií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zážitková pedagogika, aktivizující metody, fiktivní firmy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propojování formálního a neformálního vzdělávání  (např. odpolední kluby)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21555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Inovativní vzdělávání dětí/žáků/studentů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r>
              <a:rPr lang="cs-CZ" b="1" dirty="0"/>
              <a:t>Výstupy do </a:t>
            </a:r>
            <a:r>
              <a:rPr lang="cs-CZ" b="1" dirty="0" err="1"/>
              <a:t>ZoR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Evidence 32 hodin – vykazují se všichni děti/žáci/studenti</a:t>
            </a:r>
          </a:p>
          <a:p>
            <a:endParaRPr lang="cs-CZ" b="1" dirty="0"/>
          </a:p>
          <a:p>
            <a:r>
              <a:rPr lang="cs-CZ" b="1" dirty="0"/>
              <a:t>Výstupy pro kontrolu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Evidence 32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případě vykazování dítěte/žáka/studenta kódem doložit jméno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třídní knihy (nebo jiné evidence) s vyznačením hodin </a:t>
            </a:r>
            <a:r>
              <a:rPr lang="cs-CZ" dirty="0" err="1"/>
              <a:t>inovativ</a:t>
            </a:r>
            <a:r>
              <a:rPr lang="cs-CZ" dirty="0"/>
              <a:t>.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Printscreen (výpis z komunikační platformy) v případě distanční realizace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29355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Inovativní vzdělávání dětí/žáků/studentů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1" i="0" u="none" strike="noStrike" baseline="0" dirty="0">
                <a:latin typeface="Calibri" panose="020F0502020204030204" pitchFamily="34" charset="0"/>
              </a:rPr>
              <a:t>Postup vyplnění formuláře 32 hodin inovativního vzdělávání </a:t>
            </a:r>
            <a:r>
              <a:rPr lang="cs-CZ" sz="2200" b="0" i="0" u="none" strike="noStrike" baseline="0" dirty="0">
                <a:latin typeface="Calibri" panose="020F0502020204030204" pitchFamily="34" charset="0"/>
              </a:rPr>
              <a:t>(vyplňují se pouze bílá pole)</a:t>
            </a:r>
          </a:p>
          <a:p>
            <a:pPr marL="342900" indent="-342900">
              <a:buAutoNum type="arabicPeriod"/>
            </a:pPr>
            <a:r>
              <a:rPr lang="cs-CZ" sz="2200" dirty="0">
                <a:latin typeface="Calibri" panose="020F0502020204030204" pitchFamily="34" charset="0"/>
              </a:rPr>
              <a:t>List Seznam účastníků – jména/kódy dětí/žáků/studentů ohrožených školním neúspěchem a ostatních, kteří se aktivity zúčastnili</a:t>
            </a:r>
          </a:p>
          <a:p>
            <a:pPr marL="342900" indent="-342900">
              <a:buAutoNum type="arabicPeriod"/>
            </a:pPr>
            <a:r>
              <a:rPr lang="cs-CZ" sz="2200" b="0" i="0" u="none" strike="noStrike" baseline="0" dirty="0">
                <a:latin typeface="Calibri" panose="020F0502020204030204" pitchFamily="34" charset="0"/>
              </a:rPr>
              <a:t>List Seznam aktivit – vypsat data konání, počty vyučovacích hodin, formu, téma a jména zapojených pracovníků</a:t>
            </a:r>
          </a:p>
          <a:p>
            <a:pPr marL="342900" indent="-342900">
              <a:buAutoNum type="arabicPeriod"/>
            </a:pPr>
            <a:r>
              <a:rPr lang="cs-CZ" sz="2200" dirty="0">
                <a:latin typeface="Calibri" panose="020F0502020204030204" pitchFamily="34" charset="0"/>
              </a:rPr>
              <a:t>List Přehled – z rozevíracího seznamu vyberte číslo aktivity (viz list Seznam aktivit) a dítě/žáka/studenta (viz list Seznam účastníků) – tabulka se sama doplní nejen na tomto listu, ale také na listu Seznam účastníků, kde se začnou načítat počty absolvovaných hodin</a:t>
            </a:r>
          </a:p>
          <a:p>
            <a:pPr marL="342900" indent="-342900">
              <a:buAutoNum type="arabicPeriod"/>
            </a:pPr>
            <a:r>
              <a:rPr lang="cs-CZ" sz="2200" b="0" i="0" u="none" strike="noStrike" baseline="0" dirty="0">
                <a:latin typeface="Calibri" panose="020F0502020204030204" pitchFamily="34" charset="0"/>
              </a:rPr>
              <a:t>List SDP – údaje doplněny automaticky</a:t>
            </a:r>
          </a:p>
          <a:p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2458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List Seznam aktivit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C7B816-BA20-309A-446A-8C9C0104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1623760"/>
            <a:ext cx="9431066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Odběr novinek – web op jak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200" dirty="0"/>
              <a:t>K šablonám: dotazy měsíce, aktuality, semináře.</a:t>
            </a:r>
          </a:p>
          <a:p>
            <a:r>
              <a:rPr lang="cs-CZ" sz="2200" dirty="0"/>
              <a:t>Četnost newsletteru: obvykle 1x 14 dní (v pondělí)</a:t>
            </a:r>
          </a:p>
          <a:p>
            <a:r>
              <a:rPr lang="cs-CZ" sz="2200" dirty="0"/>
              <a:t>Po vyplnění registrace: ještě nutné potvrdit v e-mailu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037102-707D-8F1A-3487-F0F414087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29" y="3526970"/>
            <a:ext cx="5950256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4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List Přehled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DD7BA649-80F8-41B6-502F-4D8489C9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3" y="1220697"/>
            <a:ext cx="9269785" cy="4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83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List Seznam účastníků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862664E3-C946-7B51-3860-23A24BC98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31" y="1971471"/>
            <a:ext cx="7612521" cy="34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List SDP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3D8B4736-C7EA-4E34-8E22-83C524BC6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8" y="1173284"/>
            <a:ext cx="557070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4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Podpora žáků s OMJ v SŠ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Min. 1 žák s OMJ (definice žáka s OMJ v šabloně)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Doučování češtiny jako cizího jazyka ve škole – v hodinách nad rámec vyučování (i mimo školu – divadlo, výstava, knihovna, výlet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Min. 32 vyuč. hodin během jednoho školního roku (vč. prázdnin) pro žáka výkazového ve výstupu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Uznatelnost šablony za způsobilou = min. 25 vyučovacích hodin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Další žáci s OMJ, kteří absolvují méně hodin – vykázat do indikátorů jako ovlivnění intervencí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Realizovat distančně v odůvodněných případech (synchronně, printscreen)</a:t>
            </a:r>
          </a:p>
        </p:txBody>
      </p:sp>
    </p:spTree>
    <p:extLst>
      <p:ext uri="{BB962C8B-B14F-4D97-AF65-F5344CB8AC3E}">
        <p14:creationId xmlns:p14="http://schemas.microsoft.com/office/powerpoint/2010/main" val="38844863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Formulář Podpora žáků s OMJ v SŠ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E0E84E36-6F7A-E1DE-E41A-A5A0908A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1326973"/>
            <a:ext cx="10412392" cy="43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12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Odborně zaměřená tematická a komunitní setkávání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r>
              <a:rPr lang="cs-CZ" dirty="0"/>
              <a:t>Pro SŠ</a:t>
            </a:r>
          </a:p>
          <a:p>
            <a:r>
              <a:rPr lang="cs-CZ" dirty="0"/>
              <a:t>Varianty:</a:t>
            </a:r>
          </a:p>
          <a:p>
            <a:pPr marL="457200" indent="-457200">
              <a:buAutoNum type="arabicPeriod"/>
            </a:pPr>
            <a:r>
              <a:rPr lang="cs-CZ" dirty="0"/>
              <a:t>Odborně zaměřená tematická setkávání rodičů za účasti externího odborníka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Témata daná specifikací šablony</a:t>
            </a:r>
          </a:p>
          <a:p>
            <a:r>
              <a:rPr lang="cs-CZ" dirty="0"/>
              <a:t>2. Komunitní setkání s rodiči/veřejností za účasti odborníka či odborného týmu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Zapojení všech aktérů do přípravy, realizace a vyhodnocení aktivity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Témata daná specifikací šablony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Forma setkání: přednášky s aktivním zapojením veřejnosti v diskusi, workshopy/výstavy/divadelní a kulturní aktivity, další aktivity ve spolupráci s organizacemi (NNO, veřejná správa, DDM, …).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68834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Odborně zaměřená tematická a komunitní setkávání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r>
              <a:rPr lang="cs-CZ" b="1" dirty="0"/>
              <a:t>Výstupy do </a:t>
            </a:r>
            <a:r>
              <a:rPr lang="cs-CZ" b="1" dirty="0" err="1"/>
              <a:t>ZoR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Zápisu o uskutečněném setkání – jméno odborníka, jeho odbornost, téma a krátký popis setkání</a:t>
            </a:r>
          </a:p>
          <a:p>
            <a:endParaRPr lang="cs-CZ" b="1" dirty="0"/>
          </a:p>
          <a:p>
            <a:r>
              <a:rPr lang="cs-CZ" b="1" dirty="0"/>
              <a:t>Výstupy pro kontrolu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Zápisu o uskutečněném setkání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prezenční listiny ze setkání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65101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3725A-F855-79EA-8AC1-286EB09D4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Distanční realizace šablon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36457-519E-B4B7-3052-43F899E26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b="1" dirty="0"/>
              <a:t>personálních šablonách </a:t>
            </a:r>
            <a:r>
              <a:rPr lang="cs-CZ" dirty="0"/>
              <a:t>lze z podstaty pracovních činností na dané pozici či v případě potřeby využít distanční způsob práce, který není třeba dokládat. Jedná se např. o komunikaci s rodiči a poskytování jim poradenství, komunikaci s úřady, podporu nepřítomných (dlouhodobě nemocných) dětí a žáků, konzultace s pedagogy atp.</a:t>
            </a:r>
          </a:p>
          <a:p>
            <a:r>
              <a:rPr lang="cs-CZ" dirty="0"/>
              <a:t>Šablony</a:t>
            </a:r>
            <a:r>
              <a:rPr lang="cs-CZ" b="1" dirty="0"/>
              <a:t> Vzdělávání pracovníků, Spolupráce pracovníků, Inovativní vzdělávání, Podpora žáků s OMJ </a:t>
            </a:r>
            <a:r>
              <a:rPr lang="cs-CZ" dirty="0"/>
              <a:t>lze realizovat také distančně.</a:t>
            </a:r>
          </a:p>
          <a:p>
            <a:endParaRPr lang="cs-CZ" dirty="0"/>
          </a:p>
          <a:p>
            <a:r>
              <a:rPr lang="cs-CZ" dirty="0"/>
              <a:t>Zveřejněn manuál  „</a:t>
            </a:r>
            <a:r>
              <a:rPr lang="cs-CZ" b="1" dirty="0"/>
              <a:t>Dokládání distanční formy realizace šablon</a:t>
            </a:r>
            <a:r>
              <a:rPr lang="cs-CZ" dirty="0"/>
              <a:t>“ u výzvy v sekci Vzory příloh k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2721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3"/>
              </a:rPr>
              <a:t>dotazyZP@msmt.cz</a:t>
            </a:r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IS KP21+  změna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60529" cy="42780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b="1" dirty="0"/>
              <a:t>Registrace do IS KP21+ pro nové uživatele pouze přes identitu občana</a:t>
            </a:r>
            <a:r>
              <a:rPr lang="cs-CZ" sz="2200" dirty="0"/>
              <a:t> (od 30. 8. 2023)</a:t>
            </a:r>
          </a:p>
          <a:p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b="1" dirty="0"/>
              <a:t>Práce v IS KP21+ 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cca k 30. 11. 2023 dojde k vypnutí možnosti vstoupit do IS KP21+ přes ADFS (</a:t>
            </a:r>
            <a:r>
              <a:rPr lang="cs-CZ" sz="2200" dirty="0" err="1"/>
              <a:t>jméno+heslo</a:t>
            </a:r>
            <a:r>
              <a:rPr lang="cs-CZ" sz="22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do 30. 11. 2023 nutnost nové registrace přes identitu občana + propojení se svým účtem uživatele  v IS KP21+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všem registrovaným uživatelům IS KP21+ bude zaslán email s dalším postupem, unikátním klíčem k účtu - na email uvedený při registraci do IS KP21+ („neztratit“ e-mail!)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identita občana: NIA ID, bankovní identita, Moje ID, Mobilní klíč eGovernmentu, </a:t>
            </a:r>
            <a:r>
              <a:rPr lang="cs-CZ" sz="2200" dirty="0" err="1"/>
              <a:t>eObčanka</a:t>
            </a:r>
            <a:r>
              <a:rPr lang="cs-CZ" sz="2200" dirty="0"/>
              <a:t>, IIG – International ID </a:t>
            </a:r>
            <a:r>
              <a:rPr lang="cs-CZ" sz="2200" dirty="0" err="1"/>
              <a:t>Gateway</a:t>
            </a:r>
            <a:r>
              <a:rPr lang="cs-CZ" sz="2200" dirty="0"/>
              <a:t>, I.CA identita s kartou </a:t>
            </a:r>
            <a:r>
              <a:rPr lang="cs-CZ" sz="2200" dirty="0" err="1"/>
              <a:t>Starcos</a:t>
            </a:r>
            <a:endParaRPr lang="cs-CZ" sz="2200" dirty="0"/>
          </a:p>
          <a:p>
            <a:r>
              <a:rPr lang="cs-CZ" sz="2200" dirty="0"/>
              <a:t>- Informace: na úvodní straně IS KP21+, na webu OP JAK na úvodní straně </a:t>
            </a:r>
          </a:p>
        </p:txBody>
      </p:sp>
    </p:spTree>
    <p:extLst>
      <p:ext uri="{BB962C8B-B14F-4D97-AF65-F5344CB8AC3E}">
        <p14:creationId xmlns:p14="http://schemas.microsoft.com/office/powerpoint/2010/main" val="73745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Účel dotace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Účel dotace specifikován v PA v části I, bodě 1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zvyšování kvality,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inkluzivity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účinnosti systémů vzdělávání = 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 2.2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zajišťování rovného přístupu ke kvalitnímu a inkluzivnímu vzdělávání, včetně usnadňování vzdělávací mobility znevýhodněných skupin = 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 2.3</a:t>
            </a:r>
          </a:p>
          <a:p>
            <a:pPr marL="144145" indent="-144145" algn="just">
              <a:spcAft>
                <a:spcPts val="200"/>
              </a:spcAft>
              <a:tabLst>
                <a:tab pos="144145" algn="l"/>
              </a:tabLst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Nutné splnit alespoň 1 šablonu v 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každém SC uvedeném v žádosti o podporu (Kalkulačce šablon) = splnění účelu dotace!</a:t>
            </a:r>
          </a:p>
          <a:p>
            <a:pPr marL="144145" indent="-144145" algn="just">
              <a:spcAft>
                <a:spcPts val="200"/>
              </a:spcAft>
              <a:tabLst>
                <a:tab pos="144145" algn="l"/>
              </a:tabLst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 2.2: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Vzdělává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ní pracovníků, Spolupráce pracovníků, Koordinátor spolupráce</a:t>
            </a:r>
          </a:p>
          <a:p>
            <a:pPr marL="144145" indent="-144145" algn="just">
              <a:spcAft>
                <a:spcPts val="200"/>
              </a:spcAft>
              <a:tabLst>
                <a:tab pos="144145" algn="l"/>
              </a:tabLst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 2.3: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Personální šablony, Inovativní vzdělávání, Podpora žáků s OMJ, Odborně zaměřená tematick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á a komunitní setkávání 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2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7F934CC-AB6E-491C-AF00-7DD97C5B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44164"/>
              </p:ext>
            </p:extLst>
          </p:nvPr>
        </p:nvGraphicFramePr>
        <p:xfrm>
          <a:off x="832757" y="1355269"/>
          <a:ext cx="8224979" cy="440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209">
                  <a:extLst>
                    <a:ext uri="{9D8B030D-6E8A-4147-A177-3AD203B41FA5}">
                      <a16:colId xmlns:a16="http://schemas.microsoft.com/office/drawing/2014/main" val="703273403"/>
                    </a:ext>
                  </a:extLst>
                </a:gridCol>
                <a:gridCol w="4856569">
                  <a:extLst>
                    <a:ext uri="{9D8B030D-6E8A-4147-A177-3AD203B41FA5}">
                      <a16:colId xmlns:a16="http://schemas.microsoft.com/office/drawing/2014/main" val="732192645"/>
                    </a:ext>
                  </a:extLst>
                </a:gridCol>
                <a:gridCol w="2524201">
                  <a:extLst>
                    <a:ext uri="{9D8B030D-6E8A-4147-A177-3AD203B41FA5}">
                      <a16:colId xmlns:a16="http://schemas.microsoft.com/office/drawing/2014/main" val="1220613825"/>
                    </a:ext>
                  </a:extLst>
                </a:gridCol>
              </a:tblGrid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600 000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Celkový počet účastníků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111904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>
                          <a:effectLst/>
                        </a:rPr>
                        <a:t>525 102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Počet pracovníků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375152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510 102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podporovaných organizací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povinný k naplnění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00803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508 102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ovlivněných intervencí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povinný k naplnění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056568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dětí, žáků, studentů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289135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517 102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Romů ovlivněných intervencí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092146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potřebou podpůrných opatření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635877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OMJ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nepovinný k naplnění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94747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5C33F12-F2A1-4113-BA73-C2F9D99B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25159"/>
              </p:ext>
            </p:extLst>
          </p:nvPr>
        </p:nvGraphicFramePr>
        <p:xfrm>
          <a:off x="8672052" y="1350817"/>
          <a:ext cx="2315496" cy="440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496">
                  <a:extLst>
                    <a:ext uri="{9D8B030D-6E8A-4147-A177-3AD203B41FA5}">
                      <a16:colId xmlns:a16="http://schemas.microsoft.com/office/drawing/2014/main" val="2392033025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IS ESF, karta účastníka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6225500"/>
                  </a:ext>
                </a:extLst>
              </a:tr>
              <a:tr h="55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jmenný seznam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691226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úrovni RED_IZO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598705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úrovni IZO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984621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konci projektu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69243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konci projektu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383897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konci projektu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394559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na konci projektu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48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70346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15OPMSMT0001-78-10321</_dlc_DocId>
    <_dlc_DocIdUrl xmlns="0104a4cd-1400-468e-be1b-c7aad71d7d5a">
      <Url>https://op.msmt.cz/_layouts/15/DocIdRedir.aspx?ID=15OPMSMT0001-78-10321</Url>
      <Description>15OPMSMT0001-78-10321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D3B49A-8398-4D0A-AAF6-5D9DECEED92C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104a4cd-1400-468e-be1b-c7aad71d7d5a"/>
  </ds:schemaRefs>
</ds:datastoreItem>
</file>

<file path=customXml/itemProps3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5634</Words>
  <Application>Microsoft Office PowerPoint</Application>
  <PresentationFormat>Širokoúhlá obrazovka</PresentationFormat>
  <Paragraphs>641</Paragraphs>
  <Slides>69</Slides>
  <Notes>69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5" baseType="lpstr">
      <vt:lpstr>Arial</vt:lpstr>
      <vt:lpstr>Calibri</vt:lpstr>
      <vt:lpstr>Montserrat</vt:lpstr>
      <vt:lpstr>Ubuntu</vt:lpstr>
      <vt:lpstr>Wingdings</vt:lpstr>
      <vt:lpstr>Titulní OP JAK</vt:lpstr>
      <vt:lpstr>Realizace a administrace šablon – výzva 003</vt:lpstr>
      <vt:lpstr>Program</vt:lpstr>
      <vt:lpstr>Časové nastavení výzvy</vt:lpstr>
      <vt:lpstr>Dokumentace</vt:lpstr>
      <vt:lpstr>Dokumentace – praktické pomůcky</vt:lpstr>
      <vt:lpstr>Odběr novinek – web op jak </vt:lpstr>
      <vt:lpstr>IS KP21+  změna 2023</vt:lpstr>
      <vt:lpstr>Účel dotace</vt:lpstr>
      <vt:lpstr>Indikátory</vt:lpstr>
      <vt:lpstr>Indikátory - organizace</vt:lpstr>
      <vt:lpstr>Indikátory – děti, žáci, studenti</vt:lpstr>
      <vt:lpstr>Indikátory - pracovníci</vt:lpstr>
      <vt:lpstr>Specifické datové položky </vt:lpstr>
      <vt:lpstr>Specifické datové položky </vt:lpstr>
      <vt:lpstr>Změny projektu - obecně</vt:lpstr>
      <vt:lpstr>Změny projektu nepodstatné</vt:lpstr>
      <vt:lpstr>Podstatné změny projektu</vt:lpstr>
      <vt:lpstr>Podstatné změny projektu - příklady</vt:lpstr>
      <vt:lpstr>Nakládání s majetkem</vt:lpstr>
      <vt:lpstr>Publicita</vt:lpstr>
      <vt:lpstr>Archivace</vt:lpstr>
      <vt:lpstr>Oznamovací povinnost</vt:lpstr>
      <vt:lpstr>Zpracování osobních údajů</vt:lpstr>
      <vt:lpstr>Výstupy aktivit</vt:lpstr>
      <vt:lpstr>Dokládání výstupů</vt:lpstr>
      <vt:lpstr>Zprávy o realizaci</vt:lpstr>
      <vt:lpstr>Kalkulačka ZoR</vt:lpstr>
      <vt:lpstr>Dokládání výstupů</vt:lpstr>
      <vt:lpstr>Realizace šablon (aktivit) – důležitá upozornění</vt:lpstr>
      <vt:lpstr>Personální šablony - společné požadavky</vt:lpstr>
      <vt:lpstr>Školní asistent SŠ</vt:lpstr>
      <vt:lpstr>Sociální pedagog SŠ</vt:lpstr>
      <vt:lpstr>Školní asistent + Sociální pedagog</vt:lpstr>
      <vt:lpstr>Dvojjazyčný asistent SŠ</vt:lpstr>
      <vt:lpstr>Dvojjazyčný asistent SŠ</vt:lpstr>
      <vt:lpstr>Školní speciální pedagog SŠ</vt:lpstr>
      <vt:lpstr>Školní psycholog SŠ</vt:lpstr>
      <vt:lpstr>Š. speciální pedagog + Š. psycholog</vt:lpstr>
      <vt:lpstr>Kariérový poradce SŠ</vt:lpstr>
      <vt:lpstr>Kariérový poradce SŠ</vt:lpstr>
      <vt:lpstr>Koordinátor spolupráce školy a zaměstnavat. Sš/voš</vt:lpstr>
      <vt:lpstr>Koordinátor spolupráce školy a zaměstnavat. Sš/voš</vt:lpstr>
      <vt:lpstr>Jednotka personální šablony = produktivní hodina</vt:lpstr>
      <vt:lpstr>vykazování produktivních hodin do zor</vt:lpstr>
      <vt:lpstr>Fond pracovní doby vs. produktivní hodiny</vt:lpstr>
      <vt:lpstr>Příklad vykazování produktivních hodin</vt:lpstr>
      <vt:lpstr>Příklad vykazování produktivních hodin</vt:lpstr>
      <vt:lpstr>Příklad vyplňování kalkulačky šablon ZoR</vt:lpstr>
      <vt:lpstr>Vzdělávání pracovníků ve vzdělávání SŠ/VOŠ</vt:lpstr>
      <vt:lpstr>Vzdělávání pracovníků ve vzdělávání SŠ/VOŠ </vt:lpstr>
      <vt:lpstr> Spolupráce pracovníků ve vzdělávání SŠ/DM/INT </vt:lpstr>
      <vt:lpstr> Spolupráce pracovníků ve vzdělávání SŠ/DM/INT </vt:lpstr>
      <vt:lpstr> Spolupráce pracovníků ve vzdělávání - záznam </vt:lpstr>
      <vt:lpstr> Evidence podpor poskytnutých účastníkům vzděl. </vt:lpstr>
      <vt:lpstr> </vt:lpstr>
      <vt:lpstr> Inovativní vzdělávání v SŠ/VOŠ/DM/INT </vt:lpstr>
      <vt:lpstr> Inovativní vzdělávání dětí/žáků/studentů </vt:lpstr>
      <vt:lpstr> Inovativní vzdělávání dětí/žáků/studentů </vt:lpstr>
      <vt:lpstr> List Seznam aktivit </vt:lpstr>
      <vt:lpstr> List Přehled </vt:lpstr>
      <vt:lpstr> List Seznam účastníků </vt:lpstr>
      <vt:lpstr> List SDP </vt:lpstr>
      <vt:lpstr> Podpora žáků s OMJ v SŠ  </vt:lpstr>
      <vt:lpstr> Formulář Podpora žáků s OMJ v SŠ  </vt:lpstr>
      <vt:lpstr> Odborně zaměřená tematická a komunitní setkávání  </vt:lpstr>
      <vt:lpstr> Odborně zaměřená tematická a komunitní setkávání </vt:lpstr>
      <vt:lpstr>Distanční realizace šablon</vt:lpstr>
      <vt:lpstr>Konzultační linka pro šablony op jak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Karešová Lucie</cp:lastModifiedBy>
  <cp:revision>265</cp:revision>
  <cp:lastPrinted>2022-10-20T06:57:40Z</cp:lastPrinted>
  <dcterms:created xsi:type="dcterms:W3CDTF">2022-03-17T13:04:25Z</dcterms:created>
  <dcterms:modified xsi:type="dcterms:W3CDTF">2023-09-21T14:57:39Z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ebd6095d-1b19-47fb-8427-09aa918a274d</vt:lpwstr>
  </property>
</Properties>
</file>