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9"/>
  </p:notesMasterIdLst>
  <p:sldIdLst>
    <p:sldId id="264" r:id="rId6"/>
    <p:sldId id="259" r:id="rId7"/>
    <p:sldId id="284" r:id="rId8"/>
    <p:sldId id="285" r:id="rId9"/>
    <p:sldId id="269" r:id="rId10"/>
    <p:sldId id="262" r:id="rId11"/>
    <p:sldId id="276" r:id="rId12"/>
    <p:sldId id="272" r:id="rId13"/>
    <p:sldId id="274" r:id="rId14"/>
    <p:sldId id="273" r:id="rId15"/>
    <p:sldId id="275" r:id="rId16"/>
    <p:sldId id="330" r:id="rId17"/>
    <p:sldId id="332" r:id="rId18"/>
    <p:sldId id="280" r:id="rId19"/>
    <p:sldId id="287" r:id="rId20"/>
    <p:sldId id="266" r:id="rId21"/>
    <p:sldId id="279" r:id="rId22"/>
    <p:sldId id="333" r:id="rId23"/>
    <p:sldId id="268" r:id="rId24"/>
    <p:sldId id="314" r:id="rId25"/>
    <p:sldId id="315" r:id="rId26"/>
    <p:sldId id="328" r:id="rId27"/>
    <p:sldId id="329" r:id="rId28"/>
    <p:sldId id="301" r:id="rId29"/>
    <p:sldId id="271" r:id="rId30"/>
    <p:sldId id="295" r:id="rId31"/>
    <p:sldId id="307" r:id="rId32"/>
    <p:sldId id="310" r:id="rId33"/>
    <p:sldId id="294" r:id="rId34"/>
    <p:sldId id="289" r:id="rId35"/>
    <p:sldId id="281" r:id="rId36"/>
    <p:sldId id="334" r:id="rId37"/>
    <p:sldId id="282" r:id="rId38"/>
    <p:sldId id="288" r:id="rId39"/>
    <p:sldId id="292" r:id="rId40"/>
    <p:sldId id="323" r:id="rId41"/>
    <p:sldId id="322" r:id="rId42"/>
    <p:sldId id="326" r:id="rId43"/>
    <p:sldId id="331" r:id="rId44"/>
    <p:sldId id="283" r:id="rId45"/>
    <p:sldId id="324" r:id="rId46"/>
    <p:sldId id="290" r:id="rId47"/>
    <p:sldId id="263" r:id="rId4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9091" autoAdjust="0"/>
  </p:normalViewPr>
  <p:slideViewPr>
    <p:cSldViewPr snapToGrid="0">
      <p:cViewPr varScale="1">
        <p:scale>
          <a:sx n="65" d="100"/>
          <a:sy n="65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58481-CB8E-4C92-869C-88D5DAFCB43A}" type="datetimeFigureOut">
              <a:rPr lang="cs-CZ" smtClean="0"/>
              <a:t>20.06.2022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EF03-EFC5-4A70-A2B9-319C61BB90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64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312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50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925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141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Úvazky nastavené v projektové žádosti nemusí být vyčerpány v plném rozsahu. Na konci realizace projektu, po schválení </a:t>
            </a:r>
            <a:r>
              <a:rPr lang="cs-CZ" dirty="0" err="1"/>
              <a:t>ZZoR</a:t>
            </a:r>
            <a:r>
              <a:rPr lang="cs-CZ" dirty="0"/>
              <a:t>, budete vyzváni k vratce nevyužitých finančních prostředků.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166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každé ZŠ je uveden maximální možný úvazek za obě pozice v součtu a průměrný počet žáků za roky 2019-2021.</a:t>
            </a:r>
          </a:p>
          <a:p>
            <a:r>
              <a:rPr lang="cs-CZ" dirty="0"/>
              <a:t>Zapojenou ZŠ je možné v průběhu realizace projektu změnit.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664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8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baseline="0" dirty="0">
                <a:solidFill>
                  <a:schemeClr val="tx1"/>
                </a:solidFill>
                <a:latin typeface="+mn-lt"/>
              </a:rPr>
              <a:t>Poradny volí do svého projektu pouze tyto dvě šablony. Poskytují zapojeným ZŠ v kraji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služby školního psychologa a školního speciálního pedagoga. V kalkulačce šablon k žádosti o podporu jsou uvedeny všechny ZŠ v kraji, které mají průměrný počet žáků za roky 2019 až 2021 v rozmezí 20 až 179. Ředitel školy se dle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nápočtu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úvazku celkem pro tyto pozice rozhodne, v jakém poměru a v jaké výši pozice využije nebo bude čerpat </a:t>
            </a:r>
            <a:r>
              <a:rPr lang="cs-CZ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nápočet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úvazku pouze na jednu pozici podpůrného pedagogického pracovníka. Přidělený úvazek nemusí být vyčerpán v plném rozsahu.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Úvazek celkem v součtu za obě pozice je zveřejněn v seznamu průměrného počtu žáků za roky 2019 až 2021 u vyhlášené výzvy na webových stránkách OP JAK a také natažen do Kalkulačky šablon ke každé škole.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Sdílený ŠSP a ŠP znamená, že jedna osoba bude v rámci svého úvazku docházet na více ZŠ. Bude zaměstnancem poradny.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F18F9C-B358-4039-B1B4-F679DC4D563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07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Školní speciální pedagog: kvalifikace dle zákona nebo VŠ vzdělání v akreditovaném magisterském studijním programu zaměřeném na speciální pedagogiku a přípravu učitelů základních škol nebo na speciální pedagogiku a přípravu učitelů středních škol (příprava novelizace)</a:t>
            </a:r>
          </a:p>
          <a:p>
            <a:endParaRPr lang="cs-CZ" dirty="0"/>
          </a:p>
          <a:p>
            <a:r>
              <a:rPr lang="cs-CZ" dirty="0"/>
              <a:t>Sdílený ŠSP znamená, že jedna osoba bude v rámci svého úvazku docházet na více ZŠ. Bude zaměstnancem poradny.</a:t>
            </a:r>
          </a:p>
          <a:p>
            <a:r>
              <a:rPr lang="cs-CZ" dirty="0"/>
              <a:t>ČP o přítomnosti min. 3 žáků s potřebou podpůrných opatření bude poradna vyžadovat od každé zapojené školy.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D0036-6E7B-4C83-95E7-A427604A587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9581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37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Produktivní hodiny představují způsob vykazování jednotek. Neznamená to, že v pracovní smlouvě musí být úvazek vyjádřen v produktivních hodinách.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Zaměstnavatel rozvrhne pracovní dobu zaměstnanci dle potřeby zaměstnavatele a v souladu se zákoníkem práce.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produktivních hodin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patří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všechny odpracované hodiny a také všechny hodiny, za které vyplácí zaměstnavatel zaměstnanci náhradu mzdy/platu, kromě hodin za dovolenou a státní svátky.  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Tzn. do produktivních hodin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nepatří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hodiny připadající na dovolenou a státní svátky. 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Proplacení náhrad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řídí podle zákoníku práce a jeho prováděcích předpisů, vnitřního předpisu zaměstnavatele (včetně kolektivní smlouvy), případně dohodou mezi zaměstnancem a zaměstnavatelem. Není tedy možné do Přílohy č. 2 uvádět úplný výčet překážek na straně zaměstnance, za které mu zaměstnavatel vyplácí mzdu či náhradu mzdy, vnitřní předpisy a dohody mezi zaměstnavatelem a zaměstnancem neznáme.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vyčíslení počtu produktivních hodin zaměstnance za daný měsíc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postupovat takto jednoduše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pracovník příjemce vezme výplatní pásku a z celkového počtu hodin náhrad odečte počet hodin dovolené a počet hodin státních svátků. Výsledek přičte k celkovému počtu odpracovaných hodin. Max. počet produktivních hodin vykázaný v daném měsíci musí být v souladu s pracovní smlouvou/dohodou, tzn. nelze vykazovat produktivní hodiny odpovídající úvazku vyššímu než sjednanému, nemá-li pracovník nerovnoměrně rozvrženou pracovní dobu či nařízený přesčas.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výpočet celkového počtu produktivních hodin do žádosti o podporu je nutné vyčíslit (průměrný) úvazek za celou dobu zapojení zaměstnance do projektu. V realizaci se už budou vykazovat produktivní hodiny v souladu s rozvržením pracovní doby zaměstnavatelem.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798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od 9/2022: možnost odběru e-mailového </a:t>
            </a:r>
            <a:r>
              <a:rPr lang="cs-CZ" dirty="0" err="1"/>
              <a:t>newsletteru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7958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90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Pokud není zvolen povinný SDP v žádosti o podporu, musí se doplnit:</a:t>
            </a:r>
          </a:p>
          <a:p>
            <a:pPr marL="228600" indent="-228600">
              <a:buAutoNum type="alphaLcParenR"/>
            </a:pPr>
            <a:r>
              <a:rPr lang="cs-CZ" dirty="0"/>
              <a:t>Během procesu hodnocení žádosti o podporu</a:t>
            </a:r>
          </a:p>
          <a:p>
            <a:pPr marL="228600" indent="-228600">
              <a:buAutoNum type="alphaLcParenR"/>
            </a:pPr>
            <a:r>
              <a:rPr lang="cs-CZ" dirty="0"/>
              <a:t>Během realizace projektu prostřednictvím žádosti o změnu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23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Ovlivnění intervencí = ovlivnění aktivitami (</a:t>
            </a:r>
            <a:r>
              <a:rPr lang="cs-CZ"/>
              <a:t>skutečně spočítat</a:t>
            </a:r>
            <a:r>
              <a:rPr lang="cs-CZ" dirty="0"/>
              <a:t>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888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Tyto dva indikátory jsou povinné. V případě poraden bude cílová hodnota obou indikátorů 1.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897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24937-1E33-45FD-9429-58ED8F56904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407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00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495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958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- subjekty, které nejsou zřízeny krajem, obcí, svazkem obcí či MŠMT, a které naplňují znaky veřejné podpory, mohou čerpat max. 200 000 EUR za poslední 3 účetní období z veřejných prostředků.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8182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86F8C-B715-4063-B410-D99DA620A3FF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48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EEF03-EFC5-4A70-A2B9-319C61BB90B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9148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5735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45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Projekt poradny – zapojené ZŠ nejsou partnery projektu. Uzavírají smlouvu o spolupráci, která je výstupem projektu. Nedokládá se do </a:t>
            </a:r>
            <a:r>
              <a:rPr lang="cs-CZ" dirty="0" err="1"/>
              <a:t>ZoR</a:t>
            </a:r>
            <a:r>
              <a:rPr lang="cs-CZ" dirty="0"/>
              <a:t>, ale pouze pro případnou kontrolu na místě.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00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73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Kalkulačce šablon k žádosti o podporu je na listu dle příslušného kraje uveden úplný seznam ZŠ v kraji s průměrným počtem žáků 20 až 179. Každá ZŠ může být zapojena do projektu pouze u jedné poradny. Pokud bude základní škola uvedena v seznamu škol více poraden, bude tato škola akceptována v žádosti o podporu té poradny, která z časového hlediska podala žádost o podporu jako první. Ostatní poradny budou v procesu schvalování projektů vyzvány k úpravě indikativního seznamu spolupracujících škol, tj. k vyřazení uvedené školy. </a:t>
            </a:r>
          </a:p>
          <a:p>
            <a:r>
              <a:rPr lang="cs-CZ" dirty="0"/>
              <a:t>V průběhu realizace projektu je možné, aby ZŠ změnila poradnu, ale vždy pouze s ohledem na celkovou výši rozpočtu poradny </a:t>
            </a:r>
            <a:r>
              <a:rPr lang="cs-CZ" b="1" dirty="0"/>
              <a:t>(dle pravidel se nejedná o změnu, o kterou je nutné žádat = prostě změní poradnu a uvedou to v kalkulačce </a:t>
            </a:r>
            <a:r>
              <a:rPr lang="cs-CZ" b="1" dirty="0" err="1"/>
              <a:t>ZoR</a:t>
            </a:r>
            <a:r>
              <a:rPr lang="cs-CZ" b="1" dirty="0"/>
              <a:t>). </a:t>
            </a:r>
            <a:r>
              <a:rPr lang="cs-CZ" dirty="0"/>
              <a:t>Navyšovat rozpočet poradny v průběhu realizace projektu již není možné.</a:t>
            </a:r>
          </a:p>
          <a:p>
            <a:endParaRPr lang="cs-CZ" dirty="0"/>
          </a:p>
          <a:p>
            <a:r>
              <a:rPr lang="cs-CZ" dirty="0"/>
              <a:t>Úvazek uvedený v tabulce je maximální, v daném měsíci nepřekročitelný. A je to součet za obě pozice. Je možné zaměstnat pouze ŠP nebo pouze ŠSP.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49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pilotáže nejsou zahrnuty:</a:t>
            </a:r>
          </a:p>
          <a:p>
            <a:r>
              <a:rPr lang="cs-CZ" dirty="0"/>
              <a:t>Základní školy do 19 žáků</a:t>
            </a:r>
          </a:p>
          <a:p>
            <a:r>
              <a:rPr lang="cs-CZ" dirty="0"/>
              <a:t>Základní školy dle §16, odst. 9 školského zákona</a:t>
            </a:r>
          </a:p>
          <a:p>
            <a:r>
              <a:rPr lang="cs-CZ" dirty="0"/>
              <a:t>Základní školy při zdravotnických zařízeních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14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/>
              <a:t>Poradna může nastavit datum zahájení realizace projektu již na 1. 5. 2022, ale u každé zapojené školy musí zjistit, do kdy tato škola realizuje pozice ŠP a ŠSP ve svém projektu Šablony III. Každé škole bude poskytována personální podpora od poradny až od následujícího měsíce po skončení realizace dané aktivity v š. III nebo v projektu v. 75 pro SVL.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993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Počet měsíců poskytování personální podpory nelze navolit plošně na 24, je nutné vzít v úvahu realizaci těchto pozic u jednotlivých škol v šablonách III.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AE7D07-1278-45DF-9C2C-58C2B91B11B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61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mailto:Jmeno.Prijemni@msmt.cz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JAK titu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small" baseline="0">
                <a:latin typeface="+mn-lt"/>
              </a:defRPr>
            </a:lvl1pPr>
          </a:lstStyle>
          <a:p>
            <a:r>
              <a:rPr lang="cs-CZ" dirty="0"/>
              <a:t>Hlavní nadpis</a:t>
            </a:r>
          </a:p>
        </p:txBody>
      </p:sp>
      <p:sp>
        <p:nvSpPr>
          <p:cNvPr id="4" name="Zástupný symbol pro obsah 10">
            <a:extLst>
              <a:ext uri="{FF2B5EF4-FFF2-40B4-BE49-F238E27FC236}">
                <a16:creationId xmlns:a16="http://schemas.microsoft.com/office/drawing/2014/main" id="{7A24A590-A866-43FB-B206-EF4BB330A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87359"/>
            <a:ext cx="7391400" cy="173082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sz="2400" dirty="0"/>
              <a:t>Programové období 2021 – 2027, </a:t>
            </a:r>
            <a:r>
              <a:rPr lang="cs-CZ" sz="2400" dirty="0">
                <a:solidFill>
                  <a:srgbClr val="FF0000"/>
                </a:solidFill>
              </a:rPr>
              <a:t>DD. MM. 2021, </a:t>
            </a:r>
            <a:br>
              <a:rPr lang="cs-CZ" sz="2400" dirty="0"/>
            </a:br>
            <a:r>
              <a:rPr lang="cs-CZ" sz="2400" dirty="0"/>
              <a:t>Ministerstvo školství, mládeže a tělovýchovy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054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2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0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691665-F4D8-42C1-B599-772A725B1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cap="none" baseline="0"/>
            </a:lvl1pPr>
          </a:lstStyle>
          <a:p>
            <a:r>
              <a:rPr lang="cs-CZ" dirty="0"/>
              <a:t>Děkuji za pozornost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8104B2D5-FA0C-46A1-8B54-36094BE26D2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199" y="3682998"/>
            <a:ext cx="7711831" cy="210820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>
                <a:solidFill>
                  <a:srgbClr val="FF0000"/>
                </a:solidFill>
              </a:rPr>
              <a:t>Jméno Příjemní :)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Jmeno.Prijemni@msmt.cz</a:t>
            </a:r>
            <a:endParaRPr lang="cs-CZ" sz="2000" b="1" dirty="0">
              <a:solidFill>
                <a:srgbClr val="FF0000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jsou dostupné na webových stránkách </a:t>
            </a:r>
            <a:r>
              <a:rPr lang="cs-CZ" sz="2000" u="sng" dirty="0"/>
              <a:t>https://OPJAK.cz/</a:t>
            </a:r>
            <a:endParaRPr lang="cs-CZ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srgbClr val="FF0000"/>
              </a:solidFill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364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OP JAK obec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43E29FC-C5AB-4A8D-89A5-C94DC4451C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4F14DD-E5DC-45CA-907A-E52FDF260D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800" y="0"/>
            <a:ext cx="3805200" cy="38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ělící P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2008414"/>
            <a:ext cx="7756072" cy="1420585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Dělící </a:t>
            </a:r>
            <a:r>
              <a:rPr lang="cs-CZ" dirty="0" err="1"/>
              <a:t>slide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3543300"/>
            <a:ext cx="10564586" cy="918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3D7AB2-D5EE-4EA7-86CC-B0A23D728C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54" y="0"/>
            <a:ext cx="3804746" cy="380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OP JAK obecn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- 1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obecné informace k OP JAK </a:t>
            </a:r>
          </a:p>
        </p:txBody>
      </p:sp>
    </p:spTree>
    <p:extLst>
      <p:ext uri="{BB962C8B-B14F-4D97-AF65-F5344CB8AC3E}">
        <p14:creationId xmlns:p14="http://schemas.microsoft.com/office/powerpoint/2010/main" val="91455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1 – Výzkum a vývoj </a:t>
            </a:r>
          </a:p>
        </p:txBody>
      </p:sp>
    </p:spTree>
    <p:extLst>
      <p:ext uri="{BB962C8B-B14F-4D97-AF65-F5344CB8AC3E}">
        <p14:creationId xmlns:p14="http://schemas.microsoft.com/office/powerpoint/2010/main" val="240548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PO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6E6E5-798F-49F5-B692-25AA0C3BE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2757" y="436563"/>
            <a:ext cx="10564586" cy="918707"/>
          </a:xfrm>
        </p:spPr>
        <p:txBody>
          <a:bodyPr anchor="ctr">
            <a:noAutofit/>
          </a:bodyPr>
          <a:lstStyle>
            <a:lvl1pPr algn="l">
              <a:defRPr sz="4000" cap="small" baseline="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slidu</a:t>
            </a:r>
            <a:r>
              <a:rPr lang="cs-CZ" dirty="0"/>
              <a:t> - 3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3D385F-D0E6-4564-9C4D-C1BCAB1C79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2757" y="1485899"/>
            <a:ext cx="10564586" cy="408214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00206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2400" dirty="0">
                <a:solidFill>
                  <a:srgbClr val="173070"/>
                </a:solidFill>
                <a:latin typeface="+mn-lt"/>
              </a:rPr>
              <a:t>Vzor pro informace k prioritě 2 - Vzdělávání</a:t>
            </a: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  <a:p>
            <a:pPr marL="0" indent="0">
              <a:buNone/>
            </a:pPr>
            <a:endParaRPr lang="cs-CZ" sz="2400" dirty="0">
              <a:solidFill>
                <a:srgbClr val="173070"/>
              </a:solidFill>
              <a:latin typeface="Montserrat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5881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OP J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  <a:latin typeface="+mn-lt"/>
              </a:defRPr>
            </a:lvl1pPr>
          </a:lstStyle>
          <a:p>
            <a:r>
              <a:rPr lang="cs-CZ" dirty="0">
                <a:latin typeface="+mn-lt"/>
              </a:rPr>
              <a:t>NADPIS – obecně OP JAK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 P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7D674-EBC9-4DC9-BBE3-809E980FD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1226608"/>
          </a:xfrm>
        </p:spPr>
        <p:txBody>
          <a:bodyPr>
            <a:noAutofit/>
          </a:bodyPr>
          <a:lstStyle>
            <a:lvl1pPr>
              <a:defRPr sz="4000">
                <a:solidFill>
                  <a:srgbClr val="173070"/>
                </a:solidFill>
              </a:defRPr>
            </a:lvl1pPr>
          </a:lstStyle>
          <a:p>
            <a:r>
              <a:rPr lang="cs-CZ" dirty="0"/>
              <a:t>NADPIS – priorita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C0946D7-1616-430F-B9AE-8F2858A9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681163"/>
            <a:ext cx="5157787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B76395A-FCD8-4AAD-B4B9-C355D138FC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1163"/>
            <a:ext cx="5183188" cy="3968866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173070"/>
                </a:solidFill>
                <a:latin typeface="+mn-lt"/>
              </a:defRPr>
            </a:lvl1pPr>
          </a:lstStyle>
          <a:p>
            <a:pPr lvl="0"/>
            <a:r>
              <a:rPr lang="cs-CZ" dirty="0">
                <a:latin typeface="+mn-lt"/>
              </a:rPr>
              <a:t>Text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36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F1DFB6E-71BE-4574-B84C-CC6B166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8271"/>
            <a:ext cx="7391400" cy="930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HLAVNÍ NADPIS</a:t>
            </a:r>
          </a:p>
        </p:txBody>
      </p:sp>
      <p:sp>
        <p:nvSpPr>
          <p:cNvPr id="4" name="Zástupný nadpis 1">
            <a:extLst>
              <a:ext uri="{FF2B5EF4-FFF2-40B4-BE49-F238E27FC236}">
                <a16:creationId xmlns:a16="http://schemas.microsoft.com/office/drawing/2014/main" id="{48DB31F2-807B-44A6-86D5-A00E1C82203B}"/>
              </a:ext>
            </a:extLst>
          </p:cNvPr>
          <p:cNvSpPr txBox="1">
            <a:spLocks/>
          </p:cNvSpPr>
          <p:nvPr userDrawn="1"/>
        </p:nvSpPr>
        <p:spPr>
          <a:xfrm>
            <a:off x="6440557" y="5923723"/>
            <a:ext cx="1789043" cy="564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r"/>
            <a:r>
              <a:rPr lang="cs-CZ" sz="1800" dirty="0">
                <a:latin typeface="+mn-lt"/>
              </a:rPr>
              <a:t>OPJAK.CZ</a:t>
            </a:r>
          </a:p>
          <a:p>
            <a:pPr algn="r"/>
            <a:r>
              <a:rPr lang="cs-CZ" sz="1800" dirty="0">
                <a:latin typeface="+mn-lt"/>
              </a:rPr>
              <a:t>MSMT.CZ</a:t>
            </a:r>
          </a:p>
        </p:txBody>
      </p:sp>
      <p:sp>
        <p:nvSpPr>
          <p:cNvPr id="5" name="Zástupný nadpis 1">
            <a:extLst>
              <a:ext uri="{FF2B5EF4-FFF2-40B4-BE49-F238E27FC236}">
                <a16:creationId xmlns:a16="http://schemas.microsoft.com/office/drawing/2014/main" id="{D281819F-91D4-493D-BE08-DCE51E69C2BA}"/>
              </a:ext>
            </a:extLst>
          </p:cNvPr>
          <p:cNvSpPr txBox="1">
            <a:spLocks/>
          </p:cNvSpPr>
          <p:nvPr userDrawn="1"/>
        </p:nvSpPr>
        <p:spPr>
          <a:xfrm>
            <a:off x="838200" y="549465"/>
            <a:ext cx="3812877" cy="1262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baseline="0">
                <a:solidFill>
                  <a:schemeClr val="bg1"/>
                </a:solidFill>
                <a:latin typeface="Montserrat" panose="00000500000000000000" pitchFamily="50" charset="-18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>
                <a:latin typeface="+mn-lt"/>
              </a:rPr>
              <a:t>Operační program</a:t>
            </a:r>
          </a:p>
          <a:p>
            <a:pPr algn="l"/>
            <a:r>
              <a:rPr lang="cs-CZ" sz="2800" b="1" dirty="0">
                <a:latin typeface="+mn-lt"/>
              </a:rPr>
              <a:t>Jan Amos Komenský</a:t>
            </a:r>
          </a:p>
        </p:txBody>
      </p:sp>
    </p:spTree>
    <p:extLst>
      <p:ext uri="{BB962C8B-B14F-4D97-AF65-F5344CB8AC3E}">
        <p14:creationId xmlns:p14="http://schemas.microsoft.com/office/powerpoint/2010/main" val="38055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49" r:id="rId5"/>
    <p:sldLayoutId id="2147483660" r:id="rId6"/>
    <p:sldLayoutId id="2147483661" r:id="rId7"/>
    <p:sldLayoutId id="2147483653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ontserrat" panose="00000500000000000000" pitchFamily="50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pjak.cz/vyzvy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sm.justice.cz/ias/issm/rejstrik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iskp21.mssf.cz/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cr.cz/clanek/prehled-udelenych-akreditaci.aspx" TargetMode="External"/><Relationship Id="rId2" Type="http://schemas.openxmlformats.org/officeDocument/2006/relationships/hyperlink" Target="https://iskp21.mssf.cz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odpora_ms21@ms21.mssf.cz" TargetMode="External"/><Relationship Id="rId2" Type="http://schemas.openxmlformats.org/officeDocument/2006/relationships/hyperlink" Target="https://iskp21.mssf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d21.mssf.cz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opjak.cz/vyzvy/vyzva-c-02_22_002-sablony-pro-ms-a-zs-i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vyzvy/vyzva-c-02_22_002-sablony-pro-ms-a-zs-i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jak.cz/dokumenty/uzivatelske-prirucky-pro-praci-zadatele-prijemce-v-is-kp21/modul-verejnych-zakazek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ablony.poradny@msmt.cz" TargetMode="External"/><Relationship Id="rId2" Type="http://schemas.openxmlformats.org/officeDocument/2006/relationships/hyperlink" Target="mailto:dotazyZP@msmt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institucionalizace@msmt.cz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karesova@msmt.cz" TargetMode="External"/><Relationship Id="rId2" Type="http://schemas.openxmlformats.org/officeDocument/2006/relationships/hyperlink" Target="mailto:martina.capkova@msmt.cz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opjak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jak.cz/dokumenty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F75EB-7515-4DE0-B724-C3CA2CBB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Šablony pro poradny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3F4421-1F25-49FA-863D-4CE035C0B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>
                <a:solidFill>
                  <a:prstClr val="white"/>
                </a:solidFill>
              </a:rPr>
              <a:t>Programové období 2021 – 2027 </a:t>
            </a:r>
          </a:p>
          <a:p>
            <a:pPr lvl="0"/>
            <a:r>
              <a:rPr lang="cs-CZ" sz="2400" dirty="0">
                <a:solidFill>
                  <a:prstClr val="white"/>
                </a:solidFill>
              </a:rPr>
              <a:t>Ministerstvo školství, mládeže a tělovýchovy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92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Pilotovaný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Základní školy se 180 žáky a více</a:t>
            </a:r>
          </a:p>
          <a:p>
            <a:pPr marL="342900" indent="-342900">
              <a:buFontTx/>
              <a:buChar char="-"/>
            </a:pPr>
            <a:r>
              <a:rPr lang="cs-CZ" dirty="0"/>
              <a:t>volí šablony Školní speciální pedagog a Školní psycholog do projektu</a:t>
            </a:r>
          </a:p>
          <a:p>
            <a:endParaRPr lang="cs-CZ" dirty="0"/>
          </a:p>
          <a:p>
            <a:r>
              <a:rPr lang="cs-CZ" b="1" dirty="0"/>
              <a:t>Základní školy s 20 - 179 žáky</a:t>
            </a:r>
          </a:p>
          <a:p>
            <a:pPr marL="342900" indent="-342900">
              <a:buFontTx/>
              <a:buChar char="-"/>
            </a:pPr>
            <a:r>
              <a:rPr lang="cs-CZ" dirty="0"/>
              <a:t>pozice Školní speciální pedagog a Školní psycholog jsou poskytovány formou sdílené pozice ze strany poradny</a:t>
            </a:r>
          </a:p>
          <a:p>
            <a:pPr marL="342900" indent="-342900">
              <a:buFontTx/>
              <a:buChar char="-"/>
            </a:pPr>
            <a:r>
              <a:rPr lang="cs-CZ" dirty="0"/>
              <a:t>poradny jsou oprávněnými žadateli, pro které jsou určeny pouze šablony ŠSP a ŠP</a:t>
            </a:r>
          </a:p>
          <a:p>
            <a:pPr marL="342900" indent="-342900">
              <a:buFontTx/>
              <a:buChar char="-"/>
            </a:pPr>
            <a:r>
              <a:rPr lang="cs-CZ" dirty="0"/>
              <a:t>poradny a školy spolupracují v rámci 1 kraje (školy nejsou partnery projektu) -smlouva o spolupráci </a:t>
            </a:r>
          </a:p>
        </p:txBody>
      </p:sp>
    </p:spTree>
    <p:extLst>
      <p:ext uri="{BB962C8B-B14F-4D97-AF65-F5344CB8AC3E}">
        <p14:creationId xmlns:p14="http://schemas.microsoft.com/office/powerpoint/2010/main" val="183182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Časové nastavení – začátek realizace projektu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Začátek realizace:</a:t>
            </a:r>
          </a:p>
          <a:p>
            <a:pPr marL="342900" indent="-342900">
              <a:buFontTx/>
              <a:buChar char="-"/>
            </a:pPr>
            <a:r>
              <a:rPr lang="cs-CZ" dirty="0"/>
              <a:t>až 3 měsíce před dnem podání žádosti o podporu, nejdříve však 1. 5. 2022</a:t>
            </a:r>
          </a:p>
          <a:p>
            <a:pPr marL="342900" indent="-342900">
              <a:buFontTx/>
              <a:buChar char="-"/>
            </a:pPr>
            <a:r>
              <a:rPr lang="cs-CZ" dirty="0"/>
              <a:t>vždy 1. den v měsíci</a:t>
            </a:r>
          </a:p>
          <a:p>
            <a:endParaRPr lang="cs-CZ" dirty="0"/>
          </a:p>
          <a:p>
            <a:r>
              <a:rPr lang="cs-CZ" dirty="0"/>
              <a:t>Nejzazší datum začátku realizace projektu: 1. 1. 2023 (2letý projekt)</a:t>
            </a:r>
          </a:p>
          <a:p>
            <a:endParaRPr lang="cs-CZ" dirty="0"/>
          </a:p>
          <a:p>
            <a:r>
              <a:rPr lang="cs-CZ" dirty="0"/>
              <a:t>Nejzazší datum pro ukončení projektu: 31. 12. 2024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06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Maximální výše </a:t>
            </a:r>
            <a:r>
              <a:rPr lang="cs-CZ" sz="2400" b="1" dirty="0"/>
              <a:t>dotace pro poradny =</a:t>
            </a:r>
          </a:p>
          <a:p>
            <a:pPr marL="0" indent="0">
              <a:buNone/>
            </a:pPr>
            <a:r>
              <a:rPr lang="cs-CZ" sz="2400" dirty="0"/>
              <a:t>součet max. úvazků ŠSP a ŠP za všechny spolupracující ZŠ</a:t>
            </a:r>
          </a:p>
          <a:p>
            <a:endParaRPr lang="cs-CZ" sz="2400" b="1" dirty="0"/>
          </a:p>
          <a:p>
            <a:r>
              <a:rPr lang="cs-CZ" sz="2400" b="1" dirty="0"/>
              <a:t>Minimální výše dotace pro všechny žadatele = 100.000,- Kč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4077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Zálohová platba </a:t>
            </a:r>
            <a:r>
              <a:rPr lang="cs-CZ" sz="2400" dirty="0"/>
              <a:t>– dle zákona č. 218/2000 Sb., </a:t>
            </a:r>
            <a:endParaRPr lang="cs-CZ" sz="24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zálohová platba ve výši 100% dotace po vydání PA </a:t>
            </a:r>
          </a:p>
          <a:p>
            <a:endParaRPr lang="cs-CZ" sz="2400" dirty="0"/>
          </a:p>
          <a:p>
            <a:r>
              <a:rPr lang="cs-CZ" sz="2400" dirty="0"/>
              <a:t>Podmínka: nejdříve 60 dní před začátkem realizace projektu</a:t>
            </a:r>
          </a:p>
          <a:p>
            <a:pPr>
              <a:buFontTx/>
              <a:buChar char="-"/>
            </a:pPr>
            <a:r>
              <a:rPr lang="cs-CZ" sz="2400" dirty="0"/>
              <a:t> pro soukromé a církevní </a:t>
            </a:r>
            <a:r>
              <a:rPr lang="cs-CZ" dirty="0"/>
              <a:t>příjemce</a:t>
            </a:r>
            <a:r>
              <a:rPr lang="cs-CZ" sz="2400" dirty="0"/>
              <a:t>: přímo na účet příjemce</a:t>
            </a:r>
          </a:p>
          <a:p>
            <a:pPr>
              <a:buFontTx/>
              <a:buChar char="-"/>
            </a:pPr>
            <a:r>
              <a:rPr lang="cs-CZ" sz="2400" dirty="0"/>
              <a:t> pro příjemce zřízené krajem: prostřednictvím kraje</a:t>
            </a:r>
          </a:p>
          <a:p>
            <a:pPr>
              <a:buFontTx/>
              <a:buChar char="-"/>
            </a:pPr>
            <a:r>
              <a:rPr lang="cs-CZ" sz="2400" dirty="0"/>
              <a:t> pro příjemce zřízené obcí: </a:t>
            </a:r>
            <a:r>
              <a:rPr lang="cs-CZ" dirty="0"/>
              <a:t>prostřednictvím kraje a následně obce/městské části</a:t>
            </a:r>
          </a:p>
          <a:p>
            <a:pPr>
              <a:buFontTx/>
              <a:buChar char="-"/>
            </a:pPr>
            <a:r>
              <a:rPr lang="cs-CZ" dirty="0"/>
              <a:t> pro příjemce zřízené DSO: prostřednictvím DSO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314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 – využití finančních prostředků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671888" cy="4082143"/>
          </a:xfrm>
        </p:spPr>
        <p:txBody>
          <a:bodyPr/>
          <a:lstStyle/>
          <a:p>
            <a:r>
              <a:rPr lang="cs-CZ" sz="2400" b="1" dirty="0"/>
              <a:t>Časová způsobilost výdaje</a:t>
            </a:r>
            <a:r>
              <a:rPr lang="cs-CZ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Posuzuje se ve vztahu k fyzické realizaci projektu (tj. od data zahájení do data  ukončení) - výzva umožňuje zahájit fyzickou realizace před vydáním právního aktu.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Pokud jsou aktivity zahájeny a ukončeny a výstupy dosaženy v době realizace, jsou jednotkové náklady vč. administrativních nákladů souvisejících s dosažením výstupů z hlediska času způsobilé.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Finanční prostředky nelze využít:</a:t>
            </a:r>
          </a:p>
          <a:p>
            <a:pPr>
              <a:buFontTx/>
              <a:buChar char="-"/>
            </a:pPr>
            <a:r>
              <a:rPr lang="cs-CZ" sz="2400" dirty="0"/>
              <a:t> na investiční výdaje (dotace je neinvestiční!)</a:t>
            </a:r>
          </a:p>
          <a:p>
            <a:pPr>
              <a:buFontTx/>
              <a:buChar char="-"/>
            </a:pPr>
            <a:r>
              <a:rPr lang="cs-CZ" sz="2400" dirty="0"/>
              <a:t> na výdaje hrazené z jiných zdrojů (např. nemocenská od 15. dne, doučování z NPO)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457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rámec – využití finančních prostředků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Využití finančních prostředků</a:t>
            </a:r>
            <a:endParaRPr lang="cs-CZ" sz="2400" b="1" dirty="0"/>
          </a:p>
          <a:p>
            <a:pPr>
              <a:buFontTx/>
              <a:buChar char="-"/>
            </a:pPr>
            <a:r>
              <a:rPr lang="cs-CZ" sz="2400" dirty="0"/>
              <a:t> finanční prostředky lze využívat napříč šablonami</a:t>
            </a:r>
          </a:p>
          <a:p>
            <a:pPr>
              <a:buFontTx/>
              <a:buChar char="-"/>
            </a:pPr>
            <a:r>
              <a:rPr lang="cs-CZ" sz="2400" dirty="0"/>
              <a:t> platy/mzdy, vč. odvodů, FSKP v personálních šablonách</a:t>
            </a:r>
          </a:p>
          <a:p>
            <a:pPr>
              <a:buFontTx/>
              <a:buChar char="-"/>
            </a:pPr>
            <a:r>
              <a:rPr lang="cs-CZ" sz="2400" dirty="0"/>
              <a:t> náklady na vzdělávání pracovníků – kurzy, odměna </a:t>
            </a:r>
            <a:r>
              <a:rPr lang="cs-CZ" dirty="0"/>
              <a:t>vzdělavateli, </a:t>
            </a:r>
            <a:r>
              <a:rPr lang="cs-CZ" sz="2400" dirty="0"/>
              <a:t>doprava, ubytování, literatura, pomůcky, softwary, … </a:t>
            </a:r>
          </a:p>
          <a:p>
            <a:pPr>
              <a:buFontTx/>
              <a:buChar char="-"/>
            </a:pPr>
            <a:r>
              <a:rPr lang="cs-CZ" sz="2400" dirty="0"/>
              <a:t> odměny za vedení a administraci projektu</a:t>
            </a:r>
          </a:p>
          <a:p>
            <a:pPr>
              <a:buFontTx/>
              <a:buChar char="-"/>
            </a:pPr>
            <a:r>
              <a:rPr lang="cs-CZ" sz="2400" dirty="0"/>
              <a:t> ICT technika a drobné vybavení pro realizaci aktivit, pro administraci projektu, pro archivaci projektu, kancelářský a spotřební materiál, … </a:t>
            </a:r>
          </a:p>
          <a:p>
            <a:pPr>
              <a:buFontTx/>
              <a:buChar char="-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57003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Šablony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216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Kalkulačka šablon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Kalkulačka šablon k žádosti o podporu</a:t>
            </a:r>
          </a:p>
          <a:p>
            <a:pPr>
              <a:buFontTx/>
              <a:buChar char="-"/>
            </a:pPr>
            <a:r>
              <a:rPr lang="cs-CZ" sz="2400" dirty="0"/>
              <a:t> povinná příloha žádosti o podporu</a:t>
            </a:r>
          </a:p>
          <a:p>
            <a:pPr>
              <a:buFontTx/>
              <a:buChar char="-"/>
            </a:pPr>
            <a:r>
              <a:rPr lang="cs-CZ" sz="2400" dirty="0"/>
              <a:t> počítá a hlídá min. a max. výši dotace</a:t>
            </a:r>
          </a:p>
          <a:p>
            <a:pPr>
              <a:buFontTx/>
              <a:buChar char="-"/>
            </a:pPr>
            <a:r>
              <a:rPr lang="cs-CZ" dirty="0"/>
              <a:t> vyplňuje se pouze jeden list dle příslušného kraje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Kalkulačka šablon k </a:t>
            </a:r>
            <a:r>
              <a:rPr lang="cs-CZ" sz="2400" b="1" dirty="0" err="1"/>
              <a:t>ZoR</a:t>
            </a:r>
            <a:endParaRPr lang="cs-CZ" sz="2400" b="1" dirty="0"/>
          </a:p>
          <a:p>
            <a:pPr>
              <a:buFontTx/>
              <a:buChar char="-"/>
            </a:pPr>
            <a:r>
              <a:rPr lang="cs-CZ" sz="2400" dirty="0"/>
              <a:t> povinná příloha ke zprávám o realizaci – jeden soubor pro všechny </a:t>
            </a:r>
            <a:r>
              <a:rPr lang="cs-CZ" sz="2400" dirty="0" err="1"/>
              <a:t>ZoR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Kalkulačka změn </a:t>
            </a:r>
            <a:r>
              <a:rPr lang="cs-CZ" sz="2400" dirty="0"/>
              <a:t>- pro změny aktivit </a:t>
            </a:r>
          </a:p>
        </p:txBody>
      </p:sp>
    </p:spTree>
    <p:extLst>
      <p:ext uri="{BB962C8B-B14F-4D97-AF65-F5344CB8AC3E}">
        <p14:creationId xmlns:p14="http://schemas.microsoft.com/office/powerpoint/2010/main" val="248601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Místo realizace šablon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aktivity projektu (s výjimkou personálních šablon)  - ČR, 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 i mimo EU</a:t>
            </a:r>
            <a:endParaRPr lang="cs-CZ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Personální šablony – pou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 ČR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Podmínky viz </a:t>
            </a:r>
            <a:r>
              <a:rPr lang="cs-CZ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PpŽaP</a:t>
            </a:r>
            <a:r>
              <a:rPr lang="cs-CZ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ZP, kap. 5.4</a:t>
            </a:r>
            <a:endParaRPr lang="cs-CZ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395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Personální šablony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Sdílení školní speciální pedagog ZŠ </a:t>
            </a:r>
          </a:p>
          <a:p>
            <a:r>
              <a:rPr lang="cs-CZ" dirty="0"/>
              <a:t>Sdílení školní psycholog ZŠ (poradny)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720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57" y="1086929"/>
            <a:ext cx="7756072" cy="1328468"/>
          </a:xfrm>
        </p:spPr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2415397"/>
            <a:ext cx="10564586" cy="33556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Základní informace k výzvě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Principy zjednodušeného vykazování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Hodnoticí proces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ISKP21+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Pravidla pro žadatele a příjemce zjednodušených projektů </a:t>
            </a:r>
          </a:p>
        </p:txBody>
      </p:sp>
    </p:spTree>
    <p:extLst>
      <p:ext uri="{BB962C8B-B14F-4D97-AF65-F5344CB8AC3E}">
        <p14:creationId xmlns:p14="http://schemas.microsoft.com/office/powerpoint/2010/main" val="403484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speciální pedagog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5" y="1355271"/>
            <a:ext cx="10807309" cy="421277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3 žáci s potřebou podpůrných opatření 1. stupně v každé zapojené ZŠ</a:t>
            </a:r>
          </a:p>
          <a:p>
            <a:pPr marL="342900" indent="-342900">
              <a:buFontTx/>
              <a:buChar char="-"/>
            </a:pPr>
            <a:r>
              <a:rPr lang="cs-CZ" dirty="0"/>
              <a:t>stanovený úvazek dle institucionalizace = maximum v pracovněprávním dokumentu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dle zákona č. 563/2004 Sb. ( + </a:t>
            </a:r>
            <a:r>
              <a:rPr lang="cs-CZ" dirty="0" err="1"/>
              <a:t>vyhl</a:t>
            </a:r>
            <a:r>
              <a:rPr lang="cs-CZ" dirty="0"/>
              <a:t>. č. 317/2005 Sb.)</a:t>
            </a:r>
          </a:p>
          <a:p>
            <a:pPr marL="342900" indent="-342900">
              <a:buFontTx/>
              <a:buChar char="-"/>
            </a:pPr>
            <a:r>
              <a:rPr lang="cs-CZ" dirty="0"/>
              <a:t>VŠ </a:t>
            </a:r>
            <a:r>
              <a:rPr lang="cs-CZ" dirty="0" err="1"/>
              <a:t>mgr.</a:t>
            </a:r>
            <a:r>
              <a:rPr lang="cs-CZ" dirty="0"/>
              <a:t> program zaměřený na </a:t>
            </a:r>
            <a:r>
              <a:rPr lang="cs-CZ" dirty="0" err="1"/>
              <a:t>specped</a:t>
            </a:r>
            <a:r>
              <a:rPr lang="cs-CZ" dirty="0"/>
              <a:t> a přípravu učitelů ZŠ/SŠ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3 žáků s potřebou </a:t>
            </a:r>
            <a:r>
              <a:rPr lang="cs-CZ" dirty="0" err="1"/>
              <a:t>podpůr</a:t>
            </a:r>
            <a:r>
              <a:rPr lang="cs-CZ" dirty="0"/>
              <a:t>. opatření 1. stupně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79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Školní psycholog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845897" cy="408214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3 žáci s potřebou podpůrných opatření 1. stupně v každé zapojené ZŠ</a:t>
            </a:r>
          </a:p>
          <a:p>
            <a:pPr marL="342900" indent="-342900">
              <a:buFontTx/>
              <a:buChar char="-"/>
            </a:pPr>
            <a:r>
              <a:rPr lang="cs-CZ" dirty="0"/>
              <a:t>stanovený úvazek dle institucionalizace = maximum v pracovněprávním dokumentu</a:t>
            </a:r>
          </a:p>
          <a:p>
            <a:r>
              <a:rPr lang="cs-CZ" u="sng" dirty="0"/>
              <a:t>Kvalifikace: </a:t>
            </a:r>
          </a:p>
          <a:p>
            <a:pPr marL="342900" indent="-342900">
              <a:buFontTx/>
              <a:buChar char="-"/>
            </a:pPr>
            <a:r>
              <a:rPr lang="cs-CZ" dirty="0"/>
              <a:t>dle zákona č. 563/2004 Sb.</a:t>
            </a:r>
          </a:p>
          <a:p>
            <a:r>
              <a:rPr lang="cs-CZ" u="sng" dirty="0"/>
              <a:t>Do </a:t>
            </a:r>
            <a:r>
              <a:rPr lang="cs-CZ" u="sng" dirty="0" err="1"/>
              <a:t>ZoR</a:t>
            </a:r>
            <a:r>
              <a:rPr lang="cs-CZ" u="sng" dirty="0"/>
              <a:t>: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pracovněprávního dokumentu (pracovní smlouva, DPČ, DPP), ne náplň práce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sken</a:t>
            </a:r>
            <a:r>
              <a:rPr lang="cs-CZ" dirty="0"/>
              <a:t> splnění kvalifikačních předpokladů</a:t>
            </a:r>
          </a:p>
          <a:p>
            <a:pPr marL="342900" indent="-342900">
              <a:buFontTx/>
              <a:buChar char="-"/>
            </a:pPr>
            <a:r>
              <a:rPr lang="cs-CZ" dirty="0"/>
              <a:t>odpracované hodiny (součástí Kalkulačky </a:t>
            </a:r>
            <a:r>
              <a:rPr lang="cs-CZ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buFontTx/>
              <a:buChar char="-"/>
            </a:pPr>
            <a:r>
              <a:rPr lang="cs-CZ" dirty="0"/>
              <a:t>čestné prohlášení o přítomnosti min. 3 žáků s potřebou </a:t>
            </a:r>
            <a:r>
              <a:rPr lang="cs-CZ" dirty="0" err="1"/>
              <a:t>podpůr</a:t>
            </a:r>
            <a:r>
              <a:rPr lang="cs-CZ" dirty="0"/>
              <a:t>. opatření 1. stupně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518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Jednotka personální šablony = produktivní hodina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nacenění 1 skutečně odpracované hod. (vč. nemocenské hrazené </a:t>
            </a:r>
            <a:r>
              <a:rPr lang="cs-CZ" dirty="0" err="1"/>
              <a:t>zaměstnavat</a:t>
            </a:r>
            <a:r>
              <a:rPr lang="cs-CZ" dirty="0"/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maximum: 1720 hodin při úvazku 1,0 za 12 po sobě jdoucích kalendářních měsíců</a:t>
            </a:r>
          </a:p>
          <a:p>
            <a:endParaRPr lang="cs-CZ" dirty="0"/>
          </a:p>
          <a:p>
            <a:r>
              <a:rPr lang="cs-CZ" dirty="0"/>
              <a:t>V 1720 hodinách je zohledněno 12 superhrubých platů. V tom započteno:</a:t>
            </a:r>
          </a:p>
          <a:p>
            <a:r>
              <a:rPr lang="cs-CZ" dirty="0"/>
              <a:t> - náhrada za dovolenou (až 8 týdnů/rok)</a:t>
            </a:r>
          </a:p>
          <a:p>
            <a:r>
              <a:rPr lang="cs-CZ" dirty="0"/>
              <a:t>- nemocenská od 15. dne/OČR (hrazené Správou soc. zabezpečení)</a:t>
            </a:r>
          </a:p>
          <a:p>
            <a:r>
              <a:rPr lang="cs-CZ" dirty="0"/>
              <a:t>- státní svátky/rok</a:t>
            </a:r>
          </a:p>
          <a:p>
            <a:r>
              <a:rPr lang="cs-CZ" dirty="0"/>
              <a:t>Pozn.: s nižším úvazkem nebo kratším pracovním poměrem adekvátně snížit počet produktivních hodin.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28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Jednotka personální šablony = produktivní hodina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33167" cy="4082143"/>
          </a:xfrm>
        </p:spPr>
        <p:txBody>
          <a:bodyPr/>
          <a:lstStyle/>
          <a:p>
            <a:r>
              <a:rPr lang="cs-CZ" dirty="0" err="1"/>
              <a:t>Naceněná</a:t>
            </a:r>
            <a:r>
              <a:rPr lang="cs-CZ" dirty="0"/>
              <a:t> 1 hodina práce obsahuje:</a:t>
            </a:r>
          </a:p>
          <a:p>
            <a:pPr marL="342900" indent="-342900">
              <a:buFontTx/>
              <a:buChar char="-"/>
            </a:pPr>
            <a:r>
              <a:rPr lang="cs-CZ" dirty="0"/>
              <a:t>peníze na aktuální plat/mzdu</a:t>
            </a:r>
          </a:p>
          <a:p>
            <a:pPr marL="342900" indent="-342900">
              <a:buFontTx/>
              <a:buChar char="-"/>
            </a:pPr>
            <a:r>
              <a:rPr lang="cs-CZ" dirty="0"/>
              <a:t>rezerva na dovolenou </a:t>
            </a:r>
          </a:p>
          <a:p>
            <a:pPr marL="342900" indent="-342900">
              <a:buFontTx/>
              <a:buChar char="-"/>
            </a:pPr>
            <a:r>
              <a:rPr lang="cs-CZ" dirty="0"/>
              <a:t>rezerva na státní svátky</a:t>
            </a:r>
          </a:p>
          <a:p>
            <a:pPr marL="342900" indent="-342900">
              <a:buFontTx/>
              <a:buChar char="-"/>
            </a:pPr>
            <a:r>
              <a:rPr lang="cs-CZ" dirty="0"/>
              <a:t>režijní náklady</a:t>
            </a:r>
          </a:p>
          <a:p>
            <a:endParaRPr lang="cs-CZ" dirty="0"/>
          </a:p>
          <a:p>
            <a:r>
              <a:rPr lang="cs-CZ" b="1" dirty="0"/>
              <a:t>Jak hodiny počítat</a:t>
            </a:r>
            <a:r>
              <a:rPr lang="cs-CZ" dirty="0"/>
              <a:t>: na základě mzdové evidence (docházkový systém/podklady pro zpracování mezd) uvést do Kalkulačky k </a:t>
            </a:r>
            <a:r>
              <a:rPr lang="cs-CZ" dirty="0" err="1"/>
              <a:t>ZoR</a:t>
            </a:r>
            <a:r>
              <a:rPr lang="cs-CZ" dirty="0"/>
              <a:t> počet skutečně odpracovaných hodin (vč. nemocenské hrazené zaměstnavatelem) a výši sjednaného úvazku (kalkulačka vše hlídá). </a:t>
            </a:r>
          </a:p>
        </p:txBody>
      </p:sp>
    </p:spTree>
    <p:extLst>
      <p:ext uri="{BB962C8B-B14F-4D97-AF65-F5344CB8AC3E}">
        <p14:creationId xmlns:p14="http://schemas.microsoft.com/office/powerpoint/2010/main" val="3786033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Specifické datové položky (</a:t>
            </a:r>
            <a:r>
              <a:rPr lang="cs-CZ" dirty="0" err="1"/>
              <a:t>sdp</a:t>
            </a:r>
            <a:r>
              <a:rPr lang="cs-CZ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záložka (obrazovka) v IS KP21+, na které bude podrobněji specifikována realizace těchto šablon: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b="1" dirty="0"/>
              <a:t>personální šablony </a:t>
            </a:r>
            <a:r>
              <a:rPr lang="cs-CZ" dirty="0"/>
              <a:t>(počty osob, úvazky)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inovativní vzdělávání (vybraná témata v realizaci)</a:t>
            </a:r>
          </a:p>
          <a:p>
            <a:endParaRPr lang="cs-CZ" dirty="0"/>
          </a:p>
          <a:p>
            <a:r>
              <a:rPr lang="cs-CZ" dirty="0"/>
              <a:t>Žádost o podporu: vybrat obrazovka v ISKP21+, ponechat prázdnou (vyplnit 0)</a:t>
            </a:r>
          </a:p>
          <a:p>
            <a:endParaRPr lang="cs-CZ" dirty="0"/>
          </a:p>
          <a:p>
            <a:r>
              <a:rPr lang="cs-CZ" dirty="0"/>
              <a:t>Zpráva o realizaci: vybrat SDP k vykázaným šablonám, vyplnit požadované hodnoty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83525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14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7F934CC-AB6E-491C-AF00-7DD97C5B3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48429"/>
              </p:ext>
            </p:extLst>
          </p:nvPr>
        </p:nvGraphicFramePr>
        <p:xfrm>
          <a:off x="832757" y="1355269"/>
          <a:ext cx="8224979" cy="4400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209">
                  <a:extLst>
                    <a:ext uri="{9D8B030D-6E8A-4147-A177-3AD203B41FA5}">
                      <a16:colId xmlns:a16="http://schemas.microsoft.com/office/drawing/2014/main" val="703273403"/>
                    </a:ext>
                  </a:extLst>
                </a:gridCol>
                <a:gridCol w="5663467">
                  <a:extLst>
                    <a:ext uri="{9D8B030D-6E8A-4147-A177-3AD203B41FA5}">
                      <a16:colId xmlns:a16="http://schemas.microsoft.com/office/drawing/2014/main" val="732192645"/>
                    </a:ext>
                  </a:extLst>
                </a:gridCol>
                <a:gridCol w="1717303">
                  <a:extLst>
                    <a:ext uri="{9D8B030D-6E8A-4147-A177-3AD203B41FA5}">
                      <a16:colId xmlns:a16="http://schemas.microsoft.com/office/drawing/2014/main" val="1220613825"/>
                    </a:ext>
                  </a:extLst>
                </a:gridCol>
              </a:tblGrid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600 000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Celkový počet účastníků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9111904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>
                          <a:effectLst/>
                        </a:rPr>
                        <a:t>525 102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0" u="none" strike="noStrike" dirty="0">
                          <a:effectLst/>
                        </a:rPr>
                        <a:t>Počet pracovníků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9375152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510 102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podporovaných organizací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00803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>
                          <a:effectLst/>
                        </a:rPr>
                        <a:t>508 102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ovlivněných intervencí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6056568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515 102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dětí, žáků, studentů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3289135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517 102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Romů ovlivněných intervencí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092146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516 112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s potřebou podpůrných opatření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2635877"/>
                  </a:ext>
                </a:extLst>
              </a:tr>
              <a:tr h="54886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>
                          <a:effectLst/>
                        </a:rPr>
                        <a:t>516 113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u="none" strike="noStrike" dirty="0">
                          <a:effectLst/>
                        </a:rPr>
                        <a:t>Počet dětí a žáků s OMJ ovlivněných intervencí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nepovinný k naplnění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2947471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5C33F12-F2A1-4113-BA73-C2F9D99B5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24727"/>
              </p:ext>
            </p:extLst>
          </p:nvPr>
        </p:nvGraphicFramePr>
        <p:xfrm>
          <a:off x="9057736" y="1350817"/>
          <a:ext cx="1409700" cy="4404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392033025"/>
                    </a:ext>
                  </a:extLst>
                </a:gridCol>
              </a:tblGrid>
              <a:tr h="57150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IS ESF, karta účastníka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86225500"/>
                  </a:ext>
                </a:extLst>
              </a:tr>
              <a:tr h="55657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jmenný seznam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6912262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úrovni RED_IZO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1598705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úrovni IZO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9984621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7692432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7383897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9394559"/>
                  </a:ext>
                </a:extLst>
              </a:tr>
              <a:tr h="5460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u="none" strike="noStrike" dirty="0">
                          <a:effectLst/>
                        </a:rPr>
                        <a:t>na konci projektu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248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870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- organizace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ctr"/>
            <a:r>
              <a:rPr lang="cs-CZ" b="1" dirty="0"/>
              <a:t>510 102  Počet podporovaných organizací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povinný k naplnění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na úrovni RED_IZO (IČ)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vykázat v </a:t>
            </a:r>
            <a:r>
              <a:rPr lang="cs-CZ" dirty="0" err="1"/>
              <a:t>ZoR</a:t>
            </a:r>
            <a:r>
              <a:rPr lang="cs-CZ" dirty="0"/>
              <a:t> č. 1!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508 102   Počet organizací ovlivněných intervencí</a:t>
            </a:r>
            <a:endParaRPr lang="cs-CZ" dirty="0"/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povinný k naplnění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na úrovni IZO</a:t>
            </a:r>
          </a:p>
          <a:p>
            <a:pPr marL="342900" indent="-342900" fontAlgn="ctr">
              <a:buFont typeface="Arial" panose="020B0604020202020204" pitchFamily="34" charset="0"/>
              <a:buChar char="•"/>
            </a:pPr>
            <a:r>
              <a:rPr lang="cs-CZ" dirty="0"/>
              <a:t>vykázat v </a:t>
            </a:r>
            <a:r>
              <a:rPr lang="cs-CZ" dirty="0" err="1"/>
              <a:t>ZZoR</a:t>
            </a:r>
            <a:endParaRPr lang="cs-CZ" dirty="0"/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26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Indikátory – děti, žáci, studenti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13067" cy="4082143"/>
          </a:xfrm>
        </p:spPr>
        <p:txBody>
          <a:bodyPr/>
          <a:lstStyle/>
          <a:p>
            <a:pPr fontAlgn="ctr"/>
            <a:r>
              <a:rPr lang="cs-CZ" b="1" dirty="0"/>
              <a:t>- </a:t>
            </a:r>
            <a:r>
              <a:rPr lang="cs-CZ" dirty="0"/>
              <a:t>povinné k výběru, nepovinné k naplnění, vykázat v </a:t>
            </a:r>
            <a:r>
              <a:rPr lang="cs-CZ" dirty="0" err="1"/>
              <a:t>ZZoR</a:t>
            </a:r>
            <a:r>
              <a:rPr lang="cs-CZ" dirty="0"/>
              <a:t> </a:t>
            </a:r>
          </a:p>
          <a:p>
            <a:pPr fontAlgn="ctr"/>
            <a:r>
              <a:rPr lang="cs-CZ" b="1" dirty="0"/>
              <a:t>515 102   </a:t>
            </a:r>
            <a:r>
              <a:rPr lang="cs-CZ" dirty="0"/>
              <a:t>Počet dětí, žáků a studentů ovlivněných intervencí</a:t>
            </a:r>
          </a:p>
          <a:p>
            <a:pPr fontAlgn="ctr"/>
            <a:endParaRPr lang="cs-CZ" dirty="0"/>
          </a:p>
          <a:p>
            <a:pPr fontAlgn="ctr"/>
            <a:r>
              <a:rPr lang="cs-CZ" b="1" dirty="0"/>
              <a:t>517 102   </a:t>
            </a:r>
            <a:r>
              <a:rPr lang="cs-CZ" dirty="0"/>
              <a:t>Počet dětí a žáků Romů ovlivněných intervencí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516 112   </a:t>
            </a:r>
            <a:r>
              <a:rPr lang="cs-CZ" dirty="0"/>
              <a:t>Počet dětí a žáků s potřebou podpůrných opatření ovlivněných intervencí</a:t>
            </a:r>
          </a:p>
          <a:p>
            <a:pPr fontAlgn="ctr"/>
            <a:endParaRPr lang="cs-CZ" b="1" dirty="0"/>
          </a:p>
          <a:p>
            <a:pPr fontAlgn="ctr"/>
            <a:r>
              <a:rPr lang="cs-CZ" b="1" dirty="0"/>
              <a:t>516 113   </a:t>
            </a:r>
            <a:r>
              <a:rPr lang="cs-CZ" dirty="0"/>
              <a:t>Počet dětí a žáků s OMJ ovlivněných intervencí</a:t>
            </a:r>
          </a:p>
        </p:txBody>
      </p:sp>
    </p:spTree>
    <p:extLst>
      <p:ext uri="{BB962C8B-B14F-4D97-AF65-F5344CB8AC3E}">
        <p14:creationId xmlns:p14="http://schemas.microsoft.com/office/powerpoint/2010/main" val="204968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Hodnoticí proces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4400" y="3529232"/>
            <a:ext cx="10564586" cy="918707"/>
          </a:xfrm>
        </p:spPr>
        <p:txBody>
          <a:bodyPr/>
          <a:lstStyle/>
          <a:p>
            <a:pPr algn="r"/>
            <a:r>
              <a:rPr lang="cs-CZ" dirty="0"/>
              <a:t>                                                                                                                                                      .</a:t>
            </a:r>
          </a:p>
        </p:txBody>
      </p:sp>
    </p:spTree>
    <p:extLst>
      <p:ext uri="{BB962C8B-B14F-4D97-AF65-F5344CB8AC3E}">
        <p14:creationId xmlns:p14="http://schemas.microsoft.com/office/powerpoint/2010/main" val="95687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informace k výzvě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r>
              <a:rPr lang="cs-CZ" b="1" dirty="0"/>
              <a:t>Výzva č. 02_22_002 </a:t>
            </a:r>
          </a:p>
          <a:p>
            <a:r>
              <a:rPr lang="cs-CZ" b="1" dirty="0">
                <a:hlinkClick r:id="rId2"/>
              </a:rPr>
              <a:t>https://opjak.cz/vyzvy/</a:t>
            </a:r>
            <a:endParaRPr lang="cs-CZ" b="1" dirty="0"/>
          </a:p>
          <a:p>
            <a:endParaRPr lang="cs-CZ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58770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Hodnoticí proces 3 - 5 měsíců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858500" cy="40821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Podání žádosti o podporu</a:t>
            </a:r>
          </a:p>
          <a:p>
            <a:pPr marL="342900" indent="-342900">
              <a:buFontTx/>
              <a:buChar char="-"/>
            </a:pPr>
            <a:r>
              <a:rPr lang="cs-CZ" dirty="0"/>
              <a:t>elektronicky podepsat</a:t>
            </a:r>
          </a:p>
          <a:p>
            <a:pPr marL="342900" indent="-342900">
              <a:buFontTx/>
              <a:buChar char="-"/>
            </a:pPr>
            <a:r>
              <a:rPr lang="cs-CZ" dirty="0"/>
              <a:t>podat (tzv. </a:t>
            </a:r>
            <a:r>
              <a:rPr lang="cs-CZ" b="1" dirty="0"/>
              <a:t>ruční </a:t>
            </a:r>
            <a:r>
              <a:rPr lang="cs-CZ" dirty="0"/>
              <a:t>podání)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Kontrola formálních náležitostí a přijatelnosti – napravitelná/nenapravitelná kritéria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Vyrozumění – automatická depeše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Příprava právního aktu (PA)</a:t>
            </a:r>
          </a:p>
          <a:p>
            <a:pPr marL="342900" indent="-342900">
              <a:buFontTx/>
              <a:buChar char="-"/>
            </a:pPr>
            <a:r>
              <a:rPr lang="cs-CZ" dirty="0"/>
              <a:t>režim de </a:t>
            </a:r>
            <a:r>
              <a:rPr lang="cs-CZ" dirty="0" err="1"/>
              <a:t>minimis</a:t>
            </a:r>
            <a:r>
              <a:rPr lang="cs-CZ" dirty="0"/>
              <a:t>: Prohlášení o propojenosti s ostatními podniky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Vydání PA a zaslání zálohové platby </a:t>
            </a:r>
          </a:p>
        </p:txBody>
      </p:sp>
    </p:spTree>
    <p:extLst>
      <p:ext uri="{BB962C8B-B14F-4D97-AF65-F5344CB8AC3E}">
        <p14:creationId xmlns:p14="http://schemas.microsoft.com/office/powerpoint/2010/main" val="4082692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DF85BBF-149A-4FB9-934D-C9A560775B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Přílohy žádosti o podporu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b="1" dirty="0"/>
              <a:t>Všichni žadatelé:</a:t>
            </a:r>
          </a:p>
          <a:p>
            <a:r>
              <a:rPr lang="cs-CZ" sz="2400" dirty="0"/>
              <a:t>Kalkulačka šablon, vč. zdůvodnění naplňování koncepce školy/ŠAP pomocí šablon</a:t>
            </a:r>
          </a:p>
          <a:p>
            <a:r>
              <a:rPr lang="cs-CZ" sz="2400" dirty="0"/>
              <a:t>Prohlášení o přijatelnosti</a:t>
            </a:r>
          </a:p>
          <a:p>
            <a:pPr marL="0" indent="0">
              <a:buNone/>
            </a:pPr>
            <a:r>
              <a:rPr lang="cs-CZ" sz="2400" b="1" dirty="0"/>
              <a:t>Školy/školská zařízení zřízená DSO – navíc: </a:t>
            </a:r>
          </a:p>
          <a:p>
            <a:r>
              <a:rPr lang="cs-CZ" sz="2400" dirty="0"/>
              <a:t>Doklad o bankovním účtu zřizovatele (kopie)</a:t>
            </a:r>
          </a:p>
          <a:p>
            <a:pPr marL="0" indent="0">
              <a:buNone/>
            </a:pPr>
            <a:endParaRPr lang="cs-CZ" sz="2400" b="1" dirty="0"/>
          </a:p>
          <a:p>
            <a:r>
              <a:rPr lang="cs-CZ" sz="2400" dirty="0"/>
              <a:t>Poradny nevyplňují evaluační dotazník. </a:t>
            </a:r>
            <a:endParaRPr lang="cs-CZ" sz="2400" dirty="0">
              <a:highlight>
                <a:srgbClr val="FFFF00"/>
              </a:highlight>
            </a:endParaRPr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7385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2617E85-F430-4E46-932B-22A41F26C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Přílohy žádosti o podporu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781488" cy="4082143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Soukromé/církevní školy a školská zařízení - navíc:</a:t>
            </a:r>
          </a:p>
          <a:p>
            <a:r>
              <a:rPr lang="cs-CZ" sz="2400" dirty="0"/>
              <a:t>Čestné prohlášení o výběru režimu veřejné podpory</a:t>
            </a:r>
          </a:p>
          <a:p>
            <a:r>
              <a:rPr lang="cs-CZ" sz="2400" dirty="0"/>
              <a:t>Doklad o bezdlužnosti (vůči FÚ a SSZ)</a:t>
            </a:r>
          </a:p>
          <a:p>
            <a:r>
              <a:rPr lang="cs-CZ" sz="2400" dirty="0"/>
              <a:t>Doklad o bankovním účtu/podúčtu (kopie)</a:t>
            </a:r>
          </a:p>
          <a:p>
            <a:r>
              <a:rPr lang="cs-CZ" sz="2400" dirty="0"/>
              <a:t>(Prokázání vlastnické struktury, pokud nelze ověřit ve veřejných rejstřících)</a:t>
            </a:r>
          </a:p>
          <a:p>
            <a:pPr marL="342900" indent="-342900">
              <a:buFontTx/>
              <a:buChar char="-"/>
            </a:pPr>
            <a:r>
              <a:rPr lang="cs-CZ" u="sng" dirty="0"/>
              <a:t>povinnost</a:t>
            </a:r>
            <a:r>
              <a:rPr lang="cs-CZ" dirty="0"/>
              <a:t> soukromého subjektu být v ESM </a:t>
            </a:r>
            <a:r>
              <a:rPr lang="cs-CZ" dirty="0">
                <a:hlinkClick r:id="rId3"/>
              </a:rPr>
              <a:t>https://esm.justice.cz/ias/issm/rejstrik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Před vydáním PA: </a:t>
            </a:r>
          </a:p>
          <a:p>
            <a:pPr>
              <a:buFontTx/>
              <a:buChar char="-"/>
            </a:pPr>
            <a:r>
              <a:rPr lang="cs-CZ" sz="2400" dirty="0"/>
              <a:t> pokud v režimu de </a:t>
            </a:r>
            <a:r>
              <a:rPr lang="cs-CZ" sz="2400" dirty="0" err="1"/>
              <a:t>minimis</a:t>
            </a:r>
            <a:r>
              <a:rPr lang="cs-CZ" sz="2400" dirty="0"/>
              <a:t>, tak Prohlášení o propojenosti s ostatními podniky</a:t>
            </a:r>
          </a:p>
          <a:p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75072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Veřejná podpora – podpora de </a:t>
            </a:r>
            <a:r>
              <a:rPr lang="cs-CZ" dirty="0" err="1"/>
              <a:t>minimis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400" dirty="0"/>
              <a:t> max. 200.000 EUR za poslední 3 po sobě jdoucí </a:t>
            </a:r>
            <a:r>
              <a:rPr lang="cs-CZ" sz="2400" u="sng" dirty="0"/>
              <a:t>účetní</a:t>
            </a:r>
            <a:r>
              <a:rPr lang="cs-CZ" sz="2400" dirty="0"/>
              <a:t> období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Soukromé, církevní školy</a:t>
            </a:r>
            <a:r>
              <a:rPr lang="cs-CZ" sz="2400" dirty="0"/>
              <a:t>: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příloha žádosti o podporu: Prohlášení o výběru režimu de </a:t>
            </a:r>
            <a:r>
              <a:rPr lang="cs-CZ" sz="2400" dirty="0" err="1"/>
              <a:t>minimis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Pokud režim de </a:t>
            </a:r>
            <a:r>
              <a:rPr lang="cs-CZ" sz="2400" b="1" dirty="0" err="1"/>
              <a:t>minimis</a:t>
            </a:r>
            <a:r>
              <a:rPr lang="cs-CZ" sz="2400" b="1" dirty="0"/>
              <a:t> </a:t>
            </a:r>
            <a:r>
              <a:rPr lang="cs-CZ" sz="2400" dirty="0"/>
              <a:t>u soukromých/církevních škol: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IS KP14+: Veřejná podpora, Subjekt (1 podnik), Rozpočet 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sz="2400" dirty="0"/>
              <a:t>před vydáním PA: Prokázání vlastnické struktury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výši podpory uvede ŘO do registru de </a:t>
            </a:r>
            <a:r>
              <a:rPr lang="cs-CZ" sz="2400" dirty="0" err="1"/>
              <a:t>minimis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1889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ISKP21+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https://iskp21.mssf.cz/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308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Základní informace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3815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Registrace v IS KP21+  </a:t>
            </a:r>
            <a:r>
              <a:rPr lang="cs-CZ" dirty="0">
                <a:hlinkClick r:id="rId2"/>
              </a:rPr>
              <a:t>https://iskp21.mssf.cz/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Uživatelská příručka ISKP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Depeše (individuální, hromadné, automatické)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Upozornění na úvodní straně IS KP21+ – odstávky, změny v aplikaci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Notifikace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Validace subjektu v Registru osob (ROS) a elektronický podpis </a:t>
            </a:r>
            <a:r>
              <a:rPr lang="cs-CZ" u="sng" dirty="0">
                <a:hlinkClick r:id="rId3"/>
              </a:rPr>
              <a:t>http://www.mvcr.cz/clanek/prehled-udelenych-akreditaci.aspx</a:t>
            </a:r>
            <a:endParaRPr lang="cs-CZ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 Elektronický podpis – poskytovatelé: </a:t>
            </a:r>
            <a:r>
              <a:rPr lang="cs-CZ" u="sng" dirty="0">
                <a:hlinkClick r:id="rId3"/>
              </a:rPr>
              <a:t>http://www.mvcr.cz/clanek/prehled-udelenych-akreditaci.aspx</a:t>
            </a:r>
            <a:endParaRPr lang="cs-CZ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Tlačítko „</a:t>
            </a:r>
            <a:r>
              <a:rPr lang="cs-CZ" b="1" dirty="0"/>
              <a:t>Pokyny</a:t>
            </a:r>
            <a:r>
              <a:rPr lang="cs-CZ" dirty="0"/>
              <a:t>“ – pro danou obrazovku</a:t>
            </a:r>
          </a:p>
        </p:txBody>
      </p:sp>
    </p:spTree>
    <p:extLst>
      <p:ext uri="{BB962C8B-B14F-4D97-AF65-F5344CB8AC3E}">
        <p14:creationId xmlns:p14="http://schemas.microsoft.com/office/powerpoint/2010/main" val="15140824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Technická podpora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Registrace:  </a:t>
            </a:r>
            <a:r>
              <a:rPr lang="cs-CZ" dirty="0">
                <a:hlinkClick r:id="rId2"/>
              </a:rPr>
              <a:t>https://iskp21.mssf.cz/</a:t>
            </a:r>
            <a:endParaRPr lang="cs-CZ" dirty="0"/>
          </a:p>
          <a:p>
            <a:endParaRPr lang="cs-CZ" dirty="0"/>
          </a:p>
          <a:p>
            <a:r>
              <a:rPr lang="cs-CZ" dirty="0"/>
              <a:t>Technická podpora: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Email: </a:t>
            </a:r>
            <a:r>
              <a:rPr lang="cs-CZ" dirty="0">
                <a:hlinkClick r:id="rId3"/>
              </a:rPr>
              <a:t>podpora_ms21@ms21.mssf.cz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Telefon v pracovní dny (8-18 hod.): +420 800 203 207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ServiceDesk21+: </a:t>
            </a:r>
            <a:r>
              <a:rPr lang="cs-CZ" dirty="0">
                <a:hlinkClick r:id="rId4"/>
              </a:rPr>
              <a:t>https://sd21.mssf.cz/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639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žadatele a příjemce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https://opjak.cz/vyzvy/vyzva-c-02_22_002-sablony-pro-ms-a-zs-i/</a:t>
            </a:r>
            <a:endParaRPr lang="cs-CZ" dirty="0"/>
          </a:p>
          <a:p>
            <a:r>
              <a:rPr lang="cs-CZ" dirty="0"/>
              <a:t>Kap. 7  </a:t>
            </a:r>
            <a:r>
              <a:rPr lang="cs-CZ" b="1" dirty="0"/>
              <a:t>Monitorování a administrace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zprávy o realizaci</a:t>
            </a:r>
          </a:p>
          <a:p>
            <a:pPr marL="342900" indent="-342900">
              <a:buFontTx/>
              <a:buChar char="-"/>
            </a:pPr>
            <a:r>
              <a:rPr lang="cs-CZ" dirty="0"/>
              <a:t>změny projektu (nepodstatné, podstatné)</a:t>
            </a:r>
          </a:p>
          <a:p>
            <a:pPr marL="342900" indent="-342900">
              <a:buFontTx/>
              <a:buChar char="-"/>
            </a:pPr>
            <a:r>
              <a:rPr lang="cs-CZ" dirty="0"/>
              <a:t>publicita</a:t>
            </a:r>
          </a:p>
          <a:p>
            <a:pPr marL="342900" indent="-342900">
              <a:buFontTx/>
              <a:buChar char="-"/>
            </a:pPr>
            <a:r>
              <a:rPr lang="cs-CZ" dirty="0"/>
              <a:t>indikátory </a:t>
            </a:r>
          </a:p>
          <a:p>
            <a:pPr marL="342900" indent="-342900">
              <a:buFontTx/>
              <a:buChar char="-"/>
            </a:pPr>
            <a:r>
              <a:rPr lang="cs-CZ" dirty="0"/>
              <a:t>práce v IS ESF 2021+ (karta účastníka)</a:t>
            </a:r>
          </a:p>
          <a:p>
            <a:pPr marL="342900" indent="-342900">
              <a:buFontTx/>
              <a:buChar char="-"/>
            </a:pPr>
            <a:r>
              <a:rPr lang="cs-CZ" dirty="0"/>
              <a:t>ukončování projektů</a:t>
            </a:r>
          </a:p>
          <a:p>
            <a:pPr marL="342900" indent="-342900">
              <a:buFontTx/>
              <a:buChar char="-"/>
            </a:pPr>
            <a:r>
              <a:rPr lang="cs-CZ" dirty="0"/>
              <a:t>uchovávání dokumentů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5918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žadatele a příjemce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7" y="1485899"/>
            <a:ext cx="10564586" cy="4082143"/>
          </a:xfrm>
        </p:spPr>
        <p:txBody>
          <a:bodyPr/>
          <a:lstStyle/>
          <a:p>
            <a:r>
              <a:rPr lang="cs-CZ" dirty="0"/>
              <a:t>Kap. 8  </a:t>
            </a:r>
            <a:r>
              <a:rPr lang="cs-CZ" b="1" dirty="0"/>
              <a:t>Způsobilost výdajů a jejich vykazování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zjednodušené metody vykazování</a:t>
            </a:r>
          </a:p>
          <a:p>
            <a:pPr marL="342900" indent="-342900">
              <a:buFontTx/>
              <a:buChar char="-"/>
            </a:pPr>
            <a:r>
              <a:rPr lang="cs-CZ" dirty="0"/>
              <a:t>příjmy projektu</a:t>
            </a:r>
          </a:p>
          <a:p>
            <a:pPr marL="342900" indent="-342900">
              <a:buFontTx/>
              <a:buChar char="-"/>
            </a:pPr>
            <a:r>
              <a:rPr lang="cs-CZ" dirty="0"/>
              <a:t>nevyužité prostředky při změnách aktivit (šablona Nevyužité prostředky)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5075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žadatele a příjemce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Kap. 11  </a:t>
            </a:r>
            <a:r>
              <a:rPr lang="cs-CZ" b="1" dirty="0"/>
              <a:t>Připomínky k podkladům ŘO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prostřednictvím IS KP21+: </a:t>
            </a:r>
            <a:r>
              <a:rPr lang="cs-CZ" dirty="0" err="1"/>
              <a:t>OPJAK_připomínky</a:t>
            </a:r>
            <a:r>
              <a:rPr lang="cs-CZ" dirty="0"/>
              <a:t>*</a:t>
            </a:r>
            <a:r>
              <a:rPr lang="cs-CZ" dirty="0" err="1"/>
              <a:t>skk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Připomínky (zejména):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k závěrům administrativního ověření </a:t>
            </a:r>
            <a:r>
              <a:rPr lang="cs-CZ" dirty="0" err="1"/>
              <a:t>ZoR</a:t>
            </a:r>
            <a:r>
              <a:rPr lang="cs-CZ" dirty="0"/>
              <a:t>, VZ, </a:t>
            </a:r>
            <a:r>
              <a:rPr lang="cs-CZ" dirty="0" err="1"/>
              <a:t>ŽoP</a:t>
            </a:r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k neschválení podstatné změny</a:t>
            </a:r>
          </a:p>
          <a:p>
            <a:pPr marL="342900" indent="-342900">
              <a:buFontTx/>
              <a:buChar char="-"/>
            </a:pPr>
            <a:r>
              <a:rPr lang="cs-CZ" dirty="0"/>
              <a:t>do </a:t>
            </a:r>
            <a:r>
              <a:rPr lang="cs-CZ" b="1" dirty="0"/>
              <a:t>15 </a:t>
            </a:r>
            <a:r>
              <a:rPr lang="cs-CZ" dirty="0"/>
              <a:t>kalendářních dní ode dne doručení oznámení. Oznámení se považuje za doručené okamžikem, kdy se do IS KP21+ přihlásí příjemce nebo jím pověřená osoba. Nepřihlásí-li se </a:t>
            </a:r>
            <a:r>
              <a:rPr lang="cs-CZ" b="1" dirty="0"/>
              <a:t>ve lhůtě 10 kalendářních dnů </a:t>
            </a:r>
            <a:r>
              <a:rPr lang="cs-CZ" dirty="0"/>
              <a:t>ode dne, kdy byl dokument vložen do MS2021+, považuje se tento dokument za doručený posledním dnem této lhůty.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24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Časové nastavení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Datum vyhlášení výzvy: 25. května 2022</a:t>
            </a:r>
          </a:p>
          <a:p>
            <a:r>
              <a:rPr lang="cs-CZ" dirty="0"/>
              <a:t>Datum ukončení příjmu žádostí: 28. 4. 2023 ve 14 hodin</a:t>
            </a:r>
          </a:p>
          <a:p>
            <a:r>
              <a:rPr lang="cs-CZ" dirty="0"/>
              <a:t>Délka projektů: 24 – 36 měsíců</a:t>
            </a:r>
          </a:p>
          <a:p>
            <a:r>
              <a:rPr lang="cs-CZ" dirty="0"/>
              <a:t>Sledovaná období: 3 (9/9/6-18)</a:t>
            </a:r>
          </a:p>
          <a:p>
            <a:r>
              <a:rPr lang="cs-CZ" dirty="0"/>
              <a:t>Nejzazší datum pro ukončení projektu: 31. 12. 2024</a:t>
            </a:r>
          </a:p>
          <a:p>
            <a:endParaRPr lang="cs-CZ" dirty="0"/>
          </a:p>
          <a:p>
            <a:r>
              <a:rPr lang="cs-CZ" dirty="0"/>
              <a:t>Návaznost na výzvy v OP VVV – nesmí být souběh v realizaci aktivit Š. psycholog a Š. speciální pedagog u zapojených ZŠ ve výzvách č. 80, 81 Šablony III a č. 75 Inkluzivní vzdělávání pro SVL II.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85201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4E81B-71B9-42CD-8587-D194F2A6D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Pravidla pro zadávání a kontrolu veřejných zakázek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https://opjak.cz/vyzvy/vyzva-c-02_22_002-sablony-pro-ms-a-zs-i/</a:t>
            </a:r>
            <a:endParaRPr lang="cs-CZ" dirty="0"/>
          </a:p>
          <a:p>
            <a:endParaRPr lang="cs-CZ" sz="2400" b="1" dirty="0"/>
          </a:p>
          <a:p>
            <a:r>
              <a:rPr lang="cs-CZ" sz="2400" b="1" dirty="0"/>
              <a:t>Modul Veřejné zakázky </a:t>
            </a:r>
            <a:r>
              <a:rPr lang="cs-CZ" sz="2400" dirty="0"/>
              <a:t>v IS KP21+</a:t>
            </a:r>
          </a:p>
          <a:p>
            <a:r>
              <a:rPr lang="cs-CZ" sz="2400" dirty="0"/>
              <a:t>       - návod pro práci v modulu: </a:t>
            </a:r>
            <a:r>
              <a:rPr lang="cs-CZ" dirty="0">
                <a:hlinkClick r:id="rId4"/>
              </a:rPr>
              <a:t>https://opjak.cz/dokumenty/uzivatelske-prirucky-pro-praci-zadatele-prijemce-v-is-kp21/modul-verejnych-zakazek/</a:t>
            </a: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Ex-ante a interim kontrola VZ </a:t>
            </a:r>
            <a:r>
              <a:rPr lang="cs-CZ" sz="2400" dirty="0"/>
              <a:t>(interní depeše na adresu „</a:t>
            </a:r>
            <a:r>
              <a:rPr lang="cs-CZ" sz="2400" dirty="0" err="1"/>
              <a:t>OPJAK_Veřejné</a:t>
            </a:r>
            <a:r>
              <a:rPr lang="cs-CZ" sz="2400" dirty="0"/>
              <a:t> zakázky“)</a:t>
            </a:r>
          </a:p>
          <a:p>
            <a:pPr marL="0" indent="0">
              <a:buNone/>
            </a:pPr>
            <a:r>
              <a:rPr lang="cs-CZ" sz="2400" dirty="0"/>
              <a:t>       - návod pro zaslání VZ k ex-ante kontrole: uživatelská příručka IS KP21+</a:t>
            </a:r>
          </a:p>
        </p:txBody>
      </p:sp>
    </p:spTree>
    <p:extLst>
      <p:ext uri="{BB962C8B-B14F-4D97-AF65-F5344CB8AC3E}">
        <p14:creationId xmlns:p14="http://schemas.microsoft.com/office/powerpoint/2010/main" val="705726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CDD50AD-B5FB-4BDE-9061-4F61761418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Veřejné zakázky v op jak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Pravidla OP JAK pro šablony: nutnost VZ dle ZZVZ</a:t>
            </a:r>
          </a:p>
          <a:p>
            <a:pPr marL="0" indent="0">
              <a:buNone/>
            </a:pPr>
            <a:r>
              <a:rPr lang="cs-CZ" sz="2400" dirty="0"/>
              <a:t>Pravidla zřizovatelů škol: interní směrnice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Zákon č. 134/2016 Sb. o zadávání veřejných zakázek (ZZVZ)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VZ malého rozsahu (VZMR) = VZ s předpokládanou hodnotou nižší než</a:t>
            </a:r>
          </a:p>
          <a:p>
            <a:pPr>
              <a:buAutoNum type="alphaLcParenR"/>
            </a:pPr>
            <a:r>
              <a:rPr lang="cs-CZ" sz="2400" dirty="0"/>
              <a:t>na dodávky a služby 2 000 000 Kč bez DPH</a:t>
            </a:r>
          </a:p>
          <a:p>
            <a:pPr>
              <a:buAutoNum type="alphaLcParenR"/>
            </a:pPr>
            <a:r>
              <a:rPr lang="cs-CZ" sz="2400" dirty="0"/>
              <a:t>na stavební práce 6 000 000 Kč bez DPH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566366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79CE2-1EFA-4325-A9BF-D9765A3A28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Konzultační linka pro šablony op jak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38D2C0-11DC-49EE-B4C9-6943476BB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33" y="3543300"/>
            <a:ext cx="10564586" cy="91870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cs-CZ" dirty="0"/>
              <a:t>každý pracovní den od 9 do 15 hod. na tel. +420 234 814 777</a:t>
            </a:r>
          </a:p>
          <a:p>
            <a:pPr marL="342900" indent="-342900">
              <a:buFontTx/>
              <a:buChar char="-"/>
            </a:pPr>
            <a:r>
              <a:rPr lang="cs-CZ" dirty="0"/>
              <a:t>e-mail: </a:t>
            </a:r>
            <a:r>
              <a:rPr lang="cs-CZ" dirty="0">
                <a:hlinkClick r:id="rId2"/>
              </a:rPr>
              <a:t>dotazyZP@msmt.cz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e-mail pro poradny: </a:t>
            </a:r>
            <a:r>
              <a:rPr lang="cs-CZ" u="sng" dirty="0">
                <a:solidFill>
                  <a:srgbClr val="0070C0"/>
                </a:solidFill>
                <a:hlinkClick r:id="rId3"/>
              </a:rPr>
              <a:t>sablony.poradny</a:t>
            </a:r>
            <a:r>
              <a:rPr lang="cs-CZ" dirty="0">
                <a:hlinkClick r:id="rId3"/>
              </a:rPr>
              <a:t>@msmt.cz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/>
              <a:t>e-mail MŠMT pro dotazy k institucionalizaci: </a:t>
            </a:r>
            <a:r>
              <a:rPr lang="cs-CZ" u="sng" dirty="0">
                <a:hlinkClick r:id="rId4"/>
              </a:rPr>
              <a:t>institucionalizace@msmt.cz</a:t>
            </a:r>
            <a:endParaRPr lang="cs-CZ" dirty="0"/>
          </a:p>
          <a:p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623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FFA282-A905-4690-AE8F-538F87471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D76264-6B23-4CE0-B378-745063E5600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anchor="t"/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pl-PL" sz="2000" b="1" dirty="0"/>
              <a:t>Mgr. Martina Čapková, </a:t>
            </a:r>
            <a:r>
              <a:rPr lang="pl-PL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martina.capkova@msmt.cz</a:t>
            </a:r>
            <a:endParaRPr lang="pl-PL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b="1" dirty="0"/>
              <a:t>Mgr. Lucie Karešová, </a:t>
            </a:r>
            <a:r>
              <a:rPr lang="cs-CZ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lucie.karesova@msmt.cz</a:t>
            </a:r>
            <a:endParaRPr lang="cs-CZ" sz="2000" b="1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endParaRPr lang="cs-CZ" sz="2000" b="1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Další informace o OP JAN AMOS KOMENSKÝ (2021-2027)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solidFill>
                  <a:prstClr val="white"/>
                </a:solidFill>
              </a:rPr>
              <a:t>jsou dostupné na webových stránkách </a:t>
            </a:r>
            <a:r>
              <a:rPr lang="cs-CZ" sz="20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OPJAK.cz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457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Dokumentace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>
                <a:solidFill>
                  <a:srgbClr val="0563C1"/>
                </a:solidFill>
                <a:hlinkClick r:id="rId3"/>
              </a:rPr>
              <a:t>https://opjak.cz/dokumenty/</a:t>
            </a:r>
            <a:endParaRPr lang="cs-CZ" u="sng" dirty="0">
              <a:solidFill>
                <a:srgbClr val="0563C1"/>
              </a:solidFill>
            </a:endParaRPr>
          </a:p>
          <a:p>
            <a:endParaRPr lang="cs-CZ" b="1" dirty="0"/>
          </a:p>
          <a:p>
            <a:r>
              <a:rPr lang="cs-CZ" b="1" dirty="0"/>
              <a:t>Výzva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Příloha č. 1 Hodnoticí kritéria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Příloha č. 2 Přehled šablon a jejich věcný výklad</a:t>
            </a:r>
          </a:p>
          <a:p>
            <a:r>
              <a:rPr lang="cs-CZ" sz="2000" dirty="0"/>
              <a:t>Přílohy k žádosti o podporu = příloha č. 6 </a:t>
            </a:r>
            <a:r>
              <a:rPr lang="cs-CZ" sz="2000" dirty="0" err="1"/>
              <a:t>PpŽP</a:t>
            </a:r>
            <a:r>
              <a:rPr lang="cs-CZ" sz="2000" dirty="0"/>
              <a:t> ZP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zjednodušených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Pravidla pro zadávání a kontrolu veřejných zakázek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Právní akt + příloha Základní parametry projektu</a:t>
            </a:r>
          </a:p>
        </p:txBody>
      </p:sp>
    </p:spTree>
    <p:extLst>
      <p:ext uri="{BB962C8B-B14F-4D97-AF65-F5344CB8AC3E}">
        <p14:creationId xmlns:p14="http://schemas.microsoft.com/office/powerpoint/2010/main" val="2745164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Principy zjednodušených projektů (šablon)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Projekt se skládá z předem definovaných šablon (šablona = aktivita)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má předem definovaný výstup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Šablona má svou hodnotu/cenu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Schválený výstup = způsobilé výdaje (náklady na šablonu)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Není předkládáno a kontrolováno účetnictví – jednotlivé účetní položky se nemusí přiřazovat k projektu a nedokládají se daňové a účetní doklady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Způsob využití finančních prostředků – v kompetenci příjemce dotace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Žádost o podporu a zprávy o realizaci mají zjednodušenou formu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7429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94859BF-1A73-4A56-B62F-F56191404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Oprávnění žadatelé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F82F51-6C3E-46E8-AA13-FD17DB21E0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školy/školská zařízení v Rejstříku škol a školských zařízení</a:t>
            </a:r>
          </a:p>
          <a:p>
            <a:r>
              <a:rPr lang="cs-CZ" dirty="0"/>
              <a:t>(ve školním roce, kdy podává žádost - min. 1 dítě/žák/účastník)</a:t>
            </a:r>
          </a:p>
          <a:p>
            <a:r>
              <a:rPr lang="cs-CZ" dirty="0"/>
              <a:t>Mateřské školy</a:t>
            </a:r>
          </a:p>
          <a:p>
            <a:r>
              <a:rPr lang="cs-CZ" dirty="0"/>
              <a:t>Základní školy</a:t>
            </a:r>
          </a:p>
          <a:p>
            <a:r>
              <a:rPr lang="cs-CZ" dirty="0"/>
              <a:t>Školní družiny, Školní kluby</a:t>
            </a:r>
          </a:p>
          <a:p>
            <a:r>
              <a:rPr lang="cs-CZ" dirty="0"/>
              <a:t>Střediska volného času</a:t>
            </a:r>
          </a:p>
          <a:p>
            <a:r>
              <a:rPr lang="cs-CZ" dirty="0"/>
              <a:t>Základní umělecké školy</a:t>
            </a:r>
          </a:p>
          <a:p>
            <a:r>
              <a:rPr lang="cs-CZ" b="1" dirty="0"/>
              <a:t>Poradny</a:t>
            </a:r>
          </a:p>
        </p:txBody>
      </p:sp>
    </p:spTree>
    <p:extLst>
      <p:ext uri="{BB962C8B-B14F-4D97-AF65-F5344CB8AC3E}">
        <p14:creationId xmlns:p14="http://schemas.microsoft.com/office/powerpoint/2010/main" val="231034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Model Institucionalizace podpůrných pozic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= model MŠMT k financování podpůrných pedagogický pozic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školní speciální pedagog (ŠSP)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školní psycholog (ŠP)</a:t>
            </a:r>
          </a:p>
          <a:p>
            <a:endParaRPr lang="cs-CZ" dirty="0"/>
          </a:p>
          <a:p>
            <a:r>
              <a:rPr lang="cs-CZ" dirty="0"/>
              <a:t>Fáze 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Pilotní ověření modelu pro ZŠ z finančních prostředků ESIF (do 31. 12. 2024)</a:t>
            </a:r>
          </a:p>
          <a:p>
            <a:r>
              <a:rPr lang="cs-CZ" dirty="0"/>
              <a:t>Fáze 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Financování ze státního rozpočtu od 1. 1. 2025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Rozšíření modelu do dalších subjektů </a:t>
            </a:r>
          </a:p>
        </p:txBody>
      </p:sp>
    </p:spTree>
    <p:extLst>
      <p:ext uri="{BB962C8B-B14F-4D97-AF65-F5344CB8AC3E}">
        <p14:creationId xmlns:p14="http://schemas.microsoft.com/office/powerpoint/2010/main" val="342830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C943BF-C8D1-448A-986B-E7DF7FB09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Pilotovaný model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7ABCE1-52E0-4AFB-89A6-F0820694E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756" y="1485899"/>
            <a:ext cx="10745161" cy="436836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výše max. úvazku za měsíc práce ŠSP a ŠP dle počtu žáků v ZŠ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/>
              <a:t>navýšení </a:t>
            </a:r>
            <a:r>
              <a:rPr lang="cs-CZ" dirty="0" err="1"/>
              <a:t>měs</a:t>
            </a:r>
            <a:r>
              <a:rPr lang="cs-CZ" dirty="0"/>
              <a:t>. úvazku ŠSP ve školách od 400 žáků začleňující žáky s SVP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8A7D6E6-27AF-4B39-B717-9BDC2367B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16103"/>
              </p:ext>
            </p:extLst>
          </p:nvPr>
        </p:nvGraphicFramePr>
        <p:xfrm>
          <a:off x="2324221" y="2517793"/>
          <a:ext cx="6934200" cy="333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7556">
                  <a:extLst>
                    <a:ext uri="{9D8B030D-6E8A-4147-A177-3AD203B41FA5}">
                      <a16:colId xmlns:a16="http://schemas.microsoft.com/office/drawing/2014/main" val="1421392589"/>
                    </a:ext>
                  </a:extLst>
                </a:gridCol>
                <a:gridCol w="3696644">
                  <a:extLst>
                    <a:ext uri="{9D8B030D-6E8A-4147-A177-3AD203B41FA5}">
                      <a16:colId xmlns:a16="http://schemas.microsoft.com/office/drawing/2014/main" val="3330343017"/>
                    </a:ext>
                  </a:extLst>
                </a:gridCol>
              </a:tblGrid>
              <a:tr h="1022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Počet žáků v běžné základní škole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Poskytnutá výše max. úvazku školního speciálního pedagoga a školního psychologa celkem za 1 měsíc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4661372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 – 99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0,2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915388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100 – 179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0,4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7609419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180 – 299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3256800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300 – 399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0,8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3910321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400 – 749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1,0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4389879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750 – 999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2,0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6897206"/>
                  </a:ext>
                </a:extLst>
              </a:tr>
              <a:tr h="330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1 000 a více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2,5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650874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9DD2700-393B-45EF-B07E-FD06C706F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1938" y="32940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1D57DEA-E5AB-4CC6-840B-D27256314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109" y="4754825"/>
            <a:ext cx="25359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</a:t>
            </a:r>
            <a:r>
              <a:rPr kumimoji="0" lang="cs-CZ" altLang="cs-CZ" sz="1000" b="0" i="0" u="none" strike="noStrike" cap="none" normalizeH="0" baseline="30000" dirty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9684"/>
      </p:ext>
    </p:extLst>
  </p:cSld>
  <p:clrMapOvr>
    <a:masterClrMapping/>
  </p:clrMapOvr>
</p:sld>
</file>

<file path=ppt/theme/theme1.xml><?xml version="1.0" encoding="utf-8"?>
<a:theme xmlns:a="http://schemas.openxmlformats.org/drawingml/2006/main" name="Titulní OP JA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15OPMSMT0001-78-10321</_dlc_DocId>
    <_dlc_DocIdUrl xmlns="0104a4cd-1400-468e-be1b-c7aad71d7d5a">
      <Url>https://op.msmt.cz/_layouts/15/DocIdRedir.aspx?ID=15OPMSMT0001-78-10321</Url>
      <Description>15OPMSMT0001-78-10321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A6B83B94A9AD4086EF024A4B2ABCA0" ma:contentTypeVersion="2" ma:contentTypeDescription="Vytvoří nový dokument" ma:contentTypeScope="" ma:versionID="ecd8cb4f1c86fe5fffb55aba212263ca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e78262c49ac82559fb01b2039c05d41d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D3B49A-8398-4D0A-AAF6-5D9DECEED92C}">
  <ds:schemaRefs>
    <ds:schemaRef ds:uri="http://purl.org/dc/terms/"/>
    <ds:schemaRef ds:uri="http://purl.org/dc/elements/1.1/"/>
    <ds:schemaRef ds:uri="0104a4cd-1400-468e-be1b-c7aad71d7d5a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4AD48E-5949-487F-AD04-44FC4DDCC9B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290CFC3-CC17-4EC6-AB7D-AB65CA205D5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0B01D6-1020-4225-A673-959C6FC60D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3463</Words>
  <Application>Microsoft Office PowerPoint</Application>
  <PresentationFormat>Širokoúhlá obrazovka</PresentationFormat>
  <Paragraphs>427</Paragraphs>
  <Slides>43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Montserrat</vt:lpstr>
      <vt:lpstr>Wingdings</vt:lpstr>
      <vt:lpstr>Titulní OP JAK</vt:lpstr>
      <vt:lpstr>Šablony pro poradny</vt:lpstr>
      <vt:lpstr>Program</vt:lpstr>
      <vt:lpstr>Základní informace k výzvě</vt:lpstr>
      <vt:lpstr>Časové nastavení</vt:lpstr>
      <vt:lpstr>Dokumentace</vt:lpstr>
      <vt:lpstr>Principy zjednodušených projektů (šablon)</vt:lpstr>
      <vt:lpstr>Oprávnění žadatelé</vt:lpstr>
      <vt:lpstr>Model Institucionalizace podpůrných pozic</vt:lpstr>
      <vt:lpstr>Pilotovaný model</vt:lpstr>
      <vt:lpstr>Pilotovaný model</vt:lpstr>
      <vt:lpstr>Časové nastavení – začátek realizace projektu</vt:lpstr>
      <vt:lpstr>Finanční rámec</vt:lpstr>
      <vt:lpstr>Finanční rámec</vt:lpstr>
      <vt:lpstr>Finanční rámec – využití finančních prostředků </vt:lpstr>
      <vt:lpstr>Finanční rámec – využití finančních prostředků </vt:lpstr>
      <vt:lpstr>Šablony</vt:lpstr>
      <vt:lpstr>Kalkulačka šablon</vt:lpstr>
      <vt:lpstr>Místo realizace šablon</vt:lpstr>
      <vt:lpstr>Personální šablony </vt:lpstr>
      <vt:lpstr>Školní speciální pedagog</vt:lpstr>
      <vt:lpstr>Školní psycholog</vt:lpstr>
      <vt:lpstr>Jednotka personální šablony = produktivní hodina</vt:lpstr>
      <vt:lpstr>Jednotka personální šablony = produktivní hodina</vt:lpstr>
      <vt:lpstr>Specifické datové položky (sdp)</vt:lpstr>
      <vt:lpstr>Indikátory</vt:lpstr>
      <vt:lpstr>Indikátory</vt:lpstr>
      <vt:lpstr>Indikátory - organizace</vt:lpstr>
      <vt:lpstr>Indikátory – děti, žáci, studenti</vt:lpstr>
      <vt:lpstr>Hodnoticí proces</vt:lpstr>
      <vt:lpstr>Hodnoticí proces 3 - 5 měsíců</vt:lpstr>
      <vt:lpstr>Přílohy žádosti o podporu</vt:lpstr>
      <vt:lpstr>Přílohy žádosti o podporu</vt:lpstr>
      <vt:lpstr>Veřejná podpora – podpora de minimis</vt:lpstr>
      <vt:lpstr>ISKP21+ </vt:lpstr>
      <vt:lpstr>Základní informace</vt:lpstr>
      <vt:lpstr>Technická podpora</vt:lpstr>
      <vt:lpstr>Pravidla pro žadatele a příjemce </vt:lpstr>
      <vt:lpstr>Pravidla pro žadatele a příjemce </vt:lpstr>
      <vt:lpstr>Pravidla pro žadatele a příjemce</vt:lpstr>
      <vt:lpstr>Pravidla pro zadávání a kontrolu veřejných zakázek</vt:lpstr>
      <vt:lpstr>Veřejné zakázky v op jak</vt:lpstr>
      <vt:lpstr>Konzultační linka pro šablony op jak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Hušková Barbora</dc:creator>
  <cp:lastModifiedBy>Karešová Lucie</cp:lastModifiedBy>
  <cp:revision>183</cp:revision>
  <dcterms:created xsi:type="dcterms:W3CDTF">2022-03-17T13:04:25Z</dcterms:created>
  <dcterms:modified xsi:type="dcterms:W3CDTF">2022-06-20T08:25:58Z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0x0101006EA6B83B94A9AD4086EF024A4B2ABCA0</vt:lpwstr>
  </property>
  <property fmtid="{D5CDD505-2E9C-101B-9397-08002B2CF9AE}" pid="3" name="_dlc_DocIdItemGuid">
    <vt:lpwstr>ebd6095d-1b19-47fb-8427-09aa918a274d</vt:lpwstr>
  </property>
</Properties>
</file>