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4"/>
  </p:notesMasterIdLst>
  <p:sldIdLst>
    <p:sldId id="264" r:id="rId6"/>
    <p:sldId id="259" r:id="rId7"/>
    <p:sldId id="284" r:id="rId8"/>
    <p:sldId id="285" r:id="rId9"/>
    <p:sldId id="269" r:id="rId10"/>
    <p:sldId id="262" r:id="rId11"/>
    <p:sldId id="276" r:id="rId12"/>
    <p:sldId id="275" r:id="rId13"/>
    <p:sldId id="340" r:id="rId14"/>
    <p:sldId id="332" r:id="rId15"/>
    <p:sldId id="280" r:id="rId16"/>
    <p:sldId id="287" r:id="rId17"/>
    <p:sldId id="266" r:id="rId18"/>
    <p:sldId id="279" r:id="rId19"/>
    <p:sldId id="333" r:id="rId20"/>
    <p:sldId id="319" r:id="rId21"/>
    <p:sldId id="320" r:id="rId22"/>
    <p:sldId id="301" r:id="rId23"/>
    <p:sldId id="271" r:id="rId24"/>
    <p:sldId id="295" r:id="rId25"/>
    <p:sldId id="307" r:id="rId26"/>
    <p:sldId id="311" r:id="rId27"/>
    <p:sldId id="310" r:id="rId28"/>
    <p:sldId id="294" r:id="rId29"/>
    <p:sldId id="289" r:id="rId30"/>
    <p:sldId id="281" r:id="rId31"/>
    <p:sldId id="334" r:id="rId32"/>
    <p:sldId id="282" r:id="rId33"/>
    <p:sldId id="288" r:id="rId34"/>
    <p:sldId id="292" r:id="rId35"/>
    <p:sldId id="323" r:id="rId36"/>
    <p:sldId id="322" r:id="rId37"/>
    <p:sldId id="326" r:id="rId38"/>
    <p:sldId id="331" r:id="rId39"/>
    <p:sldId id="283" r:id="rId40"/>
    <p:sldId id="324" r:id="rId41"/>
    <p:sldId id="290" r:id="rId42"/>
    <p:sldId id="263" r:id="rId43"/>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9091" autoAdjust="0"/>
  </p:normalViewPr>
  <p:slideViewPr>
    <p:cSldViewPr snapToGrid="0">
      <p:cViewPr varScale="1">
        <p:scale>
          <a:sx n="65" d="100"/>
          <a:sy n="65" d="100"/>
        </p:scale>
        <p:origin x="3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2A58481-CB8E-4C92-869C-88D5DAFCB43A}" type="datetimeFigureOut">
              <a:rPr lang="cs-CZ" smtClean="0"/>
              <a:t>20.06.2022</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6DEEF03-EFC5-4A70-A2B9-319C61BB90B9}" type="slidenum">
              <a:rPr lang="cs-CZ" smtClean="0"/>
              <a:t>‹#›</a:t>
            </a:fld>
            <a:endParaRPr lang="cs-CZ"/>
          </a:p>
        </p:txBody>
      </p:sp>
    </p:spTree>
    <p:extLst>
      <p:ext uri="{BB962C8B-B14F-4D97-AF65-F5344CB8AC3E}">
        <p14:creationId xmlns:p14="http://schemas.microsoft.com/office/powerpoint/2010/main" val="260964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DEEF03-EFC5-4A70-A2B9-319C61BB90B9}" type="slidenum">
              <a:rPr lang="cs-CZ" smtClean="0"/>
              <a:t>1</a:t>
            </a:fld>
            <a:endParaRPr lang="cs-CZ"/>
          </a:p>
        </p:txBody>
      </p:sp>
    </p:spTree>
    <p:extLst>
      <p:ext uri="{BB962C8B-B14F-4D97-AF65-F5344CB8AC3E}">
        <p14:creationId xmlns:p14="http://schemas.microsoft.com/office/powerpoint/2010/main" val="109273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12</a:t>
            </a:fld>
            <a:endParaRPr lang="cs-CZ"/>
          </a:p>
        </p:txBody>
      </p:sp>
    </p:spTree>
    <p:extLst>
      <p:ext uri="{BB962C8B-B14F-4D97-AF65-F5344CB8AC3E}">
        <p14:creationId xmlns:p14="http://schemas.microsoft.com/office/powerpoint/2010/main" val="68814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baseline="0" dirty="0">
                <a:solidFill>
                  <a:srgbClr val="000000"/>
                </a:solidFill>
                <a:latin typeface="Calibri" panose="020F0502020204030204" pitchFamily="34" charset="0"/>
              </a:rPr>
              <a:t>Aktivity pro SŠ/VOŠ je možné dílčím způsobem realizovat i v DM/INT v případě, že jsou součástí jedné právnické osoby (jednoho RED_IZO), a to bez ohledu na to, zda jsou pro DM/INT zvoleny samostatné šablony. Dílčím způsobem znamená, že aktivita je vždy realizována v SŠ/VOŠ, ale aktivitou mohou být podpořeni i žáci nebo pracovníci ve vzdělávání DM/INT včetně ostatních pracovníků ve vzdělávání (např. prací personálního pracovníka v DM/INT, realizací části hodin šablon zaměřených na vzdělávání dětí/žáků/studentů či pracovníků ve vzdělávání apod.). Možnost realizace šablony i v DM/INT je v textu šablony vždy specifikována cílovou skupinou. </a:t>
            </a:r>
          </a:p>
          <a:p>
            <a:endParaRPr lang="cs-CZ" dirty="0"/>
          </a:p>
          <a:p>
            <a:r>
              <a:rPr lang="cs-CZ" dirty="0"/>
              <a:t>Toto pravidlo neplatí pro žadatele MŠ, ZŠ a DM, INT. Aktivity navolené pro MŠ a ZŠ není možné dílčím způsobem realizovat v DM/INT. Jednalo by se o realizaci napříč výzvami 002 a 003. Taková škola bude mít podané dva projekty – pro MŠ a ZŠ ve výzvě 002 a pro DM a INT ve výzvě 003.</a:t>
            </a:r>
          </a:p>
        </p:txBody>
      </p:sp>
      <p:sp>
        <p:nvSpPr>
          <p:cNvPr id="4" name="Zástupný symbol pro číslo snímku 3"/>
          <p:cNvSpPr>
            <a:spLocks noGrp="1"/>
          </p:cNvSpPr>
          <p:nvPr>
            <p:ph type="sldNum" sz="quarter" idx="5"/>
          </p:nvPr>
        </p:nvSpPr>
        <p:spPr/>
        <p:txBody>
          <a:bodyPr/>
          <a:lstStyle/>
          <a:p>
            <a:fld id="{F6DEEF03-EFC5-4A70-A2B9-319C61BB90B9}" type="slidenum">
              <a:rPr lang="cs-CZ" smtClean="0"/>
              <a:t>13</a:t>
            </a:fld>
            <a:endParaRPr lang="cs-CZ"/>
          </a:p>
        </p:txBody>
      </p:sp>
    </p:spTree>
    <p:extLst>
      <p:ext uri="{BB962C8B-B14F-4D97-AF65-F5344CB8AC3E}">
        <p14:creationId xmlns:p14="http://schemas.microsoft.com/office/powerpoint/2010/main" val="68796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Kalkulačka šablon k žádosti o podporu má zvlášť záložku pro DM a zvlášť záložku pro INT. V případě samostatně zřízených DM/INT je nezbytné označit relevantní pole, aby kalkulačka přičetla k dotaci základ pro subjekt 250.000 Kč.</a:t>
            </a:r>
          </a:p>
          <a:p>
            <a:endParaRPr lang="cs-CZ" dirty="0"/>
          </a:p>
          <a:p>
            <a:r>
              <a:rPr lang="cs-CZ" dirty="0"/>
              <a:t>Je nutné vyplnit, jak každá šablona naplňuje cíle Koncepce rozvoje školy/ ŠAP.</a:t>
            </a:r>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14</a:t>
            </a:fld>
            <a:endParaRPr lang="cs-CZ"/>
          </a:p>
        </p:txBody>
      </p:sp>
    </p:spTree>
    <p:extLst>
      <p:ext uri="{BB962C8B-B14F-4D97-AF65-F5344CB8AC3E}">
        <p14:creationId xmlns:p14="http://schemas.microsoft.com/office/powerpoint/2010/main" val="2303664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15</a:t>
            </a:fld>
            <a:endParaRPr lang="cs-CZ"/>
          </a:p>
        </p:txBody>
      </p:sp>
    </p:spTree>
    <p:extLst>
      <p:ext uri="{BB962C8B-B14F-4D97-AF65-F5344CB8AC3E}">
        <p14:creationId xmlns:p14="http://schemas.microsoft.com/office/powerpoint/2010/main" val="9028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u="none" dirty="0">
                <a:effectLst/>
                <a:latin typeface="Calibri" panose="020F0502020204030204" pitchFamily="34" charset="0"/>
                <a:ea typeface="Calibri" panose="020F0502020204030204" pitchFamily="34" charset="0"/>
                <a:cs typeface="Times New Roman" panose="02020603050405020304" pitchFamily="18" charset="0"/>
              </a:rPr>
              <a:t>Aktivita není určena pro ostatní pracovníky ve vzdělávání.</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dirty="0">
                <a:effectLst/>
                <a:latin typeface="Calibri" panose="020F0502020204030204" pitchFamily="34" charset="0"/>
                <a:ea typeface="Calibri" panose="020F0502020204030204" pitchFamily="34" charset="0"/>
                <a:cs typeface="Times New Roman" panose="02020603050405020304" pitchFamily="18" charset="0"/>
              </a:rPr>
              <a:t>Lektor</a:t>
            </a:r>
            <a:r>
              <a:rPr lang="cs-CZ" sz="1800" dirty="0">
                <a:effectLst/>
                <a:latin typeface="Calibri" panose="020F0502020204030204" pitchFamily="34" charset="0"/>
                <a:ea typeface="Calibri" panose="020F0502020204030204" pitchFamily="34" charset="0"/>
                <a:cs typeface="Times New Roman" panose="02020603050405020304" pitchFamily="18" charset="0"/>
              </a:rPr>
              <a:t> – pojem označuje pracovníka školy/školského zařízení příjemce, pracovníka v oblasti neformálního vzdělávání dětí a mládeže a také odborníka z praxe. </a:t>
            </a:r>
            <a:r>
              <a:rPr lang="cs-CZ" sz="1800" u="none" dirty="0">
                <a:effectLst/>
                <a:latin typeface="Calibri" panose="020F0502020204030204" pitchFamily="34" charset="0"/>
                <a:ea typeface="Calibri" panose="020F0502020204030204" pitchFamily="34" charset="0"/>
                <a:cs typeface="Times New Roman" panose="02020603050405020304" pitchFamily="18" charset="0"/>
              </a:rPr>
              <a:t>Do výstupu aktivity se nezapočítávají hodiny práce lektora, jelikož lektor není vzdělávanou osobou.</a:t>
            </a:r>
            <a:r>
              <a:rPr lang="cs-CZ" sz="1800" b="0" i="0" u="none" strike="noStrike" baseline="0" dirty="0">
                <a:solidFill>
                  <a:srgbClr val="000000"/>
                </a:solidFill>
                <a:latin typeface="Calibri" panose="020F0502020204030204" pitchFamily="34" charset="0"/>
              </a:rPr>
              <a:t> Do hodin spolupráce </a:t>
            </a:r>
            <a:r>
              <a:rPr lang="cs-CZ" sz="1800" b="1" i="0" u="none" strike="noStrike" baseline="0" dirty="0">
                <a:solidFill>
                  <a:srgbClr val="000000"/>
                </a:solidFill>
                <a:latin typeface="Calibri" panose="020F0502020204030204" pitchFamily="34" charset="0"/>
              </a:rPr>
              <a:t>nemohou být </a:t>
            </a:r>
            <a:r>
              <a:rPr lang="cs-CZ" sz="1800" b="0" i="0" u="none" strike="noStrike" baseline="0" dirty="0">
                <a:solidFill>
                  <a:srgbClr val="000000"/>
                </a:solidFill>
                <a:latin typeface="Calibri" panose="020F0502020204030204" pitchFamily="34" charset="0"/>
              </a:rPr>
              <a:t>z důvodu zamezení dvojího financování </a:t>
            </a:r>
            <a:r>
              <a:rPr lang="cs-CZ" sz="1800" b="1" i="0" u="none" strike="noStrike" baseline="0" dirty="0">
                <a:solidFill>
                  <a:srgbClr val="000000"/>
                </a:solidFill>
                <a:latin typeface="Calibri" panose="020F0502020204030204" pitchFamily="34" charset="0"/>
              </a:rPr>
              <a:t>započítány hodiny výuky</a:t>
            </a:r>
            <a:r>
              <a:rPr lang="cs-CZ" sz="1800" b="0" i="0" u="none" strike="noStrike" baseline="0" dirty="0">
                <a:solidFill>
                  <a:srgbClr val="000000"/>
                </a:solidFill>
                <a:latin typeface="Calibri" panose="020F0502020204030204" pitchFamily="34" charset="0"/>
              </a:rPr>
              <a:t>/vzdělávání, ve kterých pracovník </a:t>
            </a:r>
            <a:r>
              <a:rPr lang="cs-CZ" sz="1800" b="1" i="0" u="none" strike="noStrike" baseline="0" dirty="0">
                <a:solidFill>
                  <a:srgbClr val="000000"/>
                </a:solidFill>
                <a:latin typeface="Calibri" panose="020F0502020204030204" pitchFamily="34" charset="0"/>
              </a:rPr>
              <a:t>běžně vyučuje</a:t>
            </a:r>
            <a:r>
              <a:rPr lang="cs-CZ" sz="1800" b="0" i="0" u="none" strike="noStrike" baseline="0" dirty="0">
                <a:solidFill>
                  <a:srgbClr val="000000"/>
                </a:solidFill>
                <a:latin typeface="Calibri" panose="020F0502020204030204" pitchFamily="34" charset="0"/>
              </a:rPr>
              <a:t>. 	</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cs typeface="Times New Roman" panose="02020603050405020304" pitchFamily="18" charset="0"/>
              </a:rPr>
              <a:t>Aktivita probíhá formou bloku vzájemné spolupráce, která obsahuje vždy cyklus společné přípravy, realizaci připravené aktivity (hospitaci ve výuce/</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minilekci</a:t>
            </a:r>
            <a:r>
              <a:rPr lang="cs-CZ" sz="1800" dirty="0">
                <a:effectLst/>
                <a:latin typeface="Calibri" panose="020F0502020204030204" pitchFamily="34" charset="0"/>
                <a:ea typeface="Calibri" panose="020F0502020204030204" pitchFamily="34" charset="0"/>
                <a:cs typeface="Times New Roman" panose="02020603050405020304" pitchFamily="18" charset="0"/>
              </a:rPr>
              <a:t> ve výuce/návštěvy v jiné škole/školském zařízení nebo v zařízení poskytujícím neformální vzdělávání) a následné společné reflexe. </a:t>
            </a:r>
            <a:r>
              <a:rPr lang="cs-CZ" sz="1800" dirty="0">
                <a:effectLst/>
                <a:latin typeface="+mn-lt"/>
                <a:cs typeface="Times New Roman" panose="02020603050405020304" pitchFamily="18" charset="0"/>
              </a:rPr>
              <a:t>Časová dotace jedné hodiny přípravy a reflexe může být 45 min i 60 min, dle potřeb školy.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cs typeface="Times New Roman" panose="02020603050405020304" pitchFamily="18" charset="0"/>
              </a:rPr>
              <a:t>Spolupráce může být realizována prezenční nebo distanční formou (synchronně, doložit printscreen) - vyjma návštěvy v jiné škole/školském zařízení.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cs typeface="Times New Roman" panose="02020603050405020304" pitchFamily="18" charset="0"/>
              </a:rPr>
              <a:t>Výstupem je Záznam o spolupráci, který obsahuje jména lektora a vzdělávaných osob, zvolená témata, počet hodin spolupráce v rozdělení na jednotlivé části cyklu.</a:t>
            </a:r>
          </a:p>
        </p:txBody>
      </p:sp>
      <p:sp>
        <p:nvSpPr>
          <p:cNvPr id="4" name="Zástupný symbol pro číslo snímku 3"/>
          <p:cNvSpPr>
            <a:spLocks noGrp="1"/>
          </p:cNvSpPr>
          <p:nvPr>
            <p:ph type="sldNum" sz="quarter" idx="5"/>
          </p:nvPr>
        </p:nvSpPr>
        <p:spPr/>
        <p:txBody>
          <a:bodyPr/>
          <a:lstStyle/>
          <a:p>
            <a:fld id="{6FDD0036-6E7B-4C83-95E7-A427604A5870}" type="slidenum">
              <a:rPr lang="cs-CZ" smtClean="0"/>
              <a:t>16</a:t>
            </a:fld>
            <a:endParaRPr lang="cs-CZ"/>
          </a:p>
        </p:txBody>
      </p:sp>
    </p:spTree>
    <p:extLst>
      <p:ext uri="{BB962C8B-B14F-4D97-AF65-F5344CB8AC3E}">
        <p14:creationId xmlns:p14="http://schemas.microsoft.com/office/powerpoint/2010/main" val="209931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Aktivita 32 hodin: </a:t>
            </a:r>
          </a:p>
          <a:p>
            <a:pPr marL="171450" indent="-171450">
              <a:buFontTx/>
              <a:buChar char="-"/>
            </a:pPr>
            <a:r>
              <a:rPr lang="cs-CZ" dirty="0"/>
              <a:t>min. 25 hodin, poté počítáno na jednotky (1 jednotka = 1 hodina), žáka lze v případě odstěhování, dlouhodobé nemoci vyměnit</a:t>
            </a:r>
          </a:p>
          <a:p>
            <a:pPr marL="171450" indent="-171450">
              <a:buFontTx/>
              <a:buChar char="-"/>
            </a:pPr>
            <a:r>
              <a:rPr lang="cs-CZ" dirty="0"/>
              <a:t>ZUŠ: 1 žák, který není více specifikován (ne ohrožen školním neúspěchem)</a:t>
            </a:r>
          </a:p>
          <a:p>
            <a:pPr marL="0" indent="0">
              <a:buFontTx/>
              <a:buNone/>
            </a:pPr>
            <a:endParaRPr lang="cs-CZ" dirty="0"/>
          </a:p>
          <a:p>
            <a:pPr marL="0" indent="0">
              <a:buFontTx/>
              <a:buNone/>
            </a:pPr>
            <a:r>
              <a:rPr lang="cs-CZ" dirty="0"/>
              <a:t>271/2021: kterou se mění vyhláška č. 14/2005 Sb., o předškolním vzdělávání, ve znění pozdějších předpisů, a vyhláška č. 48/2005 Sb., o základním vzdělávání a některých náležitostech plnění povinné školní docházky, ve znění pozdějších předpisů.</a:t>
            </a:r>
          </a:p>
          <a:p>
            <a:pPr marL="0" indent="0">
              <a:buFontTx/>
              <a:buNone/>
            </a:pPr>
            <a:endParaRPr lang="cs-CZ" dirty="0"/>
          </a:p>
          <a:p>
            <a:pPr marL="0" indent="0">
              <a:buFontTx/>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Lze realizovat i distanční formou  - s výjimkou projektové výuky mimo školu. Synchronní formou, doložit printscreen.</a:t>
            </a:r>
          </a:p>
          <a:p>
            <a:pPr marL="0" indent="0">
              <a:buFontTx/>
              <a:buNone/>
            </a:pPr>
            <a:endParaRPr lang="cs-CZ" sz="1800" dirty="0">
              <a:effectLst/>
              <a:latin typeface="Calibri" panose="020F0502020204030204" pitchFamily="34" charset="0"/>
              <a:cs typeface="Times New Roman" panose="02020603050405020304" pitchFamily="18" charset="0"/>
            </a:endParaRPr>
          </a:p>
          <a:p>
            <a:pPr marL="0" indent="0">
              <a:buFontTx/>
              <a:buNone/>
            </a:pPr>
            <a:r>
              <a:rPr lang="cs-CZ" sz="1800" dirty="0">
                <a:effectLst/>
                <a:latin typeface="Calibri" panose="020F0502020204030204" pitchFamily="34" charset="0"/>
                <a:cs typeface="Times New Roman" panose="02020603050405020304" pitchFamily="18" charset="0"/>
              </a:rPr>
              <a:t>Výstupem je Evidence 32 hodin, která obsahuje jméno žáka a identifikace oblasti ohrožení školním neúspěchem, jména ostatních žáků ve skupině, formu a téma vzdělávání, datum a počet hodin, jméno pedagoga/odborníka.</a:t>
            </a:r>
            <a:endParaRPr lang="cs-CZ" dirty="0"/>
          </a:p>
        </p:txBody>
      </p:sp>
      <p:sp>
        <p:nvSpPr>
          <p:cNvPr id="4" name="Zástupný symbol pro číslo snímku 3"/>
          <p:cNvSpPr>
            <a:spLocks noGrp="1"/>
          </p:cNvSpPr>
          <p:nvPr>
            <p:ph type="sldNum" sz="quarter" idx="5"/>
          </p:nvPr>
        </p:nvSpPr>
        <p:spPr/>
        <p:txBody>
          <a:bodyPr/>
          <a:lstStyle/>
          <a:p>
            <a:fld id="{6FDD0036-6E7B-4C83-95E7-A427604A5870}" type="slidenum">
              <a:rPr lang="cs-CZ" smtClean="0"/>
              <a:t>17</a:t>
            </a:fld>
            <a:endParaRPr lang="cs-CZ"/>
          </a:p>
        </p:txBody>
      </p:sp>
    </p:spTree>
    <p:extLst>
      <p:ext uri="{BB962C8B-B14F-4D97-AF65-F5344CB8AC3E}">
        <p14:creationId xmlns:p14="http://schemas.microsoft.com/office/powerpoint/2010/main" val="2801108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SDP fungují obdobně jako obrazovka indikátory, tj. pokud není zvolen povinný indikátor/SDP v žádosti o podporu, musí se doplnit:</a:t>
            </a:r>
          </a:p>
          <a:p>
            <a:pPr marL="228600" indent="-228600">
              <a:buAutoNum type="alphaLcParenR"/>
            </a:pPr>
            <a:r>
              <a:rPr lang="cs-CZ" dirty="0"/>
              <a:t>Během procesu hodnocení žádosti o podporu</a:t>
            </a:r>
          </a:p>
          <a:p>
            <a:pPr marL="228600" indent="-228600">
              <a:buAutoNum type="alphaLcParenR"/>
            </a:pPr>
            <a:r>
              <a:rPr lang="cs-CZ" dirty="0"/>
              <a:t>Během realizace projektu prostřednictvím žádosti o změnu</a:t>
            </a:r>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18</a:t>
            </a:fld>
            <a:endParaRPr lang="cs-CZ"/>
          </a:p>
        </p:txBody>
      </p:sp>
    </p:spTree>
    <p:extLst>
      <p:ext uri="{BB962C8B-B14F-4D97-AF65-F5344CB8AC3E}">
        <p14:creationId xmlns:p14="http://schemas.microsoft.com/office/powerpoint/2010/main" val="41122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Ovlivnění intervencí = ovlivnění aktivitami (</a:t>
            </a:r>
            <a:r>
              <a:rPr lang="cs-CZ"/>
              <a:t>skutečně spočítat</a:t>
            </a:r>
            <a:r>
              <a:rPr lang="cs-CZ" dirty="0"/>
              <a:t>)</a:t>
            </a:r>
          </a:p>
        </p:txBody>
      </p:sp>
      <p:sp>
        <p:nvSpPr>
          <p:cNvPr id="4" name="Zástupný symbol pro číslo snímku 3"/>
          <p:cNvSpPr>
            <a:spLocks noGrp="1"/>
          </p:cNvSpPr>
          <p:nvPr>
            <p:ph type="sldNum" sz="quarter" idx="5"/>
          </p:nvPr>
        </p:nvSpPr>
        <p:spPr/>
        <p:txBody>
          <a:bodyPr/>
          <a:lstStyle/>
          <a:p>
            <a:fld id="{DF624937-1E33-45FD-9429-58ED8F56904A}" type="slidenum">
              <a:rPr lang="cs-CZ" smtClean="0"/>
              <a:t>20</a:t>
            </a:fld>
            <a:endParaRPr lang="cs-CZ"/>
          </a:p>
        </p:txBody>
      </p:sp>
    </p:spTree>
    <p:extLst>
      <p:ext uri="{BB962C8B-B14F-4D97-AF65-F5344CB8AC3E}">
        <p14:creationId xmlns:p14="http://schemas.microsoft.com/office/powerpoint/2010/main" val="3655888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F624937-1E33-45FD-9429-58ED8F56904A}" type="slidenum">
              <a:rPr lang="cs-CZ" smtClean="0"/>
              <a:t>21</a:t>
            </a:fld>
            <a:endParaRPr lang="cs-CZ"/>
          </a:p>
        </p:txBody>
      </p:sp>
    </p:spTree>
    <p:extLst>
      <p:ext uri="{BB962C8B-B14F-4D97-AF65-F5344CB8AC3E}">
        <p14:creationId xmlns:p14="http://schemas.microsoft.com/office/powerpoint/2010/main" val="266289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F624937-1E33-45FD-9429-58ED8F56904A}" type="slidenum">
              <a:rPr lang="cs-CZ" smtClean="0"/>
              <a:t>22</a:t>
            </a:fld>
            <a:endParaRPr lang="cs-CZ"/>
          </a:p>
        </p:txBody>
      </p:sp>
    </p:spTree>
    <p:extLst>
      <p:ext uri="{BB962C8B-B14F-4D97-AF65-F5344CB8AC3E}">
        <p14:creationId xmlns:p14="http://schemas.microsoft.com/office/powerpoint/2010/main" val="274229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4</a:t>
            </a:fld>
            <a:endParaRPr lang="cs-CZ"/>
          </a:p>
        </p:txBody>
      </p:sp>
    </p:spTree>
    <p:extLst>
      <p:ext uri="{BB962C8B-B14F-4D97-AF65-F5344CB8AC3E}">
        <p14:creationId xmlns:p14="http://schemas.microsoft.com/office/powerpoint/2010/main" val="855312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F624937-1E33-45FD-9429-58ED8F56904A}" type="slidenum">
              <a:rPr lang="cs-CZ" smtClean="0"/>
              <a:t>23</a:t>
            </a:fld>
            <a:endParaRPr lang="cs-CZ"/>
          </a:p>
        </p:txBody>
      </p:sp>
    </p:spTree>
    <p:extLst>
      <p:ext uri="{BB962C8B-B14F-4D97-AF65-F5344CB8AC3E}">
        <p14:creationId xmlns:p14="http://schemas.microsoft.com/office/powerpoint/2010/main" val="3048407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25</a:t>
            </a:fld>
            <a:endParaRPr lang="cs-CZ"/>
          </a:p>
        </p:txBody>
      </p:sp>
    </p:spTree>
    <p:extLst>
      <p:ext uri="{BB962C8B-B14F-4D97-AF65-F5344CB8AC3E}">
        <p14:creationId xmlns:p14="http://schemas.microsoft.com/office/powerpoint/2010/main" val="230400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Times New Roman" panose="02020603050405020304" pitchFamily="18" charset="0"/>
              </a:rPr>
              <a:t>Evaluační dotazníkového šetření v aplikaci MŠMT se netýká samostatně zřízených DM/INT. </a:t>
            </a:r>
            <a:endParaRPr lang="cs-CZ" sz="1800" dirty="0">
              <a:effectLst/>
              <a:latin typeface="Calibri" panose="020F0502020204030204" pitchFamily="34" charset="0"/>
              <a:ea typeface="Calibri" panose="020F050202020403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26</a:t>
            </a:fld>
            <a:endParaRPr lang="cs-CZ"/>
          </a:p>
        </p:txBody>
      </p:sp>
    </p:spTree>
    <p:extLst>
      <p:ext uri="{BB962C8B-B14F-4D97-AF65-F5344CB8AC3E}">
        <p14:creationId xmlns:p14="http://schemas.microsoft.com/office/powerpoint/2010/main" val="1792495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Doklad o bezdlužnosti: už ne zdravotní pojišťovny jak bylo v OP VVV</a:t>
            </a:r>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27</a:t>
            </a:fld>
            <a:endParaRPr lang="cs-CZ"/>
          </a:p>
        </p:txBody>
      </p:sp>
    </p:spTree>
    <p:extLst>
      <p:ext uri="{BB962C8B-B14F-4D97-AF65-F5344CB8AC3E}">
        <p14:creationId xmlns:p14="http://schemas.microsoft.com/office/powerpoint/2010/main" val="849295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latin typeface="+mn-lt"/>
              </a:rPr>
              <a:t>- subjekty, které nejsou zřízeny krajem, obcí, svazkem obcí či MŠMT, a které naplňují znaky veřejné podpory, mohou čerpat max. 200 000 EUR za poslední 3 účetní období z veřejných prostředků.</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28</a:t>
            </a:fld>
            <a:endParaRPr lang="cs-CZ"/>
          </a:p>
        </p:txBody>
      </p:sp>
    </p:spTree>
    <p:extLst>
      <p:ext uri="{BB962C8B-B14F-4D97-AF65-F5344CB8AC3E}">
        <p14:creationId xmlns:p14="http://schemas.microsoft.com/office/powerpoint/2010/main" val="535818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96486F8C-B715-4063-B410-D99DA620A3FF}" type="slidenum">
              <a:rPr lang="cs-CZ" smtClean="0"/>
              <a:t>34</a:t>
            </a:fld>
            <a:endParaRPr lang="cs-CZ"/>
          </a:p>
        </p:txBody>
      </p:sp>
    </p:spTree>
    <p:extLst>
      <p:ext uri="{BB962C8B-B14F-4D97-AF65-F5344CB8AC3E}">
        <p14:creationId xmlns:p14="http://schemas.microsoft.com/office/powerpoint/2010/main" val="2797489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35</a:t>
            </a:fld>
            <a:endParaRPr lang="cs-CZ"/>
          </a:p>
        </p:txBody>
      </p:sp>
    </p:spTree>
    <p:extLst>
      <p:ext uri="{BB962C8B-B14F-4D97-AF65-F5344CB8AC3E}">
        <p14:creationId xmlns:p14="http://schemas.microsoft.com/office/powerpoint/2010/main" val="3697573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36</a:t>
            </a:fld>
            <a:endParaRPr lang="cs-CZ"/>
          </a:p>
        </p:txBody>
      </p:sp>
    </p:spTree>
    <p:extLst>
      <p:ext uri="{BB962C8B-B14F-4D97-AF65-F5344CB8AC3E}">
        <p14:creationId xmlns:p14="http://schemas.microsoft.com/office/powerpoint/2010/main" val="589454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DEEF03-EFC5-4A70-A2B9-319C61BB90B9}" type="slidenum">
              <a:rPr lang="cs-CZ" smtClean="0"/>
              <a:t>38</a:t>
            </a:fld>
            <a:endParaRPr lang="cs-CZ"/>
          </a:p>
        </p:txBody>
      </p:sp>
    </p:spTree>
    <p:extLst>
      <p:ext uri="{BB962C8B-B14F-4D97-AF65-F5344CB8AC3E}">
        <p14:creationId xmlns:p14="http://schemas.microsoft.com/office/powerpoint/2010/main" val="377521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od 9/2022: možnost odběru e-mailového </a:t>
            </a:r>
            <a:r>
              <a:rPr lang="cs-CZ" dirty="0" err="1"/>
              <a:t>newsletteru</a:t>
            </a:r>
            <a:endParaRPr lang="cs-CZ" dirty="0"/>
          </a:p>
          <a:p>
            <a:endParaRPr lang="cs-CZ" dirty="0"/>
          </a:p>
          <a:p>
            <a:r>
              <a:rPr lang="cs-CZ" dirty="0"/>
              <a:t>Právní akt a ZPP: účel dotace – jako realizace aktivit ve zvolených specifických cílech – v každém specifickém cíli realizovat min. 1 šablonu</a:t>
            </a:r>
          </a:p>
          <a:p>
            <a:r>
              <a:rPr lang="cs-CZ" dirty="0"/>
              <a:t>SC 2.2 Vzdělávání pracovníků ve vzdělávání, Spolupráce pracovníků ve vzdělávání</a:t>
            </a:r>
          </a:p>
          <a:p>
            <a:r>
              <a:rPr lang="cs-CZ" dirty="0"/>
              <a:t>SC 2.3 všechny ostatní šablony</a:t>
            </a:r>
          </a:p>
        </p:txBody>
      </p:sp>
      <p:sp>
        <p:nvSpPr>
          <p:cNvPr id="4" name="Zástupný symbol pro číslo snímku 3"/>
          <p:cNvSpPr>
            <a:spLocks noGrp="1"/>
          </p:cNvSpPr>
          <p:nvPr>
            <p:ph type="sldNum" sz="quarter" idx="5"/>
          </p:nvPr>
        </p:nvSpPr>
        <p:spPr/>
        <p:txBody>
          <a:bodyPr/>
          <a:lstStyle/>
          <a:p>
            <a:fld id="{F6DEEF03-EFC5-4A70-A2B9-319C61BB90B9}" type="slidenum">
              <a:rPr lang="cs-CZ" smtClean="0"/>
              <a:t>5</a:t>
            </a:fld>
            <a:endParaRPr lang="cs-CZ"/>
          </a:p>
        </p:txBody>
      </p:sp>
    </p:spTree>
    <p:extLst>
      <p:ext uri="{BB962C8B-B14F-4D97-AF65-F5344CB8AC3E}">
        <p14:creationId xmlns:p14="http://schemas.microsoft.com/office/powerpoint/2010/main" val="68795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DEEF03-EFC5-4A70-A2B9-319C61BB90B9}" type="slidenum">
              <a:rPr lang="cs-CZ" smtClean="0"/>
              <a:t>6</a:t>
            </a:fld>
            <a:endParaRPr lang="cs-CZ"/>
          </a:p>
        </p:txBody>
      </p:sp>
    </p:spTree>
    <p:extLst>
      <p:ext uri="{BB962C8B-B14F-4D97-AF65-F5344CB8AC3E}">
        <p14:creationId xmlns:p14="http://schemas.microsoft.com/office/powerpoint/2010/main" val="416191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a:solidFill>
                  <a:srgbClr val="000000"/>
                </a:solidFill>
                <a:latin typeface="Calibri" panose="020F0502020204030204" pitchFamily="34" charset="0"/>
              </a:rPr>
              <a:t>Každý žadatel podává pouze jednu žádost o podporu. </a:t>
            </a:r>
          </a:p>
          <a:p>
            <a:r>
              <a:rPr lang="cs-CZ" sz="1800" b="0" i="0" u="none" strike="noStrike" baseline="0" dirty="0">
                <a:solidFill>
                  <a:srgbClr val="000000"/>
                </a:solidFill>
                <a:latin typeface="Calibri" panose="020F0502020204030204" pitchFamily="34" charset="0"/>
              </a:rPr>
              <a:t>Nové řízení o poskytnutí dotace poskytovatel vede také v případě rozšíření činnosti žadatele o novou činnost školy/školského zařízení, kterou právnická osoba nevykonávala v okamžiku podání předešlé žádosti žadatele, a to pouze ve věci poskytnutí podpory na aktivity pro tuto novou činnost. </a:t>
            </a:r>
            <a:endParaRPr lang="cs-CZ"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7</a:t>
            </a:fld>
            <a:endParaRPr lang="cs-CZ"/>
          </a:p>
        </p:txBody>
      </p:sp>
    </p:spTree>
    <p:extLst>
      <p:ext uri="{BB962C8B-B14F-4D97-AF65-F5344CB8AC3E}">
        <p14:creationId xmlns:p14="http://schemas.microsoft.com/office/powerpoint/2010/main" val="63000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8</a:t>
            </a:fld>
            <a:endParaRPr lang="cs-CZ"/>
          </a:p>
        </p:txBody>
      </p:sp>
    </p:spTree>
    <p:extLst>
      <p:ext uri="{BB962C8B-B14F-4D97-AF65-F5344CB8AC3E}">
        <p14:creationId xmlns:p14="http://schemas.microsoft.com/office/powerpoint/2010/main" val="373699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b="0" dirty="0">
                <a:solidFill>
                  <a:srgbClr val="000000"/>
                </a:solidFill>
                <a:effectLst/>
                <a:latin typeface="+mn-lt"/>
                <a:ea typeface="Calibri" panose="020F0502020204030204" pitchFamily="34" charset="0"/>
                <a:cs typeface="Times New Roman" panose="02020603050405020304" pitchFamily="18" charset="0"/>
              </a:rPr>
              <a:t>Školská výchovná a ubytovací zařízení = domovy mládeže a internáty.</a:t>
            </a:r>
            <a:endParaRPr lang="cs-CZ" sz="11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100" b="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100" b="0" dirty="0">
                <a:effectLst/>
                <a:latin typeface="+mn-lt"/>
                <a:ea typeface="Calibri" panose="020F0502020204030204" pitchFamily="34" charset="0"/>
                <a:cs typeface="Arial" panose="020B0604020202020204" pitchFamily="34" charset="0"/>
              </a:rPr>
              <a:t>SŠ a/nebo VOŠ plus DM/INT- celková vypočtená částka dotace je stanovena pouze pro určení maximální částky dotace. Volí aktivity zvlášť pro SŠ (400 tis plus násobky studentů), zvlášť pro VOŠ (400 tis plus násobky studentů), zvlášť pro DM/INT (násobky studentů) do maximální možné výše stanovené pro jednotlivé subjekty. </a:t>
            </a:r>
            <a:r>
              <a:rPr lang="cs-CZ" sz="1100" b="0" dirty="0">
                <a:solidFill>
                  <a:srgbClr val="000000"/>
                </a:solidFill>
                <a:effectLst/>
                <a:latin typeface="+mn-lt"/>
                <a:ea typeface="Calibri" panose="020F0502020204030204" pitchFamily="34" charset="0"/>
                <a:cs typeface="Times New Roman" panose="02020603050405020304" pitchFamily="18" charset="0"/>
              </a:rPr>
              <a:t>DM/INT součástí SŠ/VOŠ nemá svůj finanční základ. </a:t>
            </a:r>
            <a:r>
              <a:rPr lang="cs-CZ" sz="1100" b="0" dirty="0">
                <a:effectLst/>
                <a:latin typeface="+mn-lt"/>
                <a:ea typeface="Calibri" panose="020F0502020204030204" pitchFamily="34" charset="0"/>
                <a:cs typeface="Arial" panose="020B0604020202020204" pitchFamily="34" charset="0"/>
              </a:rPr>
              <a:t>Aktivity navolené pro SŠ mohou být realizovány i v DM/INT.</a:t>
            </a:r>
            <a:endParaRPr lang="cs-CZ" sz="11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100" b="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100" b="0" dirty="0">
                <a:solidFill>
                  <a:srgbClr val="000000"/>
                </a:solidFill>
                <a:effectLst/>
                <a:latin typeface="+mn-lt"/>
                <a:ea typeface="Times New Roman" panose="02020603050405020304" pitchFamily="18" charset="0"/>
                <a:cs typeface="Arial" panose="020B0604020202020204" pitchFamily="34" charset="0"/>
              </a:rPr>
              <a:t>Částka základu na subjekt pro DM/INT se započítává pouze, pokud je zřízen samostatně nebo pokud je součástí MŠ nebo ZŠ (tj. pokud součástí právnické osoby není i SŠ/VOŠ). Dotace = </a:t>
            </a:r>
            <a:r>
              <a:rPr lang="cs-CZ" sz="1100" b="0" dirty="0">
                <a:effectLst/>
                <a:latin typeface="+mn-lt"/>
                <a:ea typeface="Calibri" panose="020F0502020204030204" pitchFamily="34" charset="0"/>
                <a:cs typeface="Arial" panose="020B0604020202020204" pitchFamily="34" charset="0"/>
              </a:rPr>
              <a:t>250.000 Kč pro subjekt + (počet dětí/žáků/studentů x 2 500 Kč).</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100" b="0" dirty="0">
              <a:effectLst/>
              <a:latin typeface="+mn-lt"/>
              <a:ea typeface="Calibri" panose="020F0502020204030204" pitchFamily="34" charset="0"/>
              <a:cs typeface="Arial" panose="020B0604020202020204" pitchFamily="34" charset="0"/>
            </a:endParaRPr>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9</a:t>
            </a:fld>
            <a:endParaRPr lang="cs-CZ"/>
          </a:p>
        </p:txBody>
      </p:sp>
    </p:spTree>
    <p:extLst>
      <p:ext uri="{BB962C8B-B14F-4D97-AF65-F5344CB8AC3E}">
        <p14:creationId xmlns:p14="http://schemas.microsoft.com/office/powerpoint/2010/main" val="29241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10</a:t>
            </a:fld>
            <a:endParaRPr lang="cs-CZ"/>
          </a:p>
        </p:txBody>
      </p:sp>
    </p:spTree>
    <p:extLst>
      <p:ext uri="{BB962C8B-B14F-4D97-AF65-F5344CB8AC3E}">
        <p14:creationId xmlns:p14="http://schemas.microsoft.com/office/powerpoint/2010/main" val="60950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9AE7D07-1278-45DF-9C2C-58C2B91B11B6}" type="slidenum">
              <a:rPr lang="cs-CZ" smtClean="0"/>
              <a:t>11</a:t>
            </a:fld>
            <a:endParaRPr lang="cs-CZ"/>
          </a:p>
        </p:txBody>
      </p:sp>
    </p:spTree>
    <p:extLst>
      <p:ext uri="{BB962C8B-B14F-4D97-AF65-F5344CB8AC3E}">
        <p14:creationId xmlns:p14="http://schemas.microsoft.com/office/powerpoint/2010/main" val="179092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mailto:Jmeno.Prijemni@msmt.cz"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 JAK tituln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691665-F4D8-42C1-B599-772A725B1D4D}"/>
              </a:ext>
            </a:extLst>
          </p:cNvPr>
          <p:cNvSpPr>
            <a:spLocks noGrp="1"/>
          </p:cNvSpPr>
          <p:nvPr>
            <p:ph type="title" hasCustomPrompt="1"/>
          </p:nvPr>
        </p:nvSpPr>
        <p:spPr/>
        <p:txBody>
          <a:bodyPr>
            <a:noAutofit/>
          </a:bodyPr>
          <a:lstStyle>
            <a:lvl1pPr>
              <a:defRPr cap="small" baseline="0">
                <a:latin typeface="+mn-lt"/>
              </a:defRPr>
            </a:lvl1pPr>
          </a:lstStyle>
          <a:p>
            <a:r>
              <a:rPr lang="cs-CZ" dirty="0"/>
              <a:t>Hlavní nadpis</a:t>
            </a:r>
          </a:p>
        </p:txBody>
      </p:sp>
      <p:sp>
        <p:nvSpPr>
          <p:cNvPr id="4" name="Zástupný symbol pro obsah 10">
            <a:extLst>
              <a:ext uri="{FF2B5EF4-FFF2-40B4-BE49-F238E27FC236}">
                <a16:creationId xmlns:a16="http://schemas.microsoft.com/office/drawing/2014/main" id="{7A24A590-A866-43FB-B206-EF4BB330A938}"/>
              </a:ext>
            </a:extLst>
          </p:cNvPr>
          <p:cNvSpPr>
            <a:spLocks noGrp="1"/>
          </p:cNvSpPr>
          <p:nvPr>
            <p:ph idx="1"/>
          </p:nvPr>
        </p:nvSpPr>
        <p:spPr>
          <a:xfrm>
            <a:off x="838200" y="3587359"/>
            <a:ext cx="7391400" cy="1730828"/>
          </a:xfrm>
          <a:prstGeom prst="rect">
            <a:avLst/>
          </a:prstGeom>
        </p:spPr>
        <p:txBody>
          <a:bodyPr/>
          <a:lstStyle>
            <a:lvl1pPr>
              <a:defRPr>
                <a:latin typeface="+mn-lt"/>
              </a:defRPr>
            </a:lvl1pPr>
          </a:lstStyle>
          <a:p>
            <a:r>
              <a:rPr lang="cs-CZ" sz="2400" dirty="0"/>
              <a:t>Programové období 2021 – 2027, </a:t>
            </a:r>
            <a:r>
              <a:rPr lang="cs-CZ" sz="2400" dirty="0">
                <a:solidFill>
                  <a:srgbClr val="FF0000"/>
                </a:solidFill>
              </a:rPr>
              <a:t>DD. MM. 2021, </a:t>
            </a:r>
            <a:br>
              <a:rPr lang="cs-CZ" sz="2400" dirty="0"/>
            </a:br>
            <a:r>
              <a:rPr lang="cs-CZ" sz="2400" dirty="0"/>
              <a:t>Ministerstvo školství, mládeže a tělovýchovy</a:t>
            </a:r>
          </a:p>
          <a:p>
            <a:endParaRPr lang="cs-CZ" sz="2400" dirty="0"/>
          </a:p>
          <a:p>
            <a:endParaRPr lang="cs-CZ" sz="2400" dirty="0"/>
          </a:p>
        </p:txBody>
      </p:sp>
    </p:spTree>
    <p:extLst>
      <p:ext uri="{BB962C8B-B14F-4D97-AF65-F5344CB8AC3E}">
        <p14:creationId xmlns:p14="http://schemas.microsoft.com/office/powerpoint/2010/main" val="100540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loupce PO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B7D674-EBC9-4DC9-BBE3-809E980FD64F}"/>
              </a:ext>
            </a:extLst>
          </p:cNvPr>
          <p:cNvSpPr>
            <a:spLocks noGrp="1"/>
          </p:cNvSpPr>
          <p:nvPr>
            <p:ph type="title" hasCustomPrompt="1"/>
          </p:nvPr>
        </p:nvSpPr>
        <p:spPr>
          <a:xfrm>
            <a:off x="839788" y="365126"/>
            <a:ext cx="10515600" cy="1226608"/>
          </a:xfrm>
        </p:spPr>
        <p:txBody>
          <a:bodyPr>
            <a:noAutofit/>
          </a:bodyPr>
          <a:lstStyle>
            <a:lvl1pPr>
              <a:defRPr sz="4000">
                <a:solidFill>
                  <a:srgbClr val="173070"/>
                </a:solidFill>
              </a:defRPr>
            </a:lvl1pPr>
          </a:lstStyle>
          <a:p>
            <a:r>
              <a:rPr lang="cs-CZ" dirty="0"/>
              <a:t>NADPIS – priorita 2</a:t>
            </a:r>
          </a:p>
        </p:txBody>
      </p:sp>
      <p:sp>
        <p:nvSpPr>
          <p:cNvPr id="4" name="Zástupný symbol pro obsah 3">
            <a:extLst>
              <a:ext uri="{FF2B5EF4-FFF2-40B4-BE49-F238E27FC236}">
                <a16:creationId xmlns:a16="http://schemas.microsoft.com/office/drawing/2014/main" id="{2C0946D7-1616-430F-B9AE-8F2858A9964E}"/>
              </a:ext>
            </a:extLst>
          </p:cNvPr>
          <p:cNvSpPr>
            <a:spLocks noGrp="1"/>
          </p:cNvSpPr>
          <p:nvPr>
            <p:ph sz="half" idx="2" hasCustomPrompt="1"/>
          </p:nvPr>
        </p:nvSpPr>
        <p:spPr>
          <a:xfrm>
            <a:off x="839788" y="1681163"/>
            <a:ext cx="5157787" cy="3968866"/>
          </a:xfrm>
          <a:prstGeom prst="rect">
            <a:avLst/>
          </a:prstGeom>
        </p:spPr>
        <p:txBody>
          <a:bodyPr>
            <a:noAutofit/>
          </a:bodyPr>
          <a:lstStyle>
            <a:lvl1pPr marL="457200" indent="-457200">
              <a:buFont typeface="Arial" panose="020B0604020202020204" pitchFamily="34" charset="0"/>
              <a:buChar char="•"/>
              <a:defRPr>
                <a:solidFill>
                  <a:srgbClr val="173070"/>
                </a:solidFill>
                <a:latin typeface="+mn-lt"/>
              </a:defRPr>
            </a:lvl1pPr>
          </a:lstStyle>
          <a:p>
            <a:pPr lvl="0"/>
            <a:r>
              <a:rPr lang="cs-CZ" dirty="0">
                <a:latin typeface="+mn-lt"/>
              </a:rPr>
              <a:t>Text</a:t>
            </a:r>
            <a:endParaRPr lang="cs-CZ" dirty="0"/>
          </a:p>
        </p:txBody>
      </p:sp>
      <p:sp>
        <p:nvSpPr>
          <p:cNvPr id="6" name="Zástupný symbol pro obsah 5">
            <a:extLst>
              <a:ext uri="{FF2B5EF4-FFF2-40B4-BE49-F238E27FC236}">
                <a16:creationId xmlns:a16="http://schemas.microsoft.com/office/drawing/2014/main" id="{8B76395A-FCD8-4AAD-B4B9-C355D138FC3B}"/>
              </a:ext>
            </a:extLst>
          </p:cNvPr>
          <p:cNvSpPr>
            <a:spLocks noGrp="1"/>
          </p:cNvSpPr>
          <p:nvPr>
            <p:ph sz="quarter" idx="4" hasCustomPrompt="1"/>
          </p:nvPr>
        </p:nvSpPr>
        <p:spPr>
          <a:xfrm>
            <a:off x="6172200" y="1681163"/>
            <a:ext cx="5183188" cy="3968866"/>
          </a:xfrm>
          <a:prstGeom prst="rect">
            <a:avLst/>
          </a:prstGeom>
        </p:spPr>
        <p:txBody>
          <a:bodyPr>
            <a:noAutofit/>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rgbClr val="173070"/>
                </a:solidFill>
                <a:latin typeface="+mn-lt"/>
              </a:defRPr>
            </a:lvl1pPr>
          </a:lstStyle>
          <a:p>
            <a:pPr lvl="0"/>
            <a:r>
              <a:rPr lang="cs-CZ" dirty="0">
                <a:latin typeface="+mn-lt"/>
              </a:rPr>
              <a:t>Text</a:t>
            </a:r>
            <a:endParaRPr lang="cs-CZ" dirty="0"/>
          </a:p>
        </p:txBody>
      </p:sp>
    </p:spTree>
    <p:extLst>
      <p:ext uri="{BB962C8B-B14F-4D97-AF65-F5344CB8AC3E}">
        <p14:creationId xmlns:p14="http://schemas.microsoft.com/office/powerpoint/2010/main" val="200409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ávěrečná">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691665-F4D8-42C1-B599-772A725B1D4D}"/>
              </a:ext>
            </a:extLst>
          </p:cNvPr>
          <p:cNvSpPr>
            <a:spLocks noGrp="1"/>
          </p:cNvSpPr>
          <p:nvPr>
            <p:ph type="title" hasCustomPrompt="1"/>
          </p:nvPr>
        </p:nvSpPr>
        <p:spPr/>
        <p:txBody>
          <a:bodyPr>
            <a:noAutofit/>
          </a:bodyPr>
          <a:lstStyle>
            <a:lvl1pPr>
              <a:defRPr cap="none" baseline="0"/>
            </a:lvl1pPr>
          </a:lstStyle>
          <a:p>
            <a:r>
              <a:rPr lang="cs-CZ" dirty="0"/>
              <a:t>Děkuji za pozornost</a:t>
            </a:r>
          </a:p>
        </p:txBody>
      </p:sp>
      <p:sp>
        <p:nvSpPr>
          <p:cNvPr id="6" name="Zástupný symbol pro obsah 2">
            <a:extLst>
              <a:ext uri="{FF2B5EF4-FFF2-40B4-BE49-F238E27FC236}">
                <a16:creationId xmlns:a16="http://schemas.microsoft.com/office/drawing/2014/main" id="{8104B2D5-FA0C-46A1-8B54-36094BE26D22}"/>
              </a:ext>
            </a:extLst>
          </p:cNvPr>
          <p:cNvSpPr>
            <a:spLocks noGrp="1"/>
          </p:cNvSpPr>
          <p:nvPr>
            <p:ph idx="11" hasCustomPrompt="1"/>
          </p:nvPr>
        </p:nvSpPr>
        <p:spPr>
          <a:xfrm>
            <a:off x="838199" y="3682998"/>
            <a:ext cx="7711831" cy="2108201"/>
          </a:xfrm>
          <a:prstGeom prst="rect">
            <a:avLst/>
          </a:prstGeom>
        </p:spPr>
        <p:txBody>
          <a:bodyPr/>
          <a:lstStyle>
            <a:lvl1pPr>
              <a:defRPr sz="2400">
                <a:latin typeface="+mn-lt"/>
              </a:defRPr>
            </a:lvl1pPr>
          </a:lstStyle>
          <a:p>
            <a:pPr lvl="0">
              <a:lnSpc>
                <a:spcPct val="100000"/>
              </a:lnSpc>
              <a:spcBef>
                <a:spcPts val="600"/>
              </a:spcBef>
            </a:pPr>
            <a:r>
              <a:rPr lang="pl-PL" sz="2000" b="1" dirty="0">
                <a:solidFill>
                  <a:srgbClr val="FF0000"/>
                </a:solidFill>
              </a:rPr>
              <a:t>Jméno Příjemní :)</a:t>
            </a:r>
          </a:p>
          <a:p>
            <a:pPr lvl="0">
              <a:lnSpc>
                <a:spcPct val="100000"/>
              </a:lnSpc>
              <a:spcBef>
                <a:spcPts val="600"/>
              </a:spcBef>
            </a:pPr>
            <a:r>
              <a:rPr lang="cs-CZ" sz="2000" b="1" dirty="0">
                <a:solidFill>
                  <a:srgbClr val="FF0000"/>
                </a:solidFill>
                <a:hlinkClick r:id="rId2">
                  <a:extLst>
                    <a:ext uri="{A12FA001-AC4F-418D-AE19-62706E023703}">
                      <ahyp:hlinkClr xmlns:ahyp="http://schemas.microsoft.com/office/drawing/2018/hyperlinkcolor" val="tx"/>
                    </a:ext>
                  </a:extLst>
                </a:hlinkClick>
              </a:rPr>
              <a:t>Jmeno.Prijemni@msmt.cz</a:t>
            </a:r>
            <a:endParaRPr lang="cs-CZ" sz="2000" b="1" dirty="0">
              <a:solidFill>
                <a:srgbClr val="FF0000"/>
              </a:solidFill>
            </a:endParaRPr>
          </a:p>
          <a:p>
            <a:pPr lvl="0">
              <a:lnSpc>
                <a:spcPct val="100000"/>
              </a:lnSpc>
              <a:spcBef>
                <a:spcPts val="600"/>
              </a:spcBef>
            </a:pPr>
            <a:endParaRPr lang="cs-CZ" sz="2000" b="1" dirty="0"/>
          </a:p>
          <a:p>
            <a:pPr lvl="0">
              <a:lnSpc>
                <a:spcPct val="100000"/>
              </a:lnSpc>
              <a:spcBef>
                <a:spcPts val="600"/>
              </a:spcBef>
            </a:pPr>
            <a:r>
              <a:rPr lang="cs-CZ" sz="2000" dirty="0"/>
              <a:t>Další informace o OP JAN AMOS KOMENSKÝ (2021-2027) </a:t>
            </a:r>
          </a:p>
          <a:p>
            <a:pPr lvl="0">
              <a:lnSpc>
                <a:spcPct val="100000"/>
              </a:lnSpc>
              <a:spcBef>
                <a:spcPts val="600"/>
              </a:spcBef>
            </a:pPr>
            <a:r>
              <a:rPr lang="cs-CZ" sz="2000" dirty="0"/>
              <a:t>jsou dostupné na webových stránkách </a:t>
            </a:r>
            <a:r>
              <a:rPr lang="cs-CZ" sz="2000" u="sng" dirty="0"/>
              <a:t>https://OPJAK.cz/</a:t>
            </a:r>
            <a:endParaRPr lang="cs-CZ" sz="2000" dirty="0"/>
          </a:p>
          <a:p>
            <a:pPr lvl="0">
              <a:lnSpc>
                <a:spcPct val="100000"/>
              </a:lnSpc>
              <a:spcBef>
                <a:spcPts val="600"/>
              </a:spcBef>
            </a:pPr>
            <a:endParaRPr lang="cs-CZ" sz="2000" b="1" dirty="0">
              <a:solidFill>
                <a:srgbClr val="FF0000"/>
              </a:solidFill>
            </a:endParaRPr>
          </a:p>
          <a:p>
            <a:endParaRPr lang="cs-CZ" sz="2000" dirty="0"/>
          </a:p>
        </p:txBody>
      </p:sp>
    </p:spTree>
    <p:extLst>
      <p:ext uri="{BB962C8B-B14F-4D97-AF65-F5344CB8AC3E}">
        <p14:creationId xmlns:p14="http://schemas.microsoft.com/office/powerpoint/2010/main" val="213641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ělící OP JAK obec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6E6E5-798F-49F5-B692-25AA0C3BE236}"/>
              </a:ext>
            </a:extLst>
          </p:cNvPr>
          <p:cNvSpPr>
            <a:spLocks noGrp="1"/>
          </p:cNvSpPr>
          <p:nvPr>
            <p:ph type="ctrTitle" hasCustomPrompt="1"/>
          </p:nvPr>
        </p:nvSpPr>
        <p:spPr>
          <a:xfrm>
            <a:off x="832757" y="2008414"/>
            <a:ext cx="7756072" cy="1420585"/>
          </a:xfrm>
        </p:spPr>
        <p:txBody>
          <a:bodyPr anchor="ctr">
            <a:noAutofit/>
          </a:bodyPr>
          <a:lstStyle>
            <a:lvl1pPr algn="l">
              <a:defRPr sz="4000" cap="small" baseline="0">
                <a:solidFill>
                  <a:srgbClr val="002060"/>
                </a:solidFill>
                <a:latin typeface="+mn-lt"/>
              </a:defRPr>
            </a:lvl1pPr>
          </a:lstStyle>
          <a:p>
            <a:r>
              <a:rPr lang="cs-CZ" dirty="0"/>
              <a:t>Dělící </a:t>
            </a:r>
            <a:r>
              <a:rPr lang="cs-CZ" dirty="0" err="1"/>
              <a:t>slide</a:t>
            </a:r>
            <a:r>
              <a:rPr lang="cs-CZ" dirty="0"/>
              <a:t> - 1</a:t>
            </a:r>
          </a:p>
        </p:txBody>
      </p:sp>
      <p:sp>
        <p:nvSpPr>
          <p:cNvPr id="3" name="Podnadpis 2">
            <a:extLst>
              <a:ext uri="{FF2B5EF4-FFF2-40B4-BE49-F238E27FC236}">
                <a16:creationId xmlns:a16="http://schemas.microsoft.com/office/drawing/2014/main" id="{8F3D385F-D0E6-4564-9C4D-C1BCAB1C79EF}"/>
              </a:ext>
            </a:extLst>
          </p:cNvPr>
          <p:cNvSpPr>
            <a:spLocks noGrp="1"/>
          </p:cNvSpPr>
          <p:nvPr>
            <p:ph type="subTitle" idx="1" hasCustomPrompt="1"/>
          </p:nvPr>
        </p:nvSpPr>
        <p:spPr>
          <a:xfrm>
            <a:off x="832757" y="3543300"/>
            <a:ext cx="10564586" cy="918707"/>
          </a:xfrm>
          <a:prstGeom prst="rect">
            <a:avLst/>
          </a:prstGeom>
        </p:spPr>
        <p:txBody>
          <a:bodyPr>
            <a:noAutofit/>
          </a:bodyPr>
          <a:lstStyle>
            <a:lvl1pPr marL="0" indent="0" algn="l">
              <a:buNone/>
              <a:defRPr sz="2400">
                <a:solidFill>
                  <a:srgbClr val="00206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buNone/>
            </a:pPr>
            <a:r>
              <a:rPr lang="cs-CZ" sz="2400" dirty="0">
                <a:solidFill>
                  <a:srgbClr val="173070"/>
                </a:solidFill>
                <a:latin typeface="+mn-lt"/>
              </a:rPr>
              <a:t>Vzor pro obecné informace k OP JAK</a:t>
            </a:r>
            <a:endParaRPr lang="cs-CZ" sz="2400" dirty="0">
              <a:solidFill>
                <a:srgbClr val="173070"/>
              </a:solidFill>
              <a:latin typeface="Montserrat" panose="00000500000000000000" pitchFamily="50" charset="-18"/>
            </a:endParaRPr>
          </a:p>
        </p:txBody>
      </p:sp>
      <p:pic>
        <p:nvPicPr>
          <p:cNvPr id="5" name="Obrázek 4">
            <a:extLst>
              <a:ext uri="{FF2B5EF4-FFF2-40B4-BE49-F238E27FC236}">
                <a16:creationId xmlns:a16="http://schemas.microsoft.com/office/drawing/2014/main" id="{843E29FC-C5AB-4A8D-89A5-C94DC4451C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6800" y="0"/>
            <a:ext cx="3805200" cy="3805200"/>
          </a:xfrm>
          <a:prstGeom prst="rect">
            <a:avLst/>
          </a:prstGeom>
        </p:spPr>
      </p:pic>
    </p:spTree>
    <p:extLst>
      <p:ext uri="{BB962C8B-B14F-4D97-AF65-F5344CB8AC3E}">
        <p14:creationId xmlns:p14="http://schemas.microsoft.com/office/powerpoint/2010/main" val="13704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ělící P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6E6E5-798F-49F5-B692-25AA0C3BE236}"/>
              </a:ext>
            </a:extLst>
          </p:cNvPr>
          <p:cNvSpPr>
            <a:spLocks noGrp="1"/>
          </p:cNvSpPr>
          <p:nvPr>
            <p:ph type="ctrTitle" hasCustomPrompt="1"/>
          </p:nvPr>
        </p:nvSpPr>
        <p:spPr>
          <a:xfrm>
            <a:off x="832757" y="2008414"/>
            <a:ext cx="7756072" cy="1420585"/>
          </a:xfrm>
        </p:spPr>
        <p:txBody>
          <a:bodyPr anchor="ctr">
            <a:noAutofit/>
          </a:bodyPr>
          <a:lstStyle>
            <a:lvl1pPr algn="l">
              <a:defRPr sz="4000" cap="small" baseline="0">
                <a:solidFill>
                  <a:srgbClr val="002060"/>
                </a:solidFill>
              </a:defRPr>
            </a:lvl1pPr>
          </a:lstStyle>
          <a:p>
            <a:r>
              <a:rPr lang="cs-CZ" dirty="0"/>
              <a:t>Dělící </a:t>
            </a:r>
            <a:r>
              <a:rPr lang="cs-CZ" dirty="0" err="1"/>
              <a:t>slide</a:t>
            </a:r>
            <a:r>
              <a:rPr lang="cs-CZ" dirty="0"/>
              <a:t> - 2</a:t>
            </a:r>
          </a:p>
        </p:txBody>
      </p:sp>
      <p:sp>
        <p:nvSpPr>
          <p:cNvPr id="3" name="Podnadpis 2">
            <a:extLst>
              <a:ext uri="{FF2B5EF4-FFF2-40B4-BE49-F238E27FC236}">
                <a16:creationId xmlns:a16="http://schemas.microsoft.com/office/drawing/2014/main" id="{8F3D385F-D0E6-4564-9C4D-C1BCAB1C79EF}"/>
              </a:ext>
            </a:extLst>
          </p:cNvPr>
          <p:cNvSpPr>
            <a:spLocks noGrp="1"/>
          </p:cNvSpPr>
          <p:nvPr>
            <p:ph type="subTitle" idx="1" hasCustomPrompt="1"/>
          </p:nvPr>
        </p:nvSpPr>
        <p:spPr>
          <a:xfrm>
            <a:off x="832757" y="3543300"/>
            <a:ext cx="10564586" cy="918707"/>
          </a:xfrm>
          <a:prstGeom prst="rect">
            <a:avLst/>
          </a:prstGeom>
        </p:spPr>
        <p:txBody>
          <a:bodyPr>
            <a:noAutofit/>
          </a:bodyPr>
          <a:lstStyle>
            <a:lvl1pPr marL="0" indent="0" algn="l">
              <a:buNone/>
              <a:defRPr sz="2400">
                <a:solidFill>
                  <a:srgbClr val="00206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buNone/>
            </a:pPr>
            <a:r>
              <a:rPr lang="cs-CZ" sz="2400" dirty="0">
                <a:solidFill>
                  <a:srgbClr val="173070"/>
                </a:solidFill>
                <a:latin typeface="+mn-lt"/>
              </a:rPr>
              <a:t>Vzor pro informace k prioritě 1 – Výzkum a vývoj</a:t>
            </a:r>
            <a:endParaRPr lang="cs-CZ" sz="2400" dirty="0">
              <a:solidFill>
                <a:srgbClr val="173070"/>
              </a:solidFill>
              <a:latin typeface="Montserrat" panose="00000500000000000000" pitchFamily="50" charset="-18"/>
            </a:endParaRPr>
          </a:p>
        </p:txBody>
      </p:sp>
      <p:pic>
        <p:nvPicPr>
          <p:cNvPr id="5" name="Obrázek 4">
            <a:extLst>
              <a:ext uri="{FF2B5EF4-FFF2-40B4-BE49-F238E27FC236}">
                <a16:creationId xmlns:a16="http://schemas.microsoft.com/office/drawing/2014/main" id="{3A4F14DD-E5DC-45CA-907A-E52FDF260D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6800" y="0"/>
            <a:ext cx="3805200" cy="3805200"/>
          </a:xfrm>
          <a:prstGeom prst="rect">
            <a:avLst/>
          </a:prstGeom>
        </p:spPr>
      </p:pic>
    </p:spTree>
    <p:extLst>
      <p:ext uri="{BB962C8B-B14F-4D97-AF65-F5344CB8AC3E}">
        <p14:creationId xmlns:p14="http://schemas.microsoft.com/office/powerpoint/2010/main" val="167612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ělící P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6E6E5-798F-49F5-B692-25AA0C3BE236}"/>
              </a:ext>
            </a:extLst>
          </p:cNvPr>
          <p:cNvSpPr>
            <a:spLocks noGrp="1"/>
          </p:cNvSpPr>
          <p:nvPr>
            <p:ph type="ctrTitle" hasCustomPrompt="1"/>
          </p:nvPr>
        </p:nvSpPr>
        <p:spPr>
          <a:xfrm>
            <a:off x="832757" y="2008414"/>
            <a:ext cx="7756072" cy="1420585"/>
          </a:xfrm>
        </p:spPr>
        <p:txBody>
          <a:bodyPr anchor="ctr">
            <a:noAutofit/>
          </a:bodyPr>
          <a:lstStyle>
            <a:lvl1pPr algn="l">
              <a:defRPr sz="4000" cap="small" baseline="0">
                <a:solidFill>
                  <a:srgbClr val="002060"/>
                </a:solidFill>
              </a:defRPr>
            </a:lvl1pPr>
          </a:lstStyle>
          <a:p>
            <a:r>
              <a:rPr lang="cs-CZ" dirty="0"/>
              <a:t>Dělící </a:t>
            </a:r>
            <a:r>
              <a:rPr lang="cs-CZ" dirty="0" err="1"/>
              <a:t>slide</a:t>
            </a:r>
            <a:r>
              <a:rPr lang="cs-CZ" dirty="0"/>
              <a:t> - 3</a:t>
            </a:r>
          </a:p>
        </p:txBody>
      </p:sp>
      <p:sp>
        <p:nvSpPr>
          <p:cNvPr id="3" name="Podnadpis 2">
            <a:extLst>
              <a:ext uri="{FF2B5EF4-FFF2-40B4-BE49-F238E27FC236}">
                <a16:creationId xmlns:a16="http://schemas.microsoft.com/office/drawing/2014/main" id="{8F3D385F-D0E6-4564-9C4D-C1BCAB1C79EF}"/>
              </a:ext>
            </a:extLst>
          </p:cNvPr>
          <p:cNvSpPr>
            <a:spLocks noGrp="1"/>
          </p:cNvSpPr>
          <p:nvPr>
            <p:ph type="subTitle" idx="1" hasCustomPrompt="1"/>
          </p:nvPr>
        </p:nvSpPr>
        <p:spPr>
          <a:xfrm>
            <a:off x="832757" y="3543300"/>
            <a:ext cx="10564586" cy="918707"/>
          </a:xfrm>
          <a:prstGeom prst="rect">
            <a:avLst/>
          </a:prstGeom>
        </p:spPr>
        <p:txBody>
          <a:bodyPr>
            <a:noAutofit/>
          </a:bodyPr>
          <a:lstStyle>
            <a:lvl1pPr marL="0" indent="0" algn="l">
              <a:buNone/>
              <a:defRPr sz="2400">
                <a:solidFill>
                  <a:srgbClr val="00206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buNone/>
            </a:pPr>
            <a:r>
              <a:rPr lang="cs-CZ" sz="2400" dirty="0">
                <a:solidFill>
                  <a:srgbClr val="173070"/>
                </a:solidFill>
                <a:latin typeface="+mn-lt"/>
              </a:rPr>
              <a:t>Vzor pro informace k prioritě 2 - Vzdělávání</a:t>
            </a:r>
            <a:endParaRPr lang="cs-CZ" sz="2400" dirty="0">
              <a:solidFill>
                <a:srgbClr val="173070"/>
              </a:solidFill>
              <a:latin typeface="Montserrat" panose="00000500000000000000" pitchFamily="50" charset="-18"/>
            </a:endParaRPr>
          </a:p>
        </p:txBody>
      </p:sp>
      <p:pic>
        <p:nvPicPr>
          <p:cNvPr id="5" name="Obrázek 4">
            <a:extLst>
              <a:ext uri="{FF2B5EF4-FFF2-40B4-BE49-F238E27FC236}">
                <a16:creationId xmlns:a16="http://schemas.microsoft.com/office/drawing/2014/main" id="{C83D7AB2-D5EE-4EA7-86CC-B0A23D728C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7254" y="0"/>
            <a:ext cx="3804746" cy="3804746"/>
          </a:xfrm>
          <a:prstGeom prst="rect">
            <a:avLst/>
          </a:prstGeom>
        </p:spPr>
      </p:pic>
    </p:spTree>
    <p:extLst>
      <p:ext uri="{BB962C8B-B14F-4D97-AF65-F5344CB8AC3E}">
        <p14:creationId xmlns:p14="http://schemas.microsoft.com/office/powerpoint/2010/main" val="136761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ext OP JAK obecně">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6E6E5-798F-49F5-B692-25AA0C3BE236}"/>
              </a:ext>
            </a:extLst>
          </p:cNvPr>
          <p:cNvSpPr>
            <a:spLocks noGrp="1"/>
          </p:cNvSpPr>
          <p:nvPr>
            <p:ph type="ctrTitle" hasCustomPrompt="1"/>
          </p:nvPr>
        </p:nvSpPr>
        <p:spPr>
          <a:xfrm>
            <a:off x="832757" y="436563"/>
            <a:ext cx="10564586" cy="918707"/>
          </a:xfrm>
        </p:spPr>
        <p:txBody>
          <a:bodyPr anchor="ctr">
            <a:noAutofit/>
          </a:bodyPr>
          <a:lstStyle>
            <a:lvl1pPr algn="l">
              <a:defRPr sz="4000" cap="small" baseline="0">
                <a:solidFill>
                  <a:srgbClr val="002060"/>
                </a:solidFill>
                <a:latin typeface="+mn-lt"/>
              </a:defRPr>
            </a:lvl1pPr>
          </a:lstStyle>
          <a:p>
            <a:r>
              <a:rPr lang="cs-CZ" dirty="0"/>
              <a:t>Nadpis </a:t>
            </a:r>
            <a:r>
              <a:rPr lang="cs-CZ" dirty="0" err="1"/>
              <a:t>slidu</a:t>
            </a:r>
            <a:r>
              <a:rPr lang="cs-CZ" dirty="0"/>
              <a:t> - 1</a:t>
            </a:r>
          </a:p>
        </p:txBody>
      </p:sp>
      <p:sp>
        <p:nvSpPr>
          <p:cNvPr id="3" name="Podnadpis 2">
            <a:extLst>
              <a:ext uri="{FF2B5EF4-FFF2-40B4-BE49-F238E27FC236}">
                <a16:creationId xmlns:a16="http://schemas.microsoft.com/office/drawing/2014/main" id="{8F3D385F-D0E6-4564-9C4D-C1BCAB1C79EF}"/>
              </a:ext>
            </a:extLst>
          </p:cNvPr>
          <p:cNvSpPr>
            <a:spLocks noGrp="1"/>
          </p:cNvSpPr>
          <p:nvPr>
            <p:ph type="subTitle" idx="1" hasCustomPrompt="1"/>
          </p:nvPr>
        </p:nvSpPr>
        <p:spPr>
          <a:xfrm>
            <a:off x="832757" y="1485899"/>
            <a:ext cx="10564586" cy="408214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00206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sz="2400" dirty="0">
                <a:solidFill>
                  <a:srgbClr val="173070"/>
                </a:solidFill>
                <a:latin typeface="+mn-lt"/>
              </a:rPr>
              <a:t>Vzor pro obecné informace k OP JAK </a:t>
            </a:r>
          </a:p>
        </p:txBody>
      </p:sp>
    </p:spTree>
    <p:extLst>
      <p:ext uri="{BB962C8B-B14F-4D97-AF65-F5344CB8AC3E}">
        <p14:creationId xmlns:p14="http://schemas.microsoft.com/office/powerpoint/2010/main" val="91455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xt PO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6E6E5-798F-49F5-B692-25AA0C3BE236}"/>
              </a:ext>
            </a:extLst>
          </p:cNvPr>
          <p:cNvSpPr>
            <a:spLocks noGrp="1"/>
          </p:cNvSpPr>
          <p:nvPr>
            <p:ph type="ctrTitle" hasCustomPrompt="1"/>
          </p:nvPr>
        </p:nvSpPr>
        <p:spPr>
          <a:xfrm>
            <a:off x="832757" y="436563"/>
            <a:ext cx="10564586" cy="918707"/>
          </a:xfrm>
        </p:spPr>
        <p:txBody>
          <a:bodyPr anchor="ctr">
            <a:noAutofit/>
          </a:bodyPr>
          <a:lstStyle>
            <a:lvl1pPr algn="l">
              <a:defRPr sz="4000" cap="small" baseline="0">
                <a:solidFill>
                  <a:srgbClr val="002060"/>
                </a:solidFill>
              </a:defRPr>
            </a:lvl1pPr>
          </a:lstStyle>
          <a:p>
            <a:r>
              <a:rPr lang="cs-CZ" dirty="0"/>
              <a:t>Nadpis </a:t>
            </a:r>
            <a:r>
              <a:rPr lang="cs-CZ" dirty="0" err="1"/>
              <a:t>slidu</a:t>
            </a:r>
            <a:r>
              <a:rPr lang="cs-CZ" dirty="0"/>
              <a:t> - 2</a:t>
            </a:r>
          </a:p>
        </p:txBody>
      </p:sp>
      <p:sp>
        <p:nvSpPr>
          <p:cNvPr id="3" name="Podnadpis 2">
            <a:extLst>
              <a:ext uri="{FF2B5EF4-FFF2-40B4-BE49-F238E27FC236}">
                <a16:creationId xmlns:a16="http://schemas.microsoft.com/office/drawing/2014/main" id="{8F3D385F-D0E6-4564-9C4D-C1BCAB1C79EF}"/>
              </a:ext>
            </a:extLst>
          </p:cNvPr>
          <p:cNvSpPr>
            <a:spLocks noGrp="1"/>
          </p:cNvSpPr>
          <p:nvPr>
            <p:ph type="subTitle" idx="1" hasCustomPrompt="1"/>
          </p:nvPr>
        </p:nvSpPr>
        <p:spPr>
          <a:xfrm>
            <a:off x="832757" y="1485899"/>
            <a:ext cx="10564586" cy="408214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00206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sz="2400" dirty="0">
                <a:solidFill>
                  <a:srgbClr val="173070"/>
                </a:solidFill>
                <a:latin typeface="+mn-lt"/>
              </a:rPr>
              <a:t>Vzor pro informace k prioritě 1 – Výzkum a vývoj </a:t>
            </a:r>
          </a:p>
        </p:txBody>
      </p:sp>
    </p:spTree>
    <p:extLst>
      <p:ext uri="{BB962C8B-B14F-4D97-AF65-F5344CB8AC3E}">
        <p14:creationId xmlns:p14="http://schemas.microsoft.com/office/powerpoint/2010/main" val="240548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xt PO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6E6E5-798F-49F5-B692-25AA0C3BE236}"/>
              </a:ext>
            </a:extLst>
          </p:cNvPr>
          <p:cNvSpPr>
            <a:spLocks noGrp="1"/>
          </p:cNvSpPr>
          <p:nvPr>
            <p:ph type="ctrTitle" hasCustomPrompt="1"/>
          </p:nvPr>
        </p:nvSpPr>
        <p:spPr>
          <a:xfrm>
            <a:off x="832757" y="436563"/>
            <a:ext cx="10564586" cy="918707"/>
          </a:xfrm>
        </p:spPr>
        <p:txBody>
          <a:bodyPr anchor="ctr">
            <a:noAutofit/>
          </a:bodyPr>
          <a:lstStyle>
            <a:lvl1pPr algn="l">
              <a:defRPr sz="4000" cap="small" baseline="0">
                <a:solidFill>
                  <a:srgbClr val="002060"/>
                </a:solidFill>
              </a:defRPr>
            </a:lvl1pPr>
          </a:lstStyle>
          <a:p>
            <a:r>
              <a:rPr lang="cs-CZ" dirty="0"/>
              <a:t>Nadpis </a:t>
            </a:r>
            <a:r>
              <a:rPr lang="cs-CZ" dirty="0" err="1"/>
              <a:t>slidu</a:t>
            </a:r>
            <a:r>
              <a:rPr lang="cs-CZ" dirty="0"/>
              <a:t> - 3</a:t>
            </a:r>
          </a:p>
        </p:txBody>
      </p:sp>
      <p:sp>
        <p:nvSpPr>
          <p:cNvPr id="3" name="Podnadpis 2">
            <a:extLst>
              <a:ext uri="{FF2B5EF4-FFF2-40B4-BE49-F238E27FC236}">
                <a16:creationId xmlns:a16="http://schemas.microsoft.com/office/drawing/2014/main" id="{8F3D385F-D0E6-4564-9C4D-C1BCAB1C79EF}"/>
              </a:ext>
            </a:extLst>
          </p:cNvPr>
          <p:cNvSpPr>
            <a:spLocks noGrp="1"/>
          </p:cNvSpPr>
          <p:nvPr>
            <p:ph type="subTitle" idx="1" hasCustomPrompt="1"/>
          </p:nvPr>
        </p:nvSpPr>
        <p:spPr>
          <a:xfrm>
            <a:off x="832757" y="1485899"/>
            <a:ext cx="10564586" cy="408214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00206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sz="2400" dirty="0">
                <a:solidFill>
                  <a:srgbClr val="173070"/>
                </a:solidFill>
                <a:latin typeface="+mn-lt"/>
              </a:rPr>
              <a:t>Vzor pro informace k prioritě 2 - Vzdělávání</a:t>
            </a:r>
            <a:endParaRPr lang="cs-CZ" sz="2400" dirty="0">
              <a:solidFill>
                <a:srgbClr val="173070"/>
              </a:solidFill>
              <a:latin typeface="Montserrat" panose="00000500000000000000" pitchFamily="50" charset="-18"/>
            </a:endParaRPr>
          </a:p>
          <a:p>
            <a:pPr marL="0" indent="0">
              <a:buNone/>
            </a:pPr>
            <a:endParaRPr lang="cs-CZ" sz="2400" dirty="0">
              <a:solidFill>
                <a:srgbClr val="173070"/>
              </a:solidFill>
              <a:latin typeface="Montserrat" panose="00000500000000000000" pitchFamily="50" charset="-18"/>
            </a:endParaRPr>
          </a:p>
        </p:txBody>
      </p:sp>
    </p:spTree>
    <p:extLst>
      <p:ext uri="{BB962C8B-B14F-4D97-AF65-F5344CB8AC3E}">
        <p14:creationId xmlns:p14="http://schemas.microsoft.com/office/powerpoint/2010/main" val="205881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loupce OP J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B7D674-EBC9-4DC9-BBE3-809E980FD64F}"/>
              </a:ext>
            </a:extLst>
          </p:cNvPr>
          <p:cNvSpPr>
            <a:spLocks noGrp="1"/>
          </p:cNvSpPr>
          <p:nvPr>
            <p:ph type="title" hasCustomPrompt="1"/>
          </p:nvPr>
        </p:nvSpPr>
        <p:spPr>
          <a:xfrm>
            <a:off x="839788" y="365126"/>
            <a:ext cx="10515600" cy="1226608"/>
          </a:xfrm>
        </p:spPr>
        <p:txBody>
          <a:bodyPr>
            <a:noAutofit/>
          </a:bodyPr>
          <a:lstStyle>
            <a:lvl1pPr>
              <a:defRPr sz="4000">
                <a:solidFill>
                  <a:srgbClr val="173070"/>
                </a:solidFill>
                <a:latin typeface="+mn-lt"/>
              </a:defRPr>
            </a:lvl1pPr>
          </a:lstStyle>
          <a:p>
            <a:r>
              <a:rPr lang="cs-CZ" dirty="0">
                <a:latin typeface="+mn-lt"/>
              </a:rPr>
              <a:t>NADPIS – obecně OP JAK</a:t>
            </a:r>
            <a:endParaRPr lang="cs-CZ" dirty="0"/>
          </a:p>
        </p:txBody>
      </p:sp>
      <p:sp>
        <p:nvSpPr>
          <p:cNvPr id="4" name="Zástupný symbol pro obsah 3">
            <a:extLst>
              <a:ext uri="{FF2B5EF4-FFF2-40B4-BE49-F238E27FC236}">
                <a16:creationId xmlns:a16="http://schemas.microsoft.com/office/drawing/2014/main" id="{2C0946D7-1616-430F-B9AE-8F2858A9964E}"/>
              </a:ext>
            </a:extLst>
          </p:cNvPr>
          <p:cNvSpPr>
            <a:spLocks noGrp="1"/>
          </p:cNvSpPr>
          <p:nvPr>
            <p:ph sz="half" idx="2" hasCustomPrompt="1"/>
          </p:nvPr>
        </p:nvSpPr>
        <p:spPr>
          <a:xfrm>
            <a:off x="839788" y="1681163"/>
            <a:ext cx="5157787" cy="3968866"/>
          </a:xfrm>
          <a:prstGeom prst="rect">
            <a:avLst/>
          </a:prstGeom>
        </p:spPr>
        <p:txBody>
          <a:bodyPr>
            <a:noAutofit/>
          </a:bodyPr>
          <a:lstStyle>
            <a:lvl1pPr marL="457200" indent="-457200">
              <a:buFont typeface="Arial" panose="020B0604020202020204" pitchFamily="34" charset="0"/>
              <a:buChar char="•"/>
              <a:defRPr>
                <a:solidFill>
                  <a:srgbClr val="173070"/>
                </a:solidFill>
                <a:latin typeface="+mn-lt"/>
              </a:defRPr>
            </a:lvl1pPr>
          </a:lstStyle>
          <a:p>
            <a:pPr lvl="0"/>
            <a:r>
              <a:rPr lang="cs-CZ" dirty="0"/>
              <a:t>Text</a:t>
            </a:r>
          </a:p>
        </p:txBody>
      </p:sp>
      <p:sp>
        <p:nvSpPr>
          <p:cNvPr id="6" name="Zástupný symbol pro obsah 5">
            <a:extLst>
              <a:ext uri="{FF2B5EF4-FFF2-40B4-BE49-F238E27FC236}">
                <a16:creationId xmlns:a16="http://schemas.microsoft.com/office/drawing/2014/main" id="{8B76395A-FCD8-4AAD-B4B9-C355D138FC3B}"/>
              </a:ext>
            </a:extLst>
          </p:cNvPr>
          <p:cNvSpPr>
            <a:spLocks noGrp="1"/>
          </p:cNvSpPr>
          <p:nvPr>
            <p:ph sz="quarter" idx="4" hasCustomPrompt="1"/>
          </p:nvPr>
        </p:nvSpPr>
        <p:spPr>
          <a:xfrm>
            <a:off x="6172200" y="1681163"/>
            <a:ext cx="5183188" cy="3968866"/>
          </a:xfrm>
          <a:prstGeom prst="rect">
            <a:avLst/>
          </a:prstGeom>
        </p:spPr>
        <p:txBody>
          <a:bodyPr>
            <a:noAutofit/>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rgbClr val="173070"/>
                </a:solidFill>
                <a:latin typeface="+mn-lt"/>
              </a:defRPr>
            </a:lvl1pPr>
          </a:lstStyle>
          <a:p>
            <a:pPr lvl="0"/>
            <a:r>
              <a:rPr lang="cs-CZ" dirty="0">
                <a:latin typeface="+mn-lt"/>
              </a:rPr>
              <a:t>Text</a:t>
            </a:r>
            <a:endParaRPr lang="cs-CZ" dirty="0"/>
          </a:p>
        </p:txBody>
      </p:sp>
    </p:spTree>
    <p:extLst>
      <p:ext uri="{BB962C8B-B14F-4D97-AF65-F5344CB8AC3E}">
        <p14:creationId xmlns:p14="http://schemas.microsoft.com/office/powerpoint/2010/main" val="18685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loupce PO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B7D674-EBC9-4DC9-BBE3-809E980FD64F}"/>
              </a:ext>
            </a:extLst>
          </p:cNvPr>
          <p:cNvSpPr>
            <a:spLocks noGrp="1"/>
          </p:cNvSpPr>
          <p:nvPr>
            <p:ph type="title" hasCustomPrompt="1"/>
          </p:nvPr>
        </p:nvSpPr>
        <p:spPr>
          <a:xfrm>
            <a:off x="839788" y="365126"/>
            <a:ext cx="10515600" cy="1226608"/>
          </a:xfrm>
        </p:spPr>
        <p:txBody>
          <a:bodyPr>
            <a:noAutofit/>
          </a:bodyPr>
          <a:lstStyle>
            <a:lvl1pPr>
              <a:defRPr sz="4000">
                <a:solidFill>
                  <a:srgbClr val="173070"/>
                </a:solidFill>
              </a:defRPr>
            </a:lvl1pPr>
          </a:lstStyle>
          <a:p>
            <a:r>
              <a:rPr lang="cs-CZ" dirty="0"/>
              <a:t>NADPIS – priorita 1</a:t>
            </a:r>
          </a:p>
        </p:txBody>
      </p:sp>
      <p:sp>
        <p:nvSpPr>
          <p:cNvPr id="4" name="Zástupný symbol pro obsah 3">
            <a:extLst>
              <a:ext uri="{FF2B5EF4-FFF2-40B4-BE49-F238E27FC236}">
                <a16:creationId xmlns:a16="http://schemas.microsoft.com/office/drawing/2014/main" id="{2C0946D7-1616-430F-B9AE-8F2858A9964E}"/>
              </a:ext>
            </a:extLst>
          </p:cNvPr>
          <p:cNvSpPr>
            <a:spLocks noGrp="1"/>
          </p:cNvSpPr>
          <p:nvPr>
            <p:ph sz="half" idx="2" hasCustomPrompt="1"/>
          </p:nvPr>
        </p:nvSpPr>
        <p:spPr>
          <a:xfrm>
            <a:off x="839788" y="1681163"/>
            <a:ext cx="5157787" cy="3968866"/>
          </a:xfrm>
          <a:prstGeom prst="rect">
            <a:avLst/>
          </a:prstGeom>
        </p:spPr>
        <p:txBody>
          <a:bodyPr>
            <a:noAutofit/>
          </a:bodyPr>
          <a:lstStyle>
            <a:lvl1pPr marL="457200" indent="-457200">
              <a:buFont typeface="Arial" panose="020B0604020202020204" pitchFamily="34" charset="0"/>
              <a:buChar char="•"/>
              <a:defRPr>
                <a:solidFill>
                  <a:srgbClr val="173070"/>
                </a:solidFill>
                <a:latin typeface="+mn-lt"/>
              </a:defRPr>
            </a:lvl1pPr>
          </a:lstStyle>
          <a:p>
            <a:pPr lvl="0"/>
            <a:r>
              <a:rPr lang="cs-CZ" dirty="0">
                <a:latin typeface="+mn-lt"/>
              </a:rPr>
              <a:t>Text</a:t>
            </a:r>
            <a:endParaRPr lang="cs-CZ" dirty="0"/>
          </a:p>
        </p:txBody>
      </p:sp>
      <p:sp>
        <p:nvSpPr>
          <p:cNvPr id="6" name="Zástupný symbol pro obsah 5">
            <a:extLst>
              <a:ext uri="{FF2B5EF4-FFF2-40B4-BE49-F238E27FC236}">
                <a16:creationId xmlns:a16="http://schemas.microsoft.com/office/drawing/2014/main" id="{8B76395A-FCD8-4AAD-B4B9-C355D138FC3B}"/>
              </a:ext>
            </a:extLst>
          </p:cNvPr>
          <p:cNvSpPr>
            <a:spLocks noGrp="1"/>
          </p:cNvSpPr>
          <p:nvPr>
            <p:ph sz="quarter" idx="4" hasCustomPrompt="1"/>
          </p:nvPr>
        </p:nvSpPr>
        <p:spPr>
          <a:xfrm>
            <a:off x="6172200" y="1681163"/>
            <a:ext cx="5183188" cy="3968866"/>
          </a:xfrm>
          <a:prstGeom prst="rect">
            <a:avLst/>
          </a:prstGeom>
        </p:spPr>
        <p:txBody>
          <a:bodyPr>
            <a:noAutofit/>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rgbClr val="173070"/>
                </a:solidFill>
                <a:latin typeface="+mn-lt"/>
              </a:defRPr>
            </a:lvl1pPr>
          </a:lstStyle>
          <a:p>
            <a:pPr lvl="0"/>
            <a:r>
              <a:rPr lang="cs-CZ" dirty="0">
                <a:latin typeface="+mn-lt"/>
              </a:rPr>
              <a:t>Text</a:t>
            </a:r>
            <a:endParaRPr lang="cs-CZ" dirty="0"/>
          </a:p>
        </p:txBody>
      </p:sp>
    </p:spTree>
    <p:extLst>
      <p:ext uri="{BB962C8B-B14F-4D97-AF65-F5344CB8AC3E}">
        <p14:creationId xmlns:p14="http://schemas.microsoft.com/office/powerpoint/2010/main" val="119836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F1DFB6E-71BE-4574-B84C-CC6B1668581B}"/>
              </a:ext>
            </a:extLst>
          </p:cNvPr>
          <p:cNvSpPr>
            <a:spLocks noGrp="1"/>
          </p:cNvSpPr>
          <p:nvPr>
            <p:ph type="title"/>
          </p:nvPr>
        </p:nvSpPr>
        <p:spPr>
          <a:xfrm>
            <a:off x="838200" y="2498271"/>
            <a:ext cx="7391400" cy="930729"/>
          </a:xfrm>
          <a:prstGeom prst="rect">
            <a:avLst/>
          </a:prstGeom>
        </p:spPr>
        <p:txBody>
          <a:bodyPr vert="horz" lIns="91440" tIns="45720" rIns="91440" bIns="45720" rtlCol="0" anchor="ctr">
            <a:normAutofit/>
          </a:bodyPr>
          <a:lstStyle/>
          <a:p>
            <a:r>
              <a:rPr lang="cs-CZ" dirty="0"/>
              <a:t>HLAVNÍ NADPIS</a:t>
            </a:r>
          </a:p>
        </p:txBody>
      </p:sp>
      <p:sp>
        <p:nvSpPr>
          <p:cNvPr id="4" name="Zástupný nadpis 1">
            <a:extLst>
              <a:ext uri="{FF2B5EF4-FFF2-40B4-BE49-F238E27FC236}">
                <a16:creationId xmlns:a16="http://schemas.microsoft.com/office/drawing/2014/main" id="{48DB31F2-807B-44A6-86D5-A00E1C82203B}"/>
              </a:ext>
            </a:extLst>
          </p:cNvPr>
          <p:cNvSpPr txBox="1">
            <a:spLocks/>
          </p:cNvSpPr>
          <p:nvPr userDrawn="1"/>
        </p:nvSpPr>
        <p:spPr>
          <a:xfrm>
            <a:off x="6440557" y="5923723"/>
            <a:ext cx="1789043" cy="56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baseline="0">
                <a:solidFill>
                  <a:schemeClr val="bg1"/>
                </a:solidFill>
                <a:latin typeface="Montserrat" panose="00000500000000000000" pitchFamily="50" charset="-18"/>
                <a:ea typeface="+mj-ea"/>
                <a:cs typeface="+mj-cs"/>
              </a:defRPr>
            </a:lvl1pPr>
          </a:lstStyle>
          <a:p>
            <a:pPr algn="r"/>
            <a:r>
              <a:rPr lang="cs-CZ" sz="1800" dirty="0">
                <a:latin typeface="+mn-lt"/>
              </a:rPr>
              <a:t>OPJAK.CZ</a:t>
            </a:r>
          </a:p>
          <a:p>
            <a:pPr algn="r"/>
            <a:r>
              <a:rPr lang="cs-CZ" sz="1800" dirty="0">
                <a:latin typeface="+mn-lt"/>
              </a:rPr>
              <a:t>MSMT.CZ</a:t>
            </a:r>
          </a:p>
        </p:txBody>
      </p:sp>
      <p:sp>
        <p:nvSpPr>
          <p:cNvPr id="5" name="Zástupný nadpis 1">
            <a:extLst>
              <a:ext uri="{FF2B5EF4-FFF2-40B4-BE49-F238E27FC236}">
                <a16:creationId xmlns:a16="http://schemas.microsoft.com/office/drawing/2014/main" id="{D281819F-91D4-493D-BE08-DCE51E69C2BA}"/>
              </a:ext>
            </a:extLst>
          </p:cNvPr>
          <p:cNvSpPr txBox="1">
            <a:spLocks/>
          </p:cNvSpPr>
          <p:nvPr userDrawn="1"/>
        </p:nvSpPr>
        <p:spPr>
          <a:xfrm>
            <a:off x="838200" y="549465"/>
            <a:ext cx="3812877" cy="1262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baseline="0">
                <a:solidFill>
                  <a:schemeClr val="bg1"/>
                </a:solidFill>
                <a:latin typeface="Montserrat" panose="00000500000000000000" pitchFamily="50" charset="-18"/>
                <a:ea typeface="+mj-ea"/>
                <a:cs typeface="+mj-cs"/>
              </a:defRPr>
            </a:lvl1pPr>
          </a:lstStyle>
          <a:p>
            <a:pPr algn="l"/>
            <a:r>
              <a:rPr lang="cs-CZ" sz="2800" b="1" dirty="0">
                <a:latin typeface="+mn-lt"/>
              </a:rPr>
              <a:t>Operační program</a:t>
            </a:r>
          </a:p>
          <a:p>
            <a:pPr algn="l"/>
            <a:r>
              <a:rPr lang="cs-CZ" sz="2800" b="1" dirty="0">
                <a:latin typeface="+mn-lt"/>
              </a:rPr>
              <a:t>Jan Amos Komenský</a:t>
            </a:r>
          </a:p>
        </p:txBody>
      </p:sp>
    </p:spTree>
    <p:extLst>
      <p:ext uri="{BB962C8B-B14F-4D97-AF65-F5344CB8AC3E}">
        <p14:creationId xmlns:p14="http://schemas.microsoft.com/office/powerpoint/2010/main" val="3805500511"/>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49" r:id="rId5"/>
    <p:sldLayoutId id="2147483660" r:id="rId6"/>
    <p:sldLayoutId id="2147483661" r:id="rId7"/>
    <p:sldLayoutId id="2147483653"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5400" kern="1200" baseline="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50"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panose="00000500000000000000" pitchFamily="50"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ontserrat" panose="00000500000000000000" pitchFamily="50"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50"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50"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evaluace.opjak.cz/"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esm.justice.cz/ias/issm/rejstrik"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iskp21.mssf.cz/"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opjak.cz/vyzvy/"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mvcr.cz/clanek/prehled-udelenych-akreditaci.aspx" TargetMode="External"/><Relationship Id="rId2" Type="http://schemas.openxmlformats.org/officeDocument/2006/relationships/hyperlink" Target="https://iskp21.mssf.cz/"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podpora_ms21@ms21.mssf.cz" TargetMode="External"/><Relationship Id="rId2" Type="http://schemas.openxmlformats.org/officeDocument/2006/relationships/hyperlink" Target="https://iskp21.mssf.cz/" TargetMode="External"/><Relationship Id="rId1" Type="http://schemas.openxmlformats.org/officeDocument/2006/relationships/slideLayout" Target="../slideLayouts/slideLayout7.xml"/><Relationship Id="rId4" Type="http://schemas.openxmlformats.org/officeDocument/2006/relationships/hyperlink" Target="https://sd21.mssf.cz/"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opjak.cz/vyzvy/vyzva-c-02_22_002-sablony-pro-ms-a-zs-i/"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opjak.cz/vyzvy/vyzva-c-02_22_002-sablony-pro-ms-a-zs-i/"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opjak.cz/dokumenty/uzivatelske-prirucky-pro-praci-zadatele-prijemce-v-is-kp21/modul-verejnych-zakazek/"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mailto:dotazyZP@msmt.cz"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martina.capkova@msmt.cz"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hyperlink" Target="https://opjak.cz/" TargetMode="External"/><Relationship Id="rId4" Type="http://schemas.openxmlformats.org/officeDocument/2006/relationships/hyperlink" Target="mailto:lucie.karesova@msmt.cz"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pjak.cz/dokument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F75EB-7515-4DE0-B724-C3CA2CBB52DB}"/>
              </a:ext>
            </a:extLst>
          </p:cNvPr>
          <p:cNvSpPr>
            <a:spLocks noGrp="1"/>
          </p:cNvSpPr>
          <p:nvPr>
            <p:ph type="title"/>
          </p:nvPr>
        </p:nvSpPr>
        <p:spPr/>
        <p:txBody>
          <a:bodyPr/>
          <a:lstStyle/>
          <a:p>
            <a:r>
              <a:rPr lang="cs-CZ" dirty="0"/>
              <a:t>Šablony pro DM a INT</a:t>
            </a:r>
          </a:p>
        </p:txBody>
      </p:sp>
      <p:sp>
        <p:nvSpPr>
          <p:cNvPr id="3" name="Zástupný symbol pro obsah 2">
            <a:extLst>
              <a:ext uri="{FF2B5EF4-FFF2-40B4-BE49-F238E27FC236}">
                <a16:creationId xmlns:a16="http://schemas.microsoft.com/office/drawing/2014/main" id="{4E3F4421-1F25-49FA-863D-4CE035C0BB7B}"/>
              </a:ext>
            </a:extLst>
          </p:cNvPr>
          <p:cNvSpPr>
            <a:spLocks noGrp="1"/>
          </p:cNvSpPr>
          <p:nvPr>
            <p:ph idx="1"/>
          </p:nvPr>
        </p:nvSpPr>
        <p:spPr/>
        <p:txBody>
          <a:bodyPr/>
          <a:lstStyle/>
          <a:p>
            <a:pPr lvl="0"/>
            <a:r>
              <a:rPr lang="cs-CZ" sz="2400" dirty="0">
                <a:solidFill>
                  <a:prstClr val="white"/>
                </a:solidFill>
              </a:rPr>
              <a:t>Programové období 2021 – 2027 </a:t>
            </a:r>
          </a:p>
          <a:p>
            <a:pPr lvl="0"/>
            <a:r>
              <a:rPr lang="cs-CZ" sz="2400" dirty="0">
                <a:solidFill>
                  <a:prstClr val="white"/>
                </a:solidFill>
              </a:rPr>
              <a:t>Ministerstvo školství, mládeže a tělovýchovy</a:t>
            </a:r>
          </a:p>
          <a:p>
            <a:endParaRPr lang="cs-CZ" dirty="0"/>
          </a:p>
        </p:txBody>
      </p:sp>
    </p:spTree>
    <p:extLst>
      <p:ext uri="{BB962C8B-B14F-4D97-AF65-F5344CB8AC3E}">
        <p14:creationId xmlns:p14="http://schemas.microsoft.com/office/powerpoint/2010/main" val="134792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4E81B-71B9-42CD-8587-D194F2A6D85A}"/>
              </a:ext>
            </a:extLst>
          </p:cNvPr>
          <p:cNvSpPr>
            <a:spLocks noGrp="1"/>
          </p:cNvSpPr>
          <p:nvPr>
            <p:ph type="ctrTitle"/>
          </p:nvPr>
        </p:nvSpPr>
        <p:spPr/>
        <p:txBody>
          <a:bodyPr/>
          <a:lstStyle/>
          <a:p>
            <a:r>
              <a:rPr lang="cs-CZ" dirty="0"/>
              <a:t>Finanční rámec</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p:txBody>
          <a:bodyPr/>
          <a:lstStyle/>
          <a:p>
            <a:pPr marL="0" indent="0">
              <a:buNone/>
            </a:pPr>
            <a:r>
              <a:rPr lang="cs-CZ" sz="2400" b="1" dirty="0"/>
              <a:t>Zálohová platba </a:t>
            </a:r>
            <a:r>
              <a:rPr lang="cs-CZ" sz="2400" dirty="0"/>
              <a:t>– dle zákona č. 218/2000 Sb., </a:t>
            </a:r>
            <a:endParaRPr lang="cs-CZ" sz="2400" dirty="0">
              <a:highlight>
                <a:srgbClr val="FFFF00"/>
              </a:highlight>
            </a:endParaRPr>
          </a:p>
          <a:p>
            <a:pPr marL="342900" indent="-342900">
              <a:buFont typeface="Arial" panose="020B0604020202020204" pitchFamily="34" charset="0"/>
              <a:buChar char="•"/>
            </a:pPr>
            <a:r>
              <a:rPr lang="cs-CZ" sz="2400" dirty="0"/>
              <a:t>zálohová platba ve výši 100% dotace po vydání PA </a:t>
            </a:r>
          </a:p>
          <a:p>
            <a:endParaRPr lang="cs-CZ" sz="2400" dirty="0"/>
          </a:p>
          <a:p>
            <a:r>
              <a:rPr lang="cs-CZ" sz="2400" dirty="0"/>
              <a:t>Podmínka: nejdříve 60 dní před začátkem realizace projektu</a:t>
            </a:r>
          </a:p>
          <a:p>
            <a:pPr>
              <a:buFontTx/>
              <a:buChar char="-"/>
            </a:pPr>
            <a:r>
              <a:rPr lang="cs-CZ" sz="2400" dirty="0"/>
              <a:t> pro soukromé a církevní </a:t>
            </a:r>
            <a:r>
              <a:rPr lang="cs-CZ" dirty="0"/>
              <a:t>příjemce</a:t>
            </a:r>
            <a:r>
              <a:rPr lang="cs-CZ" sz="2400" dirty="0"/>
              <a:t>: přímo na účet příjemce</a:t>
            </a:r>
          </a:p>
          <a:p>
            <a:pPr>
              <a:buFontTx/>
              <a:buChar char="-"/>
            </a:pPr>
            <a:r>
              <a:rPr lang="cs-CZ" sz="2400" dirty="0"/>
              <a:t> pro příjemce zřízené krajem: prostřednictvím kraje</a:t>
            </a:r>
          </a:p>
          <a:p>
            <a:pPr>
              <a:buFontTx/>
              <a:buChar char="-"/>
            </a:pPr>
            <a:r>
              <a:rPr lang="cs-CZ" sz="2400" dirty="0"/>
              <a:t> pro příjemce zřízené obcí: </a:t>
            </a:r>
            <a:r>
              <a:rPr lang="cs-CZ" dirty="0"/>
              <a:t>prostřednictvím kraje a následně obce/městské části</a:t>
            </a:r>
          </a:p>
          <a:p>
            <a:pPr>
              <a:buFontTx/>
              <a:buChar char="-"/>
            </a:pPr>
            <a:r>
              <a:rPr lang="cs-CZ" dirty="0"/>
              <a:t> pro příjemce zřízené DSO: prostřednictvím DSO</a:t>
            </a:r>
            <a:endParaRPr lang="cs-CZ" sz="2400" dirty="0"/>
          </a:p>
          <a:p>
            <a:pPr marL="0" indent="0">
              <a:buNone/>
            </a:pPr>
            <a:endParaRPr lang="cs-CZ" sz="2400" dirty="0"/>
          </a:p>
        </p:txBody>
      </p:sp>
    </p:spTree>
    <p:extLst>
      <p:ext uri="{BB962C8B-B14F-4D97-AF65-F5344CB8AC3E}">
        <p14:creationId xmlns:p14="http://schemas.microsoft.com/office/powerpoint/2010/main" val="3053147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4E81B-71B9-42CD-8587-D194F2A6D85A}"/>
              </a:ext>
            </a:extLst>
          </p:cNvPr>
          <p:cNvSpPr>
            <a:spLocks noGrp="1"/>
          </p:cNvSpPr>
          <p:nvPr>
            <p:ph type="ctrTitle"/>
          </p:nvPr>
        </p:nvSpPr>
        <p:spPr/>
        <p:txBody>
          <a:bodyPr/>
          <a:lstStyle/>
          <a:p>
            <a:r>
              <a:rPr lang="cs-CZ" dirty="0"/>
              <a:t>Finanční rámec – využití finančních prostředků </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a:xfrm>
            <a:off x="832757" y="1485899"/>
            <a:ext cx="10671888" cy="4082143"/>
          </a:xfrm>
        </p:spPr>
        <p:txBody>
          <a:bodyPr/>
          <a:lstStyle/>
          <a:p>
            <a:r>
              <a:rPr lang="cs-CZ" sz="2400" b="1" dirty="0"/>
              <a:t>Časová způsobilost výdaje</a:t>
            </a:r>
            <a:r>
              <a:rPr lang="cs-CZ" b="1" dirty="0"/>
              <a:t>:</a:t>
            </a:r>
          </a:p>
          <a:p>
            <a:pPr marL="342900" indent="-342900">
              <a:buFont typeface="Arial" panose="020B0604020202020204" pitchFamily="34" charset="0"/>
              <a:buChar char="•"/>
            </a:pPr>
            <a:r>
              <a:rPr lang="cs-CZ" sz="2400" dirty="0"/>
              <a:t>Posuzuje se ve vztahu k fyzické realizaci projektu (tj. od data zahájení do data  ukončení) - výzva umožňuje zahájit fyzickou realizace před vydáním právního aktu.</a:t>
            </a:r>
          </a:p>
          <a:p>
            <a:pPr marL="342900" indent="-342900">
              <a:buFont typeface="Arial" panose="020B0604020202020204" pitchFamily="34" charset="0"/>
              <a:buChar char="•"/>
            </a:pPr>
            <a:r>
              <a:rPr lang="cs-CZ" sz="2400" dirty="0"/>
              <a:t>Pokud jsou aktivity zahájeny a ukončeny a výstupy dosaženy v době realizace, jsou jednotkové náklady vč. administrativních nákladů souvisejících s dosažením výstupů z hlediska času způsobilé.</a:t>
            </a:r>
          </a:p>
          <a:p>
            <a:pPr marL="0" indent="0">
              <a:buNone/>
            </a:pPr>
            <a:endParaRPr lang="cs-CZ" sz="2400" b="1" dirty="0"/>
          </a:p>
          <a:p>
            <a:pPr marL="0" indent="0">
              <a:buNone/>
            </a:pPr>
            <a:r>
              <a:rPr lang="cs-CZ" sz="2400" b="1" dirty="0"/>
              <a:t>Finanční prostředky nelze využít:</a:t>
            </a:r>
          </a:p>
          <a:p>
            <a:pPr>
              <a:buFontTx/>
              <a:buChar char="-"/>
            </a:pPr>
            <a:r>
              <a:rPr lang="cs-CZ" sz="2400" dirty="0"/>
              <a:t> na investiční výdaje (dotace je neinvestiční!)</a:t>
            </a:r>
          </a:p>
          <a:p>
            <a:pPr>
              <a:buFontTx/>
              <a:buChar char="-"/>
            </a:pPr>
            <a:r>
              <a:rPr lang="cs-CZ" sz="2400" dirty="0"/>
              <a:t> na výdaje hrazené z jiných zdrojů (např. nemocenská od 15. dne, doučování z NPO) </a:t>
            </a:r>
          </a:p>
          <a:p>
            <a:endParaRPr lang="cs-CZ" sz="2400" dirty="0"/>
          </a:p>
        </p:txBody>
      </p:sp>
    </p:spTree>
    <p:extLst>
      <p:ext uri="{BB962C8B-B14F-4D97-AF65-F5344CB8AC3E}">
        <p14:creationId xmlns:p14="http://schemas.microsoft.com/office/powerpoint/2010/main" val="17457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4E81B-71B9-42CD-8587-D194F2A6D85A}"/>
              </a:ext>
            </a:extLst>
          </p:cNvPr>
          <p:cNvSpPr>
            <a:spLocks noGrp="1"/>
          </p:cNvSpPr>
          <p:nvPr>
            <p:ph type="ctrTitle"/>
          </p:nvPr>
        </p:nvSpPr>
        <p:spPr/>
        <p:txBody>
          <a:bodyPr/>
          <a:lstStyle/>
          <a:p>
            <a:r>
              <a:rPr lang="cs-CZ" dirty="0"/>
              <a:t>Finanční rámec – využití finančních prostředků </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p:txBody>
          <a:bodyPr/>
          <a:lstStyle/>
          <a:p>
            <a:r>
              <a:rPr lang="cs-CZ" b="1" dirty="0"/>
              <a:t>Využití finančních prostředků</a:t>
            </a:r>
            <a:endParaRPr lang="cs-CZ" sz="2400" b="1" dirty="0"/>
          </a:p>
          <a:p>
            <a:pPr>
              <a:buFontTx/>
              <a:buChar char="-"/>
            </a:pPr>
            <a:r>
              <a:rPr lang="cs-CZ" sz="2400" dirty="0"/>
              <a:t> finanční prostředky lze využívat napříč šablonami</a:t>
            </a:r>
          </a:p>
          <a:p>
            <a:pPr>
              <a:buFontTx/>
              <a:buChar char="-"/>
            </a:pPr>
            <a:r>
              <a:rPr lang="cs-CZ" sz="2400" dirty="0"/>
              <a:t> platy/mzdy, vč. odvodů, FSKP v personálních šablonách</a:t>
            </a:r>
          </a:p>
          <a:p>
            <a:pPr>
              <a:buFontTx/>
              <a:buChar char="-"/>
            </a:pPr>
            <a:r>
              <a:rPr lang="cs-CZ" sz="2400" dirty="0"/>
              <a:t> náklady na vzdělávání pracovníků – kurzy, odměna </a:t>
            </a:r>
            <a:r>
              <a:rPr lang="cs-CZ" dirty="0"/>
              <a:t>vzdělavateli, </a:t>
            </a:r>
            <a:r>
              <a:rPr lang="cs-CZ" sz="2400" dirty="0"/>
              <a:t>doprava, ubytování, literatura, pomůcky, softwary, … </a:t>
            </a:r>
          </a:p>
          <a:p>
            <a:pPr>
              <a:buFontTx/>
              <a:buChar char="-"/>
            </a:pPr>
            <a:r>
              <a:rPr lang="cs-CZ" sz="2400" dirty="0"/>
              <a:t> odměny za vedení aktivit (kluby, projektová výuka), za vedení a administraci projektu</a:t>
            </a:r>
          </a:p>
          <a:p>
            <a:pPr>
              <a:buFontTx/>
              <a:buChar char="-"/>
            </a:pPr>
            <a:r>
              <a:rPr lang="cs-CZ" sz="2400" dirty="0"/>
              <a:t> ICT technika a drobné vybavení pro realizaci aktivit, pro administraci projektu, pro archivaci projektu, kancelářský a spotřební materiál, … </a:t>
            </a:r>
          </a:p>
          <a:p>
            <a:pPr>
              <a:buFontTx/>
              <a:buChar char="-"/>
            </a:pPr>
            <a:endParaRPr lang="cs-CZ" sz="2400" dirty="0"/>
          </a:p>
        </p:txBody>
      </p:sp>
    </p:spTree>
    <p:extLst>
      <p:ext uri="{BB962C8B-B14F-4D97-AF65-F5344CB8AC3E}">
        <p14:creationId xmlns:p14="http://schemas.microsoft.com/office/powerpoint/2010/main" val="295700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79CE2-1EFA-4325-A9BF-D9765A3A28B4}"/>
              </a:ext>
            </a:extLst>
          </p:cNvPr>
          <p:cNvSpPr>
            <a:spLocks noGrp="1"/>
          </p:cNvSpPr>
          <p:nvPr>
            <p:ph type="ctrTitle"/>
          </p:nvPr>
        </p:nvSpPr>
        <p:spPr/>
        <p:txBody>
          <a:bodyPr/>
          <a:lstStyle/>
          <a:p>
            <a:r>
              <a:rPr lang="cs-CZ" dirty="0"/>
              <a:t>Šablony</a:t>
            </a:r>
          </a:p>
        </p:txBody>
      </p:sp>
      <p:sp>
        <p:nvSpPr>
          <p:cNvPr id="3" name="Podnadpis 2">
            <a:extLst>
              <a:ext uri="{FF2B5EF4-FFF2-40B4-BE49-F238E27FC236}">
                <a16:creationId xmlns:a16="http://schemas.microsoft.com/office/drawing/2014/main" id="{8438D2C0-11DC-49EE-B4C9-6943476BB1A7}"/>
              </a:ext>
            </a:extLst>
          </p:cNvPr>
          <p:cNvSpPr>
            <a:spLocks noGrp="1"/>
          </p:cNvSpPr>
          <p:nvPr>
            <p:ph type="subTitle" idx="1"/>
          </p:nvPr>
        </p:nvSpPr>
        <p:spPr>
          <a:xfrm>
            <a:off x="940333" y="3543300"/>
            <a:ext cx="10564586" cy="918707"/>
          </a:xfrm>
        </p:spPr>
        <p:txBody>
          <a:bodyPr/>
          <a:lstStyle/>
          <a:p>
            <a:pPr algn="r"/>
            <a:r>
              <a:rPr lang="cs-CZ" dirty="0"/>
              <a:t>.</a:t>
            </a:r>
          </a:p>
          <a:p>
            <a:endParaRPr lang="cs-CZ" dirty="0"/>
          </a:p>
        </p:txBody>
      </p:sp>
    </p:spTree>
    <p:extLst>
      <p:ext uri="{BB962C8B-B14F-4D97-AF65-F5344CB8AC3E}">
        <p14:creationId xmlns:p14="http://schemas.microsoft.com/office/powerpoint/2010/main" val="51216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4E81B-71B9-42CD-8587-D194F2A6D85A}"/>
              </a:ext>
            </a:extLst>
          </p:cNvPr>
          <p:cNvSpPr>
            <a:spLocks noGrp="1"/>
          </p:cNvSpPr>
          <p:nvPr>
            <p:ph type="ctrTitle"/>
          </p:nvPr>
        </p:nvSpPr>
        <p:spPr/>
        <p:txBody>
          <a:bodyPr/>
          <a:lstStyle/>
          <a:p>
            <a:r>
              <a:rPr lang="cs-CZ" dirty="0"/>
              <a:t>Kalkulačka šablon</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p:txBody>
          <a:bodyPr/>
          <a:lstStyle/>
          <a:p>
            <a:pPr marL="0" indent="0">
              <a:buNone/>
            </a:pPr>
            <a:r>
              <a:rPr lang="cs-CZ" sz="2400" b="1" dirty="0"/>
              <a:t>Kalkulačka šablon k žádosti o podporu</a:t>
            </a:r>
          </a:p>
          <a:p>
            <a:pPr>
              <a:buFontTx/>
              <a:buChar char="-"/>
            </a:pPr>
            <a:r>
              <a:rPr lang="cs-CZ" sz="2400" dirty="0"/>
              <a:t> povinná příloha žádosti o podporu</a:t>
            </a:r>
          </a:p>
          <a:p>
            <a:pPr>
              <a:buFontTx/>
              <a:buChar char="-"/>
            </a:pPr>
            <a:r>
              <a:rPr lang="cs-CZ" sz="2400" dirty="0"/>
              <a:t> počítá a hlídá min. a max. výši dotace pro subjekty (IZO), specifické cíle</a:t>
            </a:r>
            <a:endParaRPr lang="cs-CZ" sz="2400" dirty="0">
              <a:highlight>
                <a:srgbClr val="FFFF00"/>
              </a:highlight>
            </a:endParaRPr>
          </a:p>
          <a:p>
            <a:pPr marL="0" indent="0">
              <a:buNone/>
            </a:pPr>
            <a:endParaRPr lang="cs-CZ" sz="2400" dirty="0"/>
          </a:p>
          <a:p>
            <a:pPr marL="0" indent="0">
              <a:buNone/>
            </a:pPr>
            <a:r>
              <a:rPr lang="cs-CZ" sz="2400" b="1" dirty="0"/>
              <a:t>Kalkulačka šablon k </a:t>
            </a:r>
            <a:r>
              <a:rPr lang="cs-CZ" sz="2400" b="1" dirty="0" err="1"/>
              <a:t>ZoR</a:t>
            </a:r>
            <a:endParaRPr lang="cs-CZ" sz="2400" b="1" dirty="0"/>
          </a:p>
          <a:p>
            <a:pPr>
              <a:buFontTx/>
              <a:buChar char="-"/>
            </a:pPr>
            <a:r>
              <a:rPr lang="cs-CZ" sz="2400" dirty="0"/>
              <a:t> povinná příloha ke zprávám o realizaci – jeden soubor pro všechny </a:t>
            </a:r>
            <a:r>
              <a:rPr lang="cs-CZ" sz="2400" dirty="0" err="1"/>
              <a:t>ZoR</a:t>
            </a:r>
            <a:endParaRPr lang="cs-CZ" sz="2400" dirty="0"/>
          </a:p>
          <a:p>
            <a:pPr marL="0" indent="0">
              <a:buNone/>
            </a:pPr>
            <a:endParaRPr lang="cs-CZ" sz="2400" b="1" dirty="0"/>
          </a:p>
          <a:p>
            <a:pPr marL="0" indent="0">
              <a:buNone/>
            </a:pPr>
            <a:r>
              <a:rPr lang="cs-CZ" sz="2400" b="1" dirty="0"/>
              <a:t>Kalkulačka změn </a:t>
            </a:r>
            <a:r>
              <a:rPr lang="cs-CZ" sz="2400" dirty="0"/>
              <a:t>- pro změny aktivit </a:t>
            </a:r>
          </a:p>
        </p:txBody>
      </p:sp>
    </p:spTree>
    <p:extLst>
      <p:ext uri="{BB962C8B-B14F-4D97-AF65-F5344CB8AC3E}">
        <p14:creationId xmlns:p14="http://schemas.microsoft.com/office/powerpoint/2010/main" val="248601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4E81B-71B9-42CD-8587-D194F2A6D85A}"/>
              </a:ext>
            </a:extLst>
          </p:cNvPr>
          <p:cNvSpPr>
            <a:spLocks noGrp="1"/>
          </p:cNvSpPr>
          <p:nvPr>
            <p:ph type="ctrTitle"/>
          </p:nvPr>
        </p:nvSpPr>
        <p:spPr/>
        <p:txBody>
          <a:bodyPr/>
          <a:lstStyle/>
          <a:p>
            <a:r>
              <a:rPr lang="cs-CZ" dirty="0"/>
              <a:t>Místo realizace šablon</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p:txBody>
          <a:bodyPr/>
          <a:lstStyle/>
          <a:p>
            <a:pPr marL="342900" indent="-342900" algn="just">
              <a:lnSpc>
                <a:spcPct val="115000"/>
              </a:lnSpc>
              <a:spcAft>
                <a:spcPts val="1000"/>
              </a:spcAft>
              <a:buFont typeface="Arial" panose="020B0604020202020204" pitchFamily="34" charset="0"/>
              <a:buChar char="•"/>
            </a:pPr>
            <a:r>
              <a:rPr lang="cs-CZ"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aktivity projektu (s výjimkou personálních šablon)  - ČR, </a:t>
            </a:r>
            <a:r>
              <a:rPr lang="cs-C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EU i mimo EU</a:t>
            </a:r>
            <a:endParaRPr lang="cs-CZ"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cs-CZ"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Personální šablony – pou</a:t>
            </a:r>
            <a:r>
              <a:rPr lang="cs-CZ"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ze ČR</a:t>
            </a:r>
          </a:p>
          <a:p>
            <a:pPr marL="342900" indent="-342900" algn="just">
              <a:lnSpc>
                <a:spcPct val="115000"/>
              </a:lnSpc>
              <a:spcAft>
                <a:spcPts val="1000"/>
              </a:spcAft>
              <a:buFont typeface="Arial" panose="020B0604020202020204" pitchFamily="34" charset="0"/>
              <a:buChar char="•"/>
            </a:pPr>
            <a:r>
              <a:rPr lang="cs-CZ"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Podmínky viz </a:t>
            </a:r>
            <a:r>
              <a:rPr lang="cs-CZ"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PpŽaP</a:t>
            </a:r>
            <a:r>
              <a:rPr lang="cs-CZ"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ZP, kap. 5.4</a:t>
            </a:r>
            <a:endParaRPr lang="cs-CZ"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2400" dirty="0"/>
          </a:p>
        </p:txBody>
      </p:sp>
    </p:spTree>
    <p:extLst>
      <p:ext uri="{BB962C8B-B14F-4D97-AF65-F5344CB8AC3E}">
        <p14:creationId xmlns:p14="http://schemas.microsoft.com/office/powerpoint/2010/main" val="336395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br>
              <a:rPr lang="cs-CZ" b="1" dirty="0"/>
            </a:br>
            <a:r>
              <a:rPr lang="cs-CZ" dirty="0"/>
              <a:t>Spolupráce pracovníků ve vzdělávání (8 hod)</a:t>
            </a:r>
            <a:br>
              <a:rPr lang="cs-CZ" dirty="0"/>
            </a:br>
            <a:endParaRPr lang="cs-CZ" dirty="0"/>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a:xfrm>
            <a:off x="562708" y="1248033"/>
            <a:ext cx="10834635" cy="4320010"/>
          </a:xfrm>
        </p:spPr>
        <p:txBody>
          <a:bodyPr/>
          <a:lstStyle/>
          <a:p>
            <a:pPr marL="342900" indent="-342900">
              <a:buFontTx/>
              <a:buChar char="-"/>
            </a:pPr>
            <a:r>
              <a:rPr lang="cs-CZ" dirty="0"/>
              <a:t>SŠ/DM/INT</a:t>
            </a:r>
          </a:p>
          <a:p>
            <a:pPr marL="342900" indent="-342900">
              <a:buFontTx/>
              <a:buChar char="-"/>
            </a:pPr>
            <a:r>
              <a:rPr lang="cs-CZ" dirty="0"/>
              <a:t>podpora profesního růstu pomocí vzájemné spolupráce a sdílení zkušeností se zapojením lektora</a:t>
            </a:r>
          </a:p>
          <a:p>
            <a:pPr marL="342900" indent="-342900">
              <a:buFontTx/>
              <a:buChar char="-"/>
            </a:pPr>
            <a:r>
              <a:rPr lang="cs-CZ" dirty="0"/>
              <a:t>pedagogičtí i nepedagogičtí pracovníci ve vzdělávání, popř. studenti (skupinka,  z nichž min. 1 účastník se vzdělává 8 hodin)</a:t>
            </a:r>
          </a:p>
          <a:p>
            <a:pPr marL="342900" indent="-342900">
              <a:buFontTx/>
              <a:buChar char="-"/>
            </a:pPr>
            <a:r>
              <a:rPr lang="cs-CZ" dirty="0"/>
              <a:t>lektor: pracovníci ve vzdělávání školy/školského zařízení, pracovníci v oblasti neformálního vzdělávání dětí a mládeže, odborníci z praxe</a:t>
            </a:r>
          </a:p>
          <a:p>
            <a:pPr marL="342900" indent="-342900">
              <a:buFontTx/>
              <a:buChar char="-"/>
            </a:pPr>
            <a:r>
              <a:rPr lang="cs-CZ" dirty="0"/>
              <a:t>prezenční i distanční (online synchronní výuka, doložit printscreen)</a:t>
            </a:r>
          </a:p>
          <a:p>
            <a:pPr marL="342900" indent="-342900">
              <a:buFontTx/>
              <a:buChar char="-"/>
            </a:pPr>
            <a:r>
              <a:rPr lang="cs-CZ" dirty="0"/>
              <a:t>témata: viz Přehled šablon, kap. 4.1 Témata aktivit</a:t>
            </a:r>
          </a:p>
          <a:p>
            <a:pPr marL="342900" indent="-342900">
              <a:buFontTx/>
              <a:buChar char="-"/>
            </a:pPr>
            <a:r>
              <a:rPr lang="cs-CZ" dirty="0"/>
              <a:t>cyklus spolupráce: příprava, realizace (</a:t>
            </a:r>
            <a:r>
              <a:rPr lang="cs-CZ" b="1" dirty="0"/>
              <a:t>hospitace ve výuce nebo návštěva v jiné škole/školském zařízení nebo </a:t>
            </a:r>
            <a:r>
              <a:rPr lang="cs-CZ" b="1" dirty="0" err="1"/>
              <a:t>minilekce</a:t>
            </a:r>
            <a:r>
              <a:rPr lang="cs-CZ" b="1" dirty="0"/>
              <a:t> ve výuce</a:t>
            </a:r>
            <a:r>
              <a:rPr lang="cs-CZ" dirty="0"/>
              <a:t>), reflexe</a:t>
            </a:r>
          </a:p>
          <a:p>
            <a:endParaRPr lang="cs-CZ" dirty="0"/>
          </a:p>
        </p:txBody>
      </p:sp>
    </p:spTree>
    <p:extLst>
      <p:ext uri="{BB962C8B-B14F-4D97-AF65-F5344CB8AC3E}">
        <p14:creationId xmlns:p14="http://schemas.microsoft.com/office/powerpoint/2010/main" val="1249826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br>
              <a:rPr lang="cs-CZ" b="1" dirty="0"/>
            </a:br>
            <a:r>
              <a:rPr lang="cs-CZ" dirty="0"/>
              <a:t>Inovativní vzdělávání (32 hod)</a:t>
            </a:r>
            <a:br>
              <a:rPr lang="cs-CZ" dirty="0"/>
            </a:br>
            <a:endParaRPr lang="cs-CZ" dirty="0"/>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a:xfrm>
            <a:off x="562708" y="1355271"/>
            <a:ext cx="10834635" cy="4212772"/>
          </a:xfrm>
        </p:spPr>
        <p:txBody>
          <a:bodyPr/>
          <a:lstStyle/>
          <a:p>
            <a:pPr marL="342900" indent="-342900">
              <a:buFontTx/>
              <a:buChar char="-"/>
            </a:pPr>
            <a:r>
              <a:rPr lang="cs-CZ" sz="2000" dirty="0"/>
              <a:t>SŠ/VOŠ/DM/INT</a:t>
            </a:r>
          </a:p>
          <a:p>
            <a:pPr marL="342900" indent="-342900">
              <a:buFontTx/>
              <a:buChar char="-"/>
            </a:pPr>
            <a:r>
              <a:rPr lang="cs-CZ" sz="2000" dirty="0"/>
              <a:t>aktivita pro skupinu dětí/žáků, z nichž min. 1 žák ohrožený školním neúspěchem bude podpořen blokem 32 hodin během 12 měsíců</a:t>
            </a:r>
          </a:p>
          <a:p>
            <a:pPr marL="342900" indent="-342900">
              <a:buFontTx/>
              <a:buChar char="-"/>
            </a:pPr>
            <a:r>
              <a:rPr lang="cs-CZ" sz="2000" dirty="0"/>
              <a:t>Témata: viz Přehled šablon, kap. 4.1 Témata aktivit</a:t>
            </a:r>
          </a:p>
          <a:p>
            <a:pPr marL="342900" indent="-342900">
              <a:buFontTx/>
              <a:buChar char="-"/>
            </a:pPr>
            <a:r>
              <a:rPr lang="cs-CZ" sz="2000" dirty="0"/>
              <a:t>Forma podpory:</a:t>
            </a:r>
          </a:p>
          <a:p>
            <a:pPr marL="342900" indent="-342900">
              <a:buFont typeface="Wingdings" panose="05000000000000000000" pitchFamily="2" charset="2"/>
              <a:buChar char="Ø"/>
            </a:pPr>
            <a:r>
              <a:rPr lang="cs-CZ" sz="2000" dirty="0"/>
              <a:t>projektová výuka ve škole a mimo (</a:t>
            </a:r>
            <a:r>
              <a:rPr lang="cs-CZ" sz="2000" dirty="0" err="1"/>
              <a:t>proj</a:t>
            </a:r>
            <a:r>
              <a:rPr lang="cs-CZ" sz="2000" dirty="0"/>
              <a:t>. výuka mimo školu pouze prezenčně)</a:t>
            </a:r>
          </a:p>
          <a:p>
            <a:pPr marL="342900" indent="-342900">
              <a:buFont typeface="Wingdings" panose="05000000000000000000" pitchFamily="2" charset="2"/>
              <a:buChar char="Ø"/>
            </a:pPr>
            <a:r>
              <a:rPr lang="cs-CZ" sz="2000" dirty="0"/>
              <a:t>tandemová výuka</a:t>
            </a:r>
          </a:p>
          <a:p>
            <a:pPr marL="342900" indent="-342900">
              <a:buFont typeface="Wingdings" panose="05000000000000000000" pitchFamily="2" charset="2"/>
              <a:buChar char="Ø"/>
            </a:pPr>
            <a:r>
              <a:rPr lang="cs-CZ" sz="2000" dirty="0"/>
              <a:t>vzdělávání s využitím nových technologií</a:t>
            </a:r>
          </a:p>
          <a:p>
            <a:pPr marL="342900" indent="-342900">
              <a:buFont typeface="Wingdings" panose="05000000000000000000" pitchFamily="2" charset="2"/>
              <a:buChar char="Ø"/>
            </a:pPr>
            <a:r>
              <a:rPr lang="cs-CZ" sz="2000" dirty="0"/>
              <a:t>zážitková pedagogika</a:t>
            </a:r>
          </a:p>
          <a:p>
            <a:pPr marL="342900" indent="-342900">
              <a:buFont typeface="Wingdings" panose="05000000000000000000" pitchFamily="2" charset="2"/>
              <a:buChar char="Ø"/>
            </a:pPr>
            <a:r>
              <a:rPr lang="cs-CZ" sz="2000" dirty="0"/>
              <a:t>propojování formálního a neformálního vzdělávání </a:t>
            </a:r>
          </a:p>
          <a:p>
            <a:pPr marL="342900" indent="-342900">
              <a:buFont typeface="Wingdings" panose="05000000000000000000" pitchFamily="2" charset="2"/>
              <a:buChar char="Ø"/>
            </a:pPr>
            <a:r>
              <a:rPr lang="cs-CZ" sz="2000" dirty="0"/>
              <a:t>aktivizující metody</a:t>
            </a:r>
          </a:p>
          <a:p>
            <a:pPr marL="342900" indent="-342900">
              <a:buFont typeface="Wingdings" panose="05000000000000000000" pitchFamily="2" charset="2"/>
              <a:buChar char="Ø"/>
            </a:pPr>
            <a:r>
              <a:rPr lang="cs-CZ" sz="2000" dirty="0"/>
              <a:t>fiktivní firma</a:t>
            </a:r>
          </a:p>
          <a:p>
            <a:endParaRPr lang="cs-CZ" b="1" dirty="0"/>
          </a:p>
        </p:txBody>
      </p:sp>
    </p:spTree>
    <p:extLst>
      <p:ext uri="{BB962C8B-B14F-4D97-AF65-F5344CB8AC3E}">
        <p14:creationId xmlns:p14="http://schemas.microsoft.com/office/powerpoint/2010/main" val="111118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Specifické datové položky (</a:t>
            </a:r>
            <a:r>
              <a:rPr lang="cs-CZ" dirty="0" err="1"/>
              <a:t>sdp</a:t>
            </a:r>
            <a:r>
              <a:rPr lang="cs-CZ" dirty="0"/>
              <a:t>)</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p:txBody>
          <a:bodyPr/>
          <a:lstStyle/>
          <a:p>
            <a:r>
              <a:rPr lang="cs-CZ" dirty="0"/>
              <a:t>= záložka (obrazovka) v IS KP21+, na které bude podrobněji specifikována realizace těchto šablon:</a:t>
            </a:r>
          </a:p>
          <a:p>
            <a:pPr marL="342900" indent="-342900">
              <a:buFont typeface="Wingdings" panose="05000000000000000000" pitchFamily="2" charset="2"/>
              <a:buChar char="Ø"/>
            </a:pPr>
            <a:r>
              <a:rPr lang="cs-CZ" dirty="0"/>
              <a:t>personální šablony (počty osob, úvazky)</a:t>
            </a:r>
          </a:p>
          <a:p>
            <a:pPr marL="342900" indent="-342900">
              <a:buFont typeface="Wingdings" panose="05000000000000000000" pitchFamily="2" charset="2"/>
              <a:buChar char="Ø"/>
            </a:pPr>
            <a:r>
              <a:rPr lang="cs-CZ" dirty="0"/>
              <a:t>inovativní vzdělávání (vybraná témata v realizaci)</a:t>
            </a:r>
          </a:p>
          <a:p>
            <a:endParaRPr lang="cs-CZ" dirty="0"/>
          </a:p>
          <a:p>
            <a:r>
              <a:rPr lang="cs-CZ" dirty="0"/>
              <a:t>Žádost o podporu: vybrat obrazovka v ISKP21+, ponechat prázdnou (vyplnit 0)</a:t>
            </a:r>
          </a:p>
          <a:p>
            <a:endParaRPr lang="cs-CZ" dirty="0"/>
          </a:p>
          <a:p>
            <a:r>
              <a:rPr lang="cs-CZ" dirty="0"/>
              <a:t>Zpráva o realizaci: vybrat SDP k vykázaným šablonám, vyplnit požadované hodnoty</a:t>
            </a:r>
          </a:p>
          <a:p>
            <a:endParaRPr lang="cs-CZ" b="1" dirty="0"/>
          </a:p>
        </p:txBody>
      </p:sp>
    </p:spTree>
    <p:extLst>
      <p:ext uri="{BB962C8B-B14F-4D97-AF65-F5344CB8AC3E}">
        <p14:creationId xmlns:p14="http://schemas.microsoft.com/office/powerpoint/2010/main" val="2983525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79CE2-1EFA-4325-A9BF-D9765A3A28B4}"/>
              </a:ext>
            </a:extLst>
          </p:cNvPr>
          <p:cNvSpPr>
            <a:spLocks noGrp="1"/>
          </p:cNvSpPr>
          <p:nvPr>
            <p:ph type="ctrTitle"/>
          </p:nvPr>
        </p:nvSpPr>
        <p:spPr/>
        <p:txBody>
          <a:bodyPr/>
          <a:lstStyle/>
          <a:p>
            <a:r>
              <a:rPr lang="cs-CZ" dirty="0"/>
              <a:t>Indikátory</a:t>
            </a:r>
          </a:p>
        </p:txBody>
      </p:sp>
      <p:sp>
        <p:nvSpPr>
          <p:cNvPr id="3" name="Podnadpis 2">
            <a:extLst>
              <a:ext uri="{FF2B5EF4-FFF2-40B4-BE49-F238E27FC236}">
                <a16:creationId xmlns:a16="http://schemas.microsoft.com/office/drawing/2014/main" id="{8438D2C0-11DC-49EE-B4C9-6943476BB1A7}"/>
              </a:ext>
            </a:extLst>
          </p:cNvPr>
          <p:cNvSpPr>
            <a:spLocks noGrp="1"/>
          </p:cNvSpPr>
          <p:nvPr>
            <p:ph type="subTitle" idx="1"/>
          </p:nvPr>
        </p:nvSpPr>
        <p:spPr>
          <a:xfrm>
            <a:off x="940333" y="3543300"/>
            <a:ext cx="10564586" cy="918707"/>
          </a:xfrm>
        </p:spPr>
        <p:txBody>
          <a:bodyPr/>
          <a:lstStyle/>
          <a:p>
            <a:pPr algn="r"/>
            <a:r>
              <a:rPr lang="cs-CZ" dirty="0"/>
              <a:t>.</a:t>
            </a:r>
          </a:p>
          <a:p>
            <a:endParaRPr lang="cs-CZ" dirty="0"/>
          </a:p>
        </p:txBody>
      </p:sp>
    </p:spTree>
    <p:extLst>
      <p:ext uri="{BB962C8B-B14F-4D97-AF65-F5344CB8AC3E}">
        <p14:creationId xmlns:p14="http://schemas.microsoft.com/office/powerpoint/2010/main" val="14241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79CE2-1EFA-4325-A9BF-D9765A3A28B4}"/>
              </a:ext>
            </a:extLst>
          </p:cNvPr>
          <p:cNvSpPr>
            <a:spLocks noGrp="1"/>
          </p:cNvSpPr>
          <p:nvPr>
            <p:ph type="ctrTitle"/>
          </p:nvPr>
        </p:nvSpPr>
        <p:spPr>
          <a:xfrm>
            <a:off x="832757" y="1086929"/>
            <a:ext cx="7756072" cy="1328468"/>
          </a:xfrm>
        </p:spPr>
        <p:txBody>
          <a:bodyPr/>
          <a:lstStyle/>
          <a:p>
            <a:r>
              <a:rPr lang="cs-CZ" dirty="0"/>
              <a:t>Program</a:t>
            </a:r>
          </a:p>
        </p:txBody>
      </p:sp>
      <p:sp>
        <p:nvSpPr>
          <p:cNvPr id="3" name="Podnadpis 2">
            <a:extLst>
              <a:ext uri="{FF2B5EF4-FFF2-40B4-BE49-F238E27FC236}">
                <a16:creationId xmlns:a16="http://schemas.microsoft.com/office/drawing/2014/main" id="{8438D2C0-11DC-49EE-B4C9-6943476BB1A7}"/>
              </a:ext>
            </a:extLst>
          </p:cNvPr>
          <p:cNvSpPr>
            <a:spLocks noGrp="1"/>
          </p:cNvSpPr>
          <p:nvPr>
            <p:ph type="subTitle" idx="1"/>
          </p:nvPr>
        </p:nvSpPr>
        <p:spPr>
          <a:xfrm>
            <a:off x="940333" y="2415397"/>
            <a:ext cx="10564586" cy="3355673"/>
          </a:xfrm>
        </p:spPr>
        <p:txBody>
          <a:bodyPr/>
          <a:lstStyle/>
          <a:p>
            <a:pPr marL="342900" indent="-342900">
              <a:buFont typeface="Arial" panose="020B0604020202020204" pitchFamily="34" charset="0"/>
              <a:buChar char="•"/>
            </a:pPr>
            <a:r>
              <a:rPr lang="cs-CZ" dirty="0"/>
              <a:t>Základní informace k výzvě</a:t>
            </a:r>
          </a:p>
          <a:p>
            <a:pPr marL="342900" indent="-342900">
              <a:buFont typeface="Arial" panose="020B0604020202020204" pitchFamily="34" charset="0"/>
              <a:buChar char="•"/>
            </a:pPr>
            <a:r>
              <a:rPr lang="cs-CZ" dirty="0"/>
              <a:t>Principy zjednodušeného vykazování</a:t>
            </a:r>
          </a:p>
          <a:p>
            <a:pPr marL="342900" indent="-342900">
              <a:buFont typeface="Arial" panose="020B0604020202020204" pitchFamily="34" charset="0"/>
              <a:buChar char="•"/>
            </a:pPr>
            <a:r>
              <a:rPr lang="cs-CZ" dirty="0"/>
              <a:t>Šablony</a:t>
            </a:r>
          </a:p>
          <a:p>
            <a:pPr marL="342900" indent="-342900">
              <a:buFont typeface="Arial" panose="020B0604020202020204" pitchFamily="34" charset="0"/>
              <a:buChar char="•"/>
            </a:pPr>
            <a:r>
              <a:rPr lang="cs-CZ" dirty="0"/>
              <a:t>Indikátory</a:t>
            </a:r>
          </a:p>
          <a:p>
            <a:pPr marL="342900" indent="-342900">
              <a:buFont typeface="Arial" panose="020B0604020202020204" pitchFamily="34" charset="0"/>
              <a:buChar char="•"/>
            </a:pPr>
            <a:r>
              <a:rPr lang="cs-CZ" dirty="0"/>
              <a:t>Hodnoticí proces</a:t>
            </a:r>
          </a:p>
          <a:p>
            <a:pPr marL="342900" indent="-342900">
              <a:buFont typeface="Arial" panose="020B0604020202020204" pitchFamily="34" charset="0"/>
              <a:buChar char="•"/>
            </a:pPr>
            <a:r>
              <a:rPr lang="cs-CZ" dirty="0"/>
              <a:t>ISKP21+</a:t>
            </a:r>
          </a:p>
          <a:p>
            <a:pPr marL="342900" indent="-342900">
              <a:buFont typeface="Arial" panose="020B0604020202020204" pitchFamily="34" charset="0"/>
              <a:buChar char="•"/>
            </a:pPr>
            <a:r>
              <a:rPr lang="cs-CZ" dirty="0"/>
              <a:t>Pravidla pro žadatele a příjemce zjednodušených projektů </a:t>
            </a:r>
          </a:p>
        </p:txBody>
      </p:sp>
    </p:spTree>
    <p:extLst>
      <p:ext uri="{BB962C8B-B14F-4D97-AF65-F5344CB8AC3E}">
        <p14:creationId xmlns:p14="http://schemas.microsoft.com/office/powerpoint/2010/main" val="403484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Indikátory</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p:txBody>
          <a:bodyPr/>
          <a:lstStyle/>
          <a:p>
            <a:r>
              <a:rPr lang="cs-CZ" dirty="0">
                <a:solidFill>
                  <a:schemeClr val="bg1"/>
                </a:solidFill>
              </a:rPr>
              <a:t>.</a:t>
            </a:r>
          </a:p>
        </p:txBody>
      </p:sp>
      <p:graphicFrame>
        <p:nvGraphicFramePr>
          <p:cNvPr id="5" name="Tabulka 4">
            <a:extLst>
              <a:ext uri="{FF2B5EF4-FFF2-40B4-BE49-F238E27FC236}">
                <a16:creationId xmlns:a16="http://schemas.microsoft.com/office/drawing/2014/main" id="{97F934CC-AB6E-491C-AF00-7DD97C5B3260}"/>
              </a:ext>
            </a:extLst>
          </p:cNvPr>
          <p:cNvGraphicFramePr>
            <a:graphicFrameLocks noGrp="1"/>
          </p:cNvGraphicFramePr>
          <p:nvPr>
            <p:extLst>
              <p:ext uri="{D42A27DB-BD31-4B8C-83A1-F6EECF244321}">
                <p14:modId xmlns:p14="http://schemas.microsoft.com/office/powerpoint/2010/main" val="1837048429"/>
              </p:ext>
            </p:extLst>
          </p:nvPr>
        </p:nvGraphicFramePr>
        <p:xfrm>
          <a:off x="832757" y="1355269"/>
          <a:ext cx="8224979" cy="4400206"/>
        </p:xfrm>
        <a:graphic>
          <a:graphicData uri="http://schemas.openxmlformats.org/drawingml/2006/table">
            <a:tbl>
              <a:tblPr>
                <a:tableStyleId>{5C22544A-7EE6-4342-B048-85BDC9FD1C3A}</a:tableStyleId>
              </a:tblPr>
              <a:tblGrid>
                <a:gridCol w="844209">
                  <a:extLst>
                    <a:ext uri="{9D8B030D-6E8A-4147-A177-3AD203B41FA5}">
                      <a16:colId xmlns:a16="http://schemas.microsoft.com/office/drawing/2014/main" val="703273403"/>
                    </a:ext>
                  </a:extLst>
                </a:gridCol>
                <a:gridCol w="5663467">
                  <a:extLst>
                    <a:ext uri="{9D8B030D-6E8A-4147-A177-3AD203B41FA5}">
                      <a16:colId xmlns:a16="http://schemas.microsoft.com/office/drawing/2014/main" val="732192645"/>
                    </a:ext>
                  </a:extLst>
                </a:gridCol>
                <a:gridCol w="1717303">
                  <a:extLst>
                    <a:ext uri="{9D8B030D-6E8A-4147-A177-3AD203B41FA5}">
                      <a16:colId xmlns:a16="http://schemas.microsoft.com/office/drawing/2014/main" val="1220613825"/>
                    </a:ext>
                  </a:extLst>
                </a:gridCol>
              </a:tblGrid>
              <a:tr h="548863">
                <a:tc>
                  <a:txBody>
                    <a:bodyPr/>
                    <a:lstStyle/>
                    <a:p>
                      <a:pPr algn="l" fontAlgn="ctr"/>
                      <a:r>
                        <a:rPr lang="cs-CZ" sz="1800" b="0" u="none" strike="noStrike" dirty="0">
                          <a:effectLst/>
                        </a:rPr>
                        <a:t>600 000</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800" b="0" u="none" strike="noStrike" dirty="0">
                          <a:effectLst/>
                        </a:rPr>
                        <a:t>Celkový počet účastníků</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400" u="none" strike="noStrike" dirty="0">
                          <a:effectLst/>
                        </a:rPr>
                        <a:t>nepovinný k naplnění</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49111904"/>
                  </a:ext>
                </a:extLst>
              </a:tr>
              <a:tr h="548863">
                <a:tc>
                  <a:txBody>
                    <a:bodyPr/>
                    <a:lstStyle/>
                    <a:p>
                      <a:pPr algn="l" fontAlgn="ctr"/>
                      <a:r>
                        <a:rPr lang="cs-CZ" sz="1800" b="0" u="none" strike="noStrike">
                          <a:effectLst/>
                        </a:rPr>
                        <a:t>525 102</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800" b="0" u="none" strike="noStrike" dirty="0">
                          <a:effectLst/>
                        </a:rPr>
                        <a:t>Počet pracovníků ovlivněných intervencí</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400" u="none" strike="noStrike" dirty="0">
                          <a:effectLst/>
                        </a:rPr>
                        <a:t>nepovinný k naplnění</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79375152"/>
                  </a:ext>
                </a:extLst>
              </a:tr>
              <a:tr h="548863">
                <a:tc>
                  <a:txBody>
                    <a:bodyPr/>
                    <a:lstStyle/>
                    <a:p>
                      <a:pPr algn="l" fontAlgn="ctr"/>
                      <a:r>
                        <a:rPr lang="cs-CZ" sz="1800" b="1" u="none" strike="noStrike">
                          <a:effectLst/>
                        </a:rPr>
                        <a:t>510 102</a:t>
                      </a:r>
                      <a:endParaRPr lang="cs-CZ" sz="18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800" b="1" u="none" strike="noStrike" dirty="0">
                          <a:effectLst/>
                        </a:rPr>
                        <a:t>Počet podporovaných organizací </a:t>
                      </a:r>
                      <a:endParaRPr lang="cs-CZ"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400" u="none" strike="noStrike" dirty="0">
                          <a:effectLst/>
                        </a:rPr>
                        <a:t>povinný k naplnění</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01800803"/>
                  </a:ext>
                </a:extLst>
              </a:tr>
              <a:tr h="548863">
                <a:tc>
                  <a:txBody>
                    <a:bodyPr/>
                    <a:lstStyle/>
                    <a:p>
                      <a:pPr algn="l" fontAlgn="ctr"/>
                      <a:r>
                        <a:rPr lang="cs-CZ" sz="1800" b="1" u="none" strike="noStrike">
                          <a:effectLst/>
                        </a:rPr>
                        <a:t>508 102</a:t>
                      </a:r>
                      <a:endParaRPr lang="cs-CZ" sz="18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800" b="1" u="none" strike="noStrike" dirty="0">
                          <a:effectLst/>
                        </a:rPr>
                        <a:t>Počet organizací ovlivněných intervencí</a:t>
                      </a:r>
                      <a:endParaRPr lang="cs-CZ"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400" u="none" strike="noStrike" dirty="0">
                          <a:effectLst/>
                        </a:rPr>
                        <a:t>povinný k naplnění</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6056568"/>
                  </a:ext>
                </a:extLst>
              </a:tr>
              <a:tr h="548863">
                <a:tc>
                  <a:txBody>
                    <a:bodyPr/>
                    <a:lstStyle/>
                    <a:p>
                      <a:pPr algn="l" fontAlgn="ctr"/>
                      <a:r>
                        <a:rPr lang="cs-CZ" sz="1800" u="none" strike="noStrike">
                          <a:effectLst/>
                        </a:rPr>
                        <a:t>515 102</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800" u="none" strike="noStrike" dirty="0">
                          <a:effectLst/>
                        </a:rPr>
                        <a:t>Počet dětí, žáků, studentů ovlivněných intervencí</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400" u="none" strike="noStrike" dirty="0">
                          <a:effectLst/>
                        </a:rPr>
                        <a:t>nepovinný k naplnění</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3289135"/>
                  </a:ext>
                </a:extLst>
              </a:tr>
              <a:tr h="548863">
                <a:tc>
                  <a:txBody>
                    <a:bodyPr/>
                    <a:lstStyle/>
                    <a:p>
                      <a:pPr algn="l" fontAlgn="ctr"/>
                      <a:r>
                        <a:rPr lang="cs-CZ" sz="1800" u="none" strike="noStrike">
                          <a:effectLst/>
                        </a:rPr>
                        <a:t>517 102</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800" u="none" strike="noStrike" dirty="0">
                          <a:effectLst/>
                        </a:rPr>
                        <a:t>Počet dětí a žáků Romů ovlivněných intervencí </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400" u="none" strike="noStrike" dirty="0">
                          <a:effectLst/>
                        </a:rPr>
                        <a:t>nepovinný k naplnění</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99092146"/>
                  </a:ext>
                </a:extLst>
              </a:tr>
              <a:tr h="548863">
                <a:tc>
                  <a:txBody>
                    <a:bodyPr/>
                    <a:lstStyle/>
                    <a:p>
                      <a:pPr algn="l" fontAlgn="ctr"/>
                      <a:r>
                        <a:rPr lang="cs-CZ" sz="1800" u="none" strike="noStrike">
                          <a:effectLst/>
                        </a:rPr>
                        <a:t>516 112</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800" u="none" strike="noStrike" dirty="0">
                          <a:effectLst/>
                        </a:rPr>
                        <a:t>Počet dětí a žáků s potřebou podpůrných opatření ovlivněných intervencí</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400" u="none" strike="noStrike" dirty="0">
                          <a:effectLst/>
                        </a:rPr>
                        <a:t>nepovinný k naplnění</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72635877"/>
                  </a:ext>
                </a:extLst>
              </a:tr>
              <a:tr h="548863">
                <a:tc>
                  <a:txBody>
                    <a:bodyPr/>
                    <a:lstStyle/>
                    <a:p>
                      <a:pPr algn="l" fontAlgn="ctr"/>
                      <a:r>
                        <a:rPr lang="cs-CZ" sz="1800" u="none" strike="noStrike">
                          <a:effectLst/>
                        </a:rPr>
                        <a:t>516 113</a:t>
                      </a:r>
                      <a:endParaRPr lang="cs-CZ"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800" u="none" strike="noStrike" dirty="0">
                          <a:effectLst/>
                        </a:rPr>
                        <a:t>Počet dětí a žáků s OMJ ovlivněných intervencí</a:t>
                      </a:r>
                      <a:endParaRPr lang="cs-CZ"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400" u="none" strike="noStrike" dirty="0">
                          <a:effectLst/>
                        </a:rPr>
                        <a:t>nepovinný k naplnění</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42947471"/>
                  </a:ext>
                </a:extLst>
              </a:tr>
            </a:tbl>
          </a:graphicData>
        </a:graphic>
      </p:graphicFrame>
      <p:graphicFrame>
        <p:nvGraphicFramePr>
          <p:cNvPr id="6" name="Tabulka 5">
            <a:extLst>
              <a:ext uri="{FF2B5EF4-FFF2-40B4-BE49-F238E27FC236}">
                <a16:creationId xmlns:a16="http://schemas.microsoft.com/office/drawing/2014/main" id="{C5C33F12-F2A1-4113-BA73-C2F9D99B5924}"/>
              </a:ext>
            </a:extLst>
          </p:cNvPr>
          <p:cNvGraphicFramePr>
            <a:graphicFrameLocks noGrp="1"/>
          </p:cNvGraphicFramePr>
          <p:nvPr>
            <p:extLst>
              <p:ext uri="{D42A27DB-BD31-4B8C-83A1-F6EECF244321}">
                <p14:modId xmlns:p14="http://schemas.microsoft.com/office/powerpoint/2010/main" val="2295324727"/>
              </p:ext>
            </p:extLst>
          </p:nvPr>
        </p:nvGraphicFramePr>
        <p:xfrm>
          <a:off x="9057736" y="1350817"/>
          <a:ext cx="1409700" cy="4404428"/>
        </p:xfrm>
        <a:graphic>
          <a:graphicData uri="http://schemas.openxmlformats.org/drawingml/2006/table">
            <a:tbl>
              <a:tblPr>
                <a:tableStyleId>{5C22544A-7EE6-4342-B048-85BDC9FD1C3A}</a:tableStyleId>
              </a:tblPr>
              <a:tblGrid>
                <a:gridCol w="1409700">
                  <a:extLst>
                    <a:ext uri="{9D8B030D-6E8A-4147-A177-3AD203B41FA5}">
                      <a16:colId xmlns:a16="http://schemas.microsoft.com/office/drawing/2014/main" val="2392033025"/>
                    </a:ext>
                  </a:extLst>
                </a:gridCol>
              </a:tblGrid>
              <a:tr h="571501">
                <a:tc>
                  <a:txBody>
                    <a:bodyPr/>
                    <a:lstStyle/>
                    <a:p>
                      <a:pPr algn="l" fontAlgn="ctr"/>
                      <a:r>
                        <a:rPr lang="cs-CZ" sz="1400" u="none" strike="noStrike" dirty="0">
                          <a:effectLst/>
                        </a:rPr>
                        <a:t>IS ESF, karta účastníka</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6225500"/>
                  </a:ext>
                </a:extLst>
              </a:tr>
              <a:tr h="556579">
                <a:tc>
                  <a:txBody>
                    <a:bodyPr/>
                    <a:lstStyle/>
                    <a:p>
                      <a:pPr algn="l" fontAlgn="ctr"/>
                      <a:r>
                        <a:rPr lang="cs-CZ" sz="1400" u="none" strike="noStrike" dirty="0">
                          <a:effectLst/>
                        </a:rPr>
                        <a:t>jmenný seznam</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66912262"/>
                  </a:ext>
                </a:extLst>
              </a:tr>
              <a:tr h="546058">
                <a:tc>
                  <a:txBody>
                    <a:bodyPr/>
                    <a:lstStyle/>
                    <a:p>
                      <a:pPr algn="l" fontAlgn="ctr"/>
                      <a:r>
                        <a:rPr lang="cs-CZ" sz="1400" u="none" strike="noStrike" dirty="0">
                          <a:effectLst/>
                        </a:rPr>
                        <a:t>na úrovni RED_IZO</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01598705"/>
                  </a:ext>
                </a:extLst>
              </a:tr>
              <a:tr h="546058">
                <a:tc>
                  <a:txBody>
                    <a:bodyPr/>
                    <a:lstStyle/>
                    <a:p>
                      <a:pPr algn="l" fontAlgn="ctr"/>
                      <a:r>
                        <a:rPr lang="cs-CZ" sz="1400" u="none" strike="noStrike" dirty="0">
                          <a:effectLst/>
                        </a:rPr>
                        <a:t>na úrovni IZO</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29984621"/>
                  </a:ext>
                </a:extLst>
              </a:tr>
              <a:tr h="546058">
                <a:tc>
                  <a:txBody>
                    <a:bodyPr/>
                    <a:lstStyle/>
                    <a:p>
                      <a:pPr algn="l" fontAlgn="ctr"/>
                      <a:r>
                        <a:rPr lang="cs-CZ" sz="1400" u="none" strike="noStrike" dirty="0">
                          <a:effectLst/>
                        </a:rPr>
                        <a:t>na konci projektu</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37692432"/>
                  </a:ext>
                </a:extLst>
              </a:tr>
              <a:tr h="546058">
                <a:tc>
                  <a:txBody>
                    <a:bodyPr/>
                    <a:lstStyle/>
                    <a:p>
                      <a:pPr algn="l" fontAlgn="ctr"/>
                      <a:r>
                        <a:rPr lang="cs-CZ" sz="1400" u="none" strike="noStrike" dirty="0">
                          <a:effectLst/>
                        </a:rPr>
                        <a:t>na konci projektu</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97383897"/>
                  </a:ext>
                </a:extLst>
              </a:tr>
              <a:tr h="546058">
                <a:tc>
                  <a:txBody>
                    <a:bodyPr/>
                    <a:lstStyle/>
                    <a:p>
                      <a:pPr algn="l" fontAlgn="ctr"/>
                      <a:r>
                        <a:rPr lang="cs-CZ" sz="1400" u="none" strike="noStrike" dirty="0">
                          <a:effectLst/>
                        </a:rPr>
                        <a:t>na konci projektu</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9394559"/>
                  </a:ext>
                </a:extLst>
              </a:tr>
              <a:tr h="546058">
                <a:tc>
                  <a:txBody>
                    <a:bodyPr/>
                    <a:lstStyle/>
                    <a:p>
                      <a:pPr algn="l" fontAlgn="ctr"/>
                      <a:r>
                        <a:rPr lang="cs-CZ" sz="1400" u="none" strike="noStrike" dirty="0">
                          <a:effectLst/>
                        </a:rPr>
                        <a:t>na konci projektu</a:t>
                      </a:r>
                      <a:endParaRPr lang="cs-CZ"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32485171"/>
                  </a:ext>
                </a:extLst>
              </a:tr>
            </a:tbl>
          </a:graphicData>
        </a:graphic>
      </p:graphicFrame>
    </p:spTree>
    <p:extLst>
      <p:ext uri="{BB962C8B-B14F-4D97-AF65-F5344CB8AC3E}">
        <p14:creationId xmlns:p14="http://schemas.microsoft.com/office/powerpoint/2010/main" val="1043870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Indikátory - organizace</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p:txBody>
          <a:bodyPr/>
          <a:lstStyle/>
          <a:p>
            <a:pPr fontAlgn="ctr"/>
            <a:r>
              <a:rPr lang="cs-CZ" b="1" dirty="0"/>
              <a:t>510 102  Počet podporovaných organizací</a:t>
            </a:r>
          </a:p>
          <a:p>
            <a:pPr marL="342900" indent="-342900" fontAlgn="ctr">
              <a:buFont typeface="Arial" panose="020B0604020202020204" pitchFamily="34" charset="0"/>
              <a:buChar char="•"/>
            </a:pPr>
            <a:r>
              <a:rPr lang="cs-CZ" dirty="0"/>
              <a:t>povinný k naplnění</a:t>
            </a:r>
          </a:p>
          <a:p>
            <a:pPr marL="342900" indent="-342900" fontAlgn="ctr">
              <a:buFont typeface="Arial" panose="020B0604020202020204" pitchFamily="34" charset="0"/>
              <a:buChar char="•"/>
            </a:pPr>
            <a:r>
              <a:rPr lang="cs-CZ" dirty="0"/>
              <a:t>na úrovni RED_IZO (IČ)</a:t>
            </a:r>
          </a:p>
          <a:p>
            <a:pPr marL="342900" indent="-342900" fontAlgn="ctr">
              <a:buFont typeface="Arial" panose="020B0604020202020204" pitchFamily="34" charset="0"/>
              <a:buChar char="•"/>
            </a:pPr>
            <a:r>
              <a:rPr lang="cs-CZ" dirty="0"/>
              <a:t>vykázat v </a:t>
            </a:r>
            <a:r>
              <a:rPr lang="cs-CZ" dirty="0" err="1"/>
              <a:t>ZoR</a:t>
            </a:r>
            <a:r>
              <a:rPr lang="cs-CZ" dirty="0"/>
              <a:t> č. 1!</a:t>
            </a:r>
          </a:p>
          <a:p>
            <a:pPr fontAlgn="ctr"/>
            <a:endParaRPr lang="cs-CZ" b="1" dirty="0"/>
          </a:p>
          <a:p>
            <a:pPr fontAlgn="ctr"/>
            <a:r>
              <a:rPr lang="cs-CZ" b="1" dirty="0"/>
              <a:t>508 102   Počet organizací ovlivněných intervencí</a:t>
            </a:r>
            <a:endParaRPr lang="cs-CZ" dirty="0"/>
          </a:p>
          <a:p>
            <a:pPr marL="342900" indent="-342900" fontAlgn="ctr">
              <a:buFont typeface="Arial" panose="020B0604020202020204" pitchFamily="34" charset="0"/>
              <a:buChar char="•"/>
            </a:pPr>
            <a:r>
              <a:rPr lang="cs-CZ" dirty="0"/>
              <a:t>povinný k naplnění</a:t>
            </a:r>
          </a:p>
          <a:p>
            <a:pPr marL="342900" indent="-342900" fontAlgn="ctr">
              <a:buFont typeface="Arial" panose="020B0604020202020204" pitchFamily="34" charset="0"/>
              <a:buChar char="•"/>
            </a:pPr>
            <a:r>
              <a:rPr lang="cs-CZ" dirty="0"/>
              <a:t>na úrovni IZO</a:t>
            </a:r>
          </a:p>
          <a:p>
            <a:pPr marL="342900" indent="-342900" fontAlgn="ctr">
              <a:buFont typeface="Arial" panose="020B0604020202020204" pitchFamily="34" charset="0"/>
              <a:buChar char="•"/>
            </a:pPr>
            <a:r>
              <a:rPr lang="cs-CZ" dirty="0"/>
              <a:t>vykázat v </a:t>
            </a:r>
            <a:r>
              <a:rPr lang="cs-CZ" dirty="0" err="1"/>
              <a:t>ZZoR</a:t>
            </a:r>
            <a:endParaRPr lang="cs-CZ" dirty="0"/>
          </a:p>
          <a:p>
            <a:endParaRPr lang="cs-CZ" dirty="0">
              <a:solidFill>
                <a:schemeClr val="bg1"/>
              </a:solidFill>
            </a:endParaRPr>
          </a:p>
        </p:txBody>
      </p:sp>
    </p:spTree>
    <p:extLst>
      <p:ext uri="{BB962C8B-B14F-4D97-AF65-F5344CB8AC3E}">
        <p14:creationId xmlns:p14="http://schemas.microsoft.com/office/powerpoint/2010/main" val="4278426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Indikátory - pracovníci</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a:xfrm>
            <a:off x="832757" y="1485899"/>
            <a:ext cx="10564586" cy="4406901"/>
          </a:xfrm>
        </p:spPr>
        <p:txBody>
          <a:bodyPr/>
          <a:lstStyle/>
          <a:p>
            <a:pPr fontAlgn="ctr"/>
            <a:r>
              <a:rPr lang="cs-CZ" b="1" dirty="0"/>
              <a:t>600 000  Celkový počet účastníků</a:t>
            </a:r>
          </a:p>
          <a:p>
            <a:pPr marL="342900" indent="-342900" fontAlgn="ctr">
              <a:buFontTx/>
              <a:buChar char="-"/>
            </a:pPr>
            <a:r>
              <a:rPr lang="cs-CZ" dirty="0"/>
              <a:t>nepovinný k naplnění + povinný k výběru, budou-li šablony: Vzdělávání pracovníků, Spolupráce pracovníků</a:t>
            </a:r>
          </a:p>
          <a:p>
            <a:pPr marL="342900" indent="-342900" fontAlgn="ctr">
              <a:buFontTx/>
              <a:buChar char="-"/>
            </a:pPr>
            <a:r>
              <a:rPr lang="cs-CZ" dirty="0"/>
              <a:t>IS ESF21+ (karta účastníka)</a:t>
            </a:r>
          </a:p>
          <a:p>
            <a:pPr marL="342900" indent="-342900" fontAlgn="ctr">
              <a:buFontTx/>
              <a:buChar char="-"/>
            </a:pPr>
            <a:r>
              <a:rPr lang="cs-CZ" dirty="0"/>
              <a:t>všichni pracovníci příjemce dotace, kterým je hrazeno vzdělávání z dotace</a:t>
            </a:r>
          </a:p>
          <a:p>
            <a:pPr fontAlgn="ctr"/>
            <a:endParaRPr lang="cs-CZ" dirty="0"/>
          </a:p>
          <a:p>
            <a:pPr fontAlgn="ctr"/>
            <a:r>
              <a:rPr lang="cs-CZ" b="1" dirty="0"/>
              <a:t>525 102   Počet pracovníků ovlivněných intervencí</a:t>
            </a:r>
            <a:endParaRPr lang="cs-CZ" dirty="0"/>
          </a:p>
          <a:p>
            <a:pPr fontAlgn="ctr"/>
            <a:r>
              <a:rPr lang="cs-CZ" dirty="0"/>
              <a:t>= vykazuje se jako 600 000 + navíc pracovníci z jiných škol/školských zařízení při sdílení zkušeností</a:t>
            </a:r>
          </a:p>
          <a:p>
            <a:pPr fontAlgn="ctr"/>
            <a:r>
              <a:rPr lang="cs-CZ" dirty="0"/>
              <a:t>- jmenný seznam pracovníků nejpozději v </a:t>
            </a:r>
            <a:r>
              <a:rPr lang="cs-CZ" dirty="0" err="1"/>
              <a:t>ZZoR</a:t>
            </a:r>
            <a:endParaRPr lang="cs-CZ" dirty="0"/>
          </a:p>
          <a:p>
            <a:endParaRPr lang="cs-CZ" dirty="0">
              <a:solidFill>
                <a:schemeClr val="bg1"/>
              </a:solidFill>
            </a:endParaRPr>
          </a:p>
        </p:txBody>
      </p:sp>
    </p:spTree>
    <p:extLst>
      <p:ext uri="{BB962C8B-B14F-4D97-AF65-F5344CB8AC3E}">
        <p14:creationId xmlns:p14="http://schemas.microsoft.com/office/powerpoint/2010/main" val="115037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Indikátory – děti, žáci, studenti</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a:xfrm>
            <a:off x="832756" y="1485899"/>
            <a:ext cx="10713067" cy="4082143"/>
          </a:xfrm>
        </p:spPr>
        <p:txBody>
          <a:bodyPr/>
          <a:lstStyle/>
          <a:p>
            <a:pPr fontAlgn="ctr"/>
            <a:r>
              <a:rPr lang="cs-CZ" b="1" dirty="0"/>
              <a:t>- </a:t>
            </a:r>
            <a:r>
              <a:rPr lang="cs-CZ" dirty="0"/>
              <a:t>povinné k výběru, nepovinné k naplnění, vykázat v </a:t>
            </a:r>
            <a:r>
              <a:rPr lang="cs-CZ" dirty="0" err="1"/>
              <a:t>ZZoR</a:t>
            </a:r>
            <a:r>
              <a:rPr lang="cs-CZ" dirty="0"/>
              <a:t> </a:t>
            </a:r>
          </a:p>
          <a:p>
            <a:pPr fontAlgn="ctr"/>
            <a:r>
              <a:rPr lang="cs-CZ" b="1" dirty="0"/>
              <a:t>515 102   </a:t>
            </a:r>
            <a:r>
              <a:rPr lang="cs-CZ" dirty="0"/>
              <a:t>Počet dětí, žáků a studentů ovlivněných intervencí</a:t>
            </a:r>
          </a:p>
          <a:p>
            <a:pPr fontAlgn="ctr"/>
            <a:endParaRPr lang="cs-CZ" dirty="0"/>
          </a:p>
          <a:p>
            <a:pPr fontAlgn="ctr"/>
            <a:r>
              <a:rPr lang="cs-CZ" b="1" dirty="0"/>
              <a:t>517 102   </a:t>
            </a:r>
            <a:r>
              <a:rPr lang="cs-CZ" dirty="0"/>
              <a:t>Počet dětí a žáků Romů ovlivněných intervencí</a:t>
            </a:r>
          </a:p>
          <a:p>
            <a:pPr fontAlgn="ctr"/>
            <a:endParaRPr lang="cs-CZ" b="1" dirty="0"/>
          </a:p>
          <a:p>
            <a:pPr fontAlgn="ctr"/>
            <a:r>
              <a:rPr lang="cs-CZ" b="1" dirty="0"/>
              <a:t>516 112   </a:t>
            </a:r>
            <a:r>
              <a:rPr lang="cs-CZ" dirty="0"/>
              <a:t>Počet dětí a žáků s potřebou podpůrných opatření ovlivněných intervencí</a:t>
            </a:r>
          </a:p>
          <a:p>
            <a:pPr fontAlgn="ctr"/>
            <a:endParaRPr lang="cs-CZ" b="1" dirty="0"/>
          </a:p>
          <a:p>
            <a:pPr fontAlgn="ctr"/>
            <a:r>
              <a:rPr lang="cs-CZ" b="1" dirty="0"/>
              <a:t>516 113   </a:t>
            </a:r>
            <a:r>
              <a:rPr lang="cs-CZ" dirty="0"/>
              <a:t>Počet dětí a žáků s OMJ ovlivněných intervencí</a:t>
            </a:r>
          </a:p>
        </p:txBody>
      </p:sp>
    </p:spTree>
    <p:extLst>
      <p:ext uri="{BB962C8B-B14F-4D97-AF65-F5344CB8AC3E}">
        <p14:creationId xmlns:p14="http://schemas.microsoft.com/office/powerpoint/2010/main" val="2049689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79CE2-1EFA-4325-A9BF-D9765A3A28B4}"/>
              </a:ext>
            </a:extLst>
          </p:cNvPr>
          <p:cNvSpPr>
            <a:spLocks noGrp="1"/>
          </p:cNvSpPr>
          <p:nvPr>
            <p:ph type="ctrTitle"/>
          </p:nvPr>
        </p:nvSpPr>
        <p:spPr/>
        <p:txBody>
          <a:bodyPr/>
          <a:lstStyle/>
          <a:p>
            <a:r>
              <a:rPr lang="cs-CZ" dirty="0"/>
              <a:t>Hodnoticí proces</a:t>
            </a:r>
          </a:p>
        </p:txBody>
      </p:sp>
      <p:sp>
        <p:nvSpPr>
          <p:cNvPr id="3" name="Podnadpis 2">
            <a:extLst>
              <a:ext uri="{FF2B5EF4-FFF2-40B4-BE49-F238E27FC236}">
                <a16:creationId xmlns:a16="http://schemas.microsoft.com/office/drawing/2014/main" id="{8438D2C0-11DC-49EE-B4C9-6943476BB1A7}"/>
              </a:ext>
            </a:extLst>
          </p:cNvPr>
          <p:cNvSpPr>
            <a:spLocks noGrp="1"/>
          </p:cNvSpPr>
          <p:nvPr>
            <p:ph type="subTitle" idx="1"/>
          </p:nvPr>
        </p:nvSpPr>
        <p:spPr>
          <a:xfrm>
            <a:off x="954400" y="3529232"/>
            <a:ext cx="10564586" cy="918707"/>
          </a:xfrm>
        </p:spPr>
        <p:txBody>
          <a:bodyPr/>
          <a:lstStyle/>
          <a:p>
            <a:pPr algn="r"/>
            <a:r>
              <a:rPr lang="cs-CZ" dirty="0"/>
              <a:t>                                                                                                                                                      .</a:t>
            </a:r>
          </a:p>
        </p:txBody>
      </p:sp>
    </p:spTree>
    <p:extLst>
      <p:ext uri="{BB962C8B-B14F-4D97-AF65-F5344CB8AC3E}">
        <p14:creationId xmlns:p14="http://schemas.microsoft.com/office/powerpoint/2010/main" val="956872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Hodnoticí proces 3- 5 měsíců</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a:xfrm>
            <a:off x="832757" y="1485899"/>
            <a:ext cx="10858500" cy="4082143"/>
          </a:xfrm>
        </p:spPr>
        <p:txBody>
          <a:bodyPr/>
          <a:lstStyle/>
          <a:p>
            <a:pPr marL="342900" indent="-342900">
              <a:buFont typeface="Arial" panose="020B0604020202020204" pitchFamily="34" charset="0"/>
              <a:buChar char="•"/>
            </a:pPr>
            <a:r>
              <a:rPr lang="cs-CZ" dirty="0"/>
              <a:t>Podání žádosti o podporu</a:t>
            </a:r>
          </a:p>
          <a:p>
            <a:pPr marL="342900" indent="-342900">
              <a:buFontTx/>
              <a:buChar char="-"/>
            </a:pPr>
            <a:r>
              <a:rPr lang="cs-CZ" dirty="0"/>
              <a:t>elektronicky podepsat</a:t>
            </a:r>
          </a:p>
          <a:p>
            <a:pPr marL="342900" indent="-342900">
              <a:buFontTx/>
              <a:buChar char="-"/>
            </a:pPr>
            <a:r>
              <a:rPr lang="cs-CZ" dirty="0"/>
              <a:t>podat (tzv. </a:t>
            </a:r>
            <a:r>
              <a:rPr lang="cs-CZ" b="1" dirty="0"/>
              <a:t>ruční </a:t>
            </a:r>
            <a:r>
              <a:rPr lang="cs-CZ" dirty="0"/>
              <a:t>podání)</a:t>
            </a:r>
          </a:p>
          <a:p>
            <a:endParaRPr lang="cs-CZ" dirty="0"/>
          </a:p>
          <a:p>
            <a:pPr marL="342900" indent="-342900">
              <a:buFont typeface="Arial" panose="020B0604020202020204" pitchFamily="34" charset="0"/>
              <a:buChar char="•"/>
            </a:pPr>
            <a:r>
              <a:rPr lang="cs-CZ" dirty="0"/>
              <a:t>Kontrola formálních náležitostí a přijatelnosti – napravitelná/nenapravitelná kritéria</a:t>
            </a:r>
          </a:p>
          <a:p>
            <a:pPr marL="342900" indent="-342900">
              <a:buFont typeface="Arial" panose="020B0604020202020204" pitchFamily="34" charset="0"/>
              <a:buChar char="•"/>
            </a:pPr>
            <a:r>
              <a:rPr lang="cs-CZ" dirty="0"/>
              <a:t>Vyrozumění – automatická depeše</a:t>
            </a:r>
          </a:p>
          <a:p>
            <a:pPr marL="342900" indent="-342900">
              <a:buFont typeface="Arial" panose="020B0604020202020204" pitchFamily="34" charset="0"/>
              <a:buChar char="•"/>
            </a:pPr>
            <a:r>
              <a:rPr lang="cs-CZ" dirty="0"/>
              <a:t>Příprava právního aktu (PA)</a:t>
            </a:r>
          </a:p>
          <a:p>
            <a:pPr marL="342900" indent="-342900">
              <a:buFontTx/>
              <a:buChar char="-"/>
            </a:pPr>
            <a:r>
              <a:rPr lang="cs-CZ" dirty="0"/>
              <a:t>režim de </a:t>
            </a:r>
            <a:r>
              <a:rPr lang="cs-CZ" dirty="0" err="1"/>
              <a:t>minimis</a:t>
            </a:r>
            <a:r>
              <a:rPr lang="cs-CZ" dirty="0"/>
              <a:t>: Prohlášení o propojenosti s ostatními podniky</a:t>
            </a:r>
          </a:p>
          <a:p>
            <a:pPr marL="342900" indent="-342900">
              <a:buFont typeface="Arial" panose="020B0604020202020204" pitchFamily="34" charset="0"/>
              <a:buChar char="•"/>
            </a:pPr>
            <a:r>
              <a:rPr lang="cs-CZ" dirty="0"/>
              <a:t>Vydání PA a zaslání zálohové platby </a:t>
            </a:r>
          </a:p>
        </p:txBody>
      </p:sp>
    </p:spTree>
    <p:extLst>
      <p:ext uri="{BB962C8B-B14F-4D97-AF65-F5344CB8AC3E}">
        <p14:creationId xmlns:p14="http://schemas.microsoft.com/office/powerpoint/2010/main" val="4082692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DF85BBF-149A-4FB9-934D-C9A560775B07}"/>
              </a:ext>
            </a:extLst>
          </p:cNvPr>
          <p:cNvSpPr>
            <a:spLocks noGrp="1"/>
          </p:cNvSpPr>
          <p:nvPr>
            <p:ph type="ctrTitle"/>
          </p:nvPr>
        </p:nvSpPr>
        <p:spPr/>
        <p:txBody>
          <a:bodyPr/>
          <a:lstStyle/>
          <a:p>
            <a:r>
              <a:rPr lang="cs-CZ" dirty="0"/>
              <a:t>Přílohy žádosti o podporu</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p:txBody>
          <a:bodyPr/>
          <a:lstStyle/>
          <a:p>
            <a:pPr marL="0" indent="0">
              <a:buNone/>
            </a:pPr>
            <a:r>
              <a:rPr lang="cs-CZ" sz="2400" b="1" dirty="0"/>
              <a:t>Všichni žadatelé:</a:t>
            </a:r>
          </a:p>
          <a:p>
            <a:r>
              <a:rPr lang="cs-CZ" sz="2400" dirty="0"/>
              <a:t>Kalkulačka šablon, vč. zdůvodnění naplňování koncepce školy/ŠAP pomocí šablon</a:t>
            </a:r>
          </a:p>
          <a:p>
            <a:r>
              <a:rPr lang="cs-CZ" sz="2400" dirty="0"/>
              <a:t>Prohlášení o přijatelnosti</a:t>
            </a:r>
          </a:p>
          <a:p>
            <a:pPr marL="0" indent="0">
              <a:buNone/>
            </a:pPr>
            <a:r>
              <a:rPr lang="cs-CZ" sz="2400" b="1" dirty="0"/>
              <a:t>Školy/školská zařízení zřízená DSO – navíc: </a:t>
            </a:r>
          </a:p>
          <a:p>
            <a:r>
              <a:rPr lang="cs-CZ" sz="2400" dirty="0"/>
              <a:t>Doklad o bankovním účtu zřizovatele (kopie)</a:t>
            </a:r>
          </a:p>
          <a:p>
            <a:pPr marL="0" indent="0">
              <a:buNone/>
            </a:pPr>
            <a:endParaRPr lang="cs-CZ" sz="2400" b="1" dirty="0"/>
          </a:p>
          <a:p>
            <a:r>
              <a:rPr lang="cs-CZ" sz="2400" b="1" dirty="0"/>
              <a:t>MŠ, ZŠ, ŠD, ŠK, ZUŠ, SVČ </a:t>
            </a:r>
            <a:r>
              <a:rPr lang="cs-CZ" sz="2400" dirty="0"/>
              <a:t>vyplní v aplikaci MŠMT </a:t>
            </a:r>
            <a:r>
              <a:rPr lang="cs-CZ" u="sng" dirty="0">
                <a:hlinkClick r:id="rId3"/>
              </a:rPr>
              <a:t>https://evaluace.opjak.cz/</a:t>
            </a:r>
            <a:r>
              <a:rPr lang="cs-CZ" sz="2400" dirty="0"/>
              <a:t> </a:t>
            </a:r>
            <a:r>
              <a:rPr lang="cs-CZ" sz="2400" b="1" dirty="0"/>
              <a:t>evaluační dotazník</a:t>
            </a:r>
            <a:r>
              <a:rPr lang="cs-CZ" sz="2400" dirty="0"/>
              <a:t> – bude </a:t>
            </a:r>
            <a:r>
              <a:rPr lang="cs-CZ" dirty="0"/>
              <a:t>k dispozici hodnotiteli, </a:t>
            </a:r>
            <a:r>
              <a:rPr lang="cs-CZ" sz="2400" dirty="0"/>
              <a:t>nejedná se o přílohu žádosti o podporu. Nevyplňují poradny a samostatně zřízené ŠD/ŠK. </a:t>
            </a:r>
            <a:endParaRPr lang="cs-CZ" sz="2400" dirty="0">
              <a:highlight>
                <a:srgbClr val="FFFF00"/>
              </a:highlight>
            </a:endParaRPr>
          </a:p>
          <a:p>
            <a:endParaRPr lang="cs-CZ" sz="2400" b="1" dirty="0"/>
          </a:p>
        </p:txBody>
      </p:sp>
    </p:spTree>
    <p:extLst>
      <p:ext uri="{BB962C8B-B14F-4D97-AF65-F5344CB8AC3E}">
        <p14:creationId xmlns:p14="http://schemas.microsoft.com/office/powerpoint/2010/main" val="267385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2617E85-F430-4E46-932B-22A41F26C1D2}"/>
              </a:ext>
            </a:extLst>
          </p:cNvPr>
          <p:cNvSpPr>
            <a:spLocks noGrp="1"/>
          </p:cNvSpPr>
          <p:nvPr>
            <p:ph type="ctrTitle"/>
          </p:nvPr>
        </p:nvSpPr>
        <p:spPr/>
        <p:txBody>
          <a:bodyPr/>
          <a:lstStyle/>
          <a:p>
            <a:r>
              <a:rPr lang="cs-CZ" dirty="0"/>
              <a:t>Přílohy žádosti o podporu</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a:xfrm>
            <a:off x="832757" y="1485899"/>
            <a:ext cx="10781488" cy="4082143"/>
          </a:xfrm>
        </p:spPr>
        <p:txBody>
          <a:bodyPr/>
          <a:lstStyle/>
          <a:p>
            <a:pPr marL="0" indent="0">
              <a:buNone/>
            </a:pPr>
            <a:r>
              <a:rPr lang="cs-CZ" sz="2400" b="1" dirty="0"/>
              <a:t>Soukromé/církevní školy a školská zařízení - navíc:</a:t>
            </a:r>
          </a:p>
          <a:p>
            <a:r>
              <a:rPr lang="cs-CZ" sz="2400" dirty="0"/>
              <a:t>Čestné prohlášení o výběru režimu veřejné podpory</a:t>
            </a:r>
          </a:p>
          <a:p>
            <a:r>
              <a:rPr lang="cs-CZ" sz="2400" dirty="0"/>
              <a:t>Doklad o bezdlužnosti (vůči FÚ a SSZ)</a:t>
            </a:r>
          </a:p>
          <a:p>
            <a:r>
              <a:rPr lang="cs-CZ" sz="2400" dirty="0"/>
              <a:t>Doklad o bankovním účtu/podúčtu (kopie)</a:t>
            </a:r>
          </a:p>
          <a:p>
            <a:r>
              <a:rPr lang="cs-CZ" sz="2400" dirty="0"/>
              <a:t>(Prokázání vlastnické struktury, pokud nelze ověřit ve veřejných rejstřících)</a:t>
            </a:r>
          </a:p>
          <a:p>
            <a:pPr marL="342900" indent="-342900">
              <a:buFontTx/>
              <a:buChar char="-"/>
            </a:pPr>
            <a:r>
              <a:rPr lang="cs-CZ" u="sng" dirty="0"/>
              <a:t>povinnost</a:t>
            </a:r>
            <a:r>
              <a:rPr lang="cs-CZ" dirty="0"/>
              <a:t> soukromého subjektu být v ESM </a:t>
            </a:r>
            <a:r>
              <a:rPr lang="cs-CZ" dirty="0">
                <a:hlinkClick r:id="rId3"/>
              </a:rPr>
              <a:t>https://esm.justice.cz/ias/issm/rejstrik</a:t>
            </a:r>
            <a:endParaRPr lang="cs-CZ" dirty="0"/>
          </a:p>
          <a:p>
            <a:pPr marL="0" indent="0">
              <a:buNone/>
            </a:pPr>
            <a:endParaRPr lang="cs-CZ" sz="2400" dirty="0"/>
          </a:p>
          <a:p>
            <a:pPr marL="0" indent="0">
              <a:buNone/>
            </a:pPr>
            <a:r>
              <a:rPr lang="cs-CZ" sz="2400" dirty="0"/>
              <a:t>Před vydáním PA: </a:t>
            </a:r>
          </a:p>
          <a:p>
            <a:pPr>
              <a:buFontTx/>
              <a:buChar char="-"/>
            </a:pPr>
            <a:r>
              <a:rPr lang="cs-CZ" sz="2400" dirty="0"/>
              <a:t> pokud v režimu de </a:t>
            </a:r>
            <a:r>
              <a:rPr lang="cs-CZ" sz="2400" dirty="0" err="1"/>
              <a:t>minimis</a:t>
            </a:r>
            <a:r>
              <a:rPr lang="cs-CZ" sz="2400" dirty="0"/>
              <a:t>, tak Prohlášení o propojenosti s ostatními podniky</a:t>
            </a:r>
          </a:p>
          <a:p>
            <a:endParaRPr lang="cs-CZ" sz="2400" dirty="0"/>
          </a:p>
          <a:p>
            <a:pPr>
              <a:buFontTx/>
              <a:buChar char="-"/>
            </a:pPr>
            <a:endParaRPr lang="cs-CZ" sz="2400" dirty="0"/>
          </a:p>
          <a:p>
            <a:endParaRPr lang="cs-CZ" sz="2400" b="1" dirty="0"/>
          </a:p>
        </p:txBody>
      </p:sp>
    </p:spTree>
    <p:extLst>
      <p:ext uri="{BB962C8B-B14F-4D97-AF65-F5344CB8AC3E}">
        <p14:creationId xmlns:p14="http://schemas.microsoft.com/office/powerpoint/2010/main" val="1775072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4E81B-71B9-42CD-8587-D194F2A6D85A}"/>
              </a:ext>
            </a:extLst>
          </p:cNvPr>
          <p:cNvSpPr>
            <a:spLocks noGrp="1"/>
          </p:cNvSpPr>
          <p:nvPr>
            <p:ph type="ctrTitle"/>
          </p:nvPr>
        </p:nvSpPr>
        <p:spPr/>
        <p:txBody>
          <a:bodyPr/>
          <a:lstStyle/>
          <a:p>
            <a:r>
              <a:rPr lang="cs-CZ" dirty="0"/>
              <a:t>Veřejná podpora – podpora de </a:t>
            </a:r>
            <a:r>
              <a:rPr lang="cs-CZ" dirty="0" err="1"/>
              <a:t>minimis</a:t>
            </a:r>
            <a:endParaRPr lang="cs-CZ" dirty="0"/>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p:txBody>
          <a:bodyPr/>
          <a:lstStyle/>
          <a:p>
            <a:pPr>
              <a:buFontTx/>
              <a:buChar char="-"/>
            </a:pPr>
            <a:r>
              <a:rPr lang="cs-CZ" sz="2400" dirty="0"/>
              <a:t> max. 200.000 EUR za poslední 3 po sobě jdoucí </a:t>
            </a:r>
            <a:r>
              <a:rPr lang="cs-CZ" sz="2400" u="sng" dirty="0"/>
              <a:t>účetní</a:t>
            </a:r>
            <a:r>
              <a:rPr lang="cs-CZ" sz="2400" dirty="0"/>
              <a:t> období</a:t>
            </a:r>
          </a:p>
          <a:p>
            <a:pPr marL="0" indent="0">
              <a:buNone/>
            </a:pPr>
            <a:endParaRPr lang="cs-CZ" sz="2400" b="1" dirty="0"/>
          </a:p>
          <a:p>
            <a:pPr marL="0" indent="0">
              <a:buNone/>
            </a:pPr>
            <a:r>
              <a:rPr lang="cs-CZ" sz="2400" b="1" dirty="0"/>
              <a:t>Soukromé, církevní školy</a:t>
            </a:r>
            <a:r>
              <a:rPr lang="cs-CZ" sz="2400" dirty="0"/>
              <a:t>: </a:t>
            </a:r>
          </a:p>
          <a:p>
            <a:pPr marL="342900" indent="-342900">
              <a:buFontTx/>
              <a:buChar char="-"/>
            </a:pPr>
            <a:r>
              <a:rPr lang="cs-CZ" sz="2400" dirty="0"/>
              <a:t>příloha žádosti o podporu: Prohlášení o výběru režimu de </a:t>
            </a:r>
            <a:r>
              <a:rPr lang="cs-CZ" sz="2400" dirty="0" err="1"/>
              <a:t>minimis</a:t>
            </a:r>
            <a:endParaRPr lang="cs-CZ" sz="2400" dirty="0"/>
          </a:p>
          <a:p>
            <a:pPr marL="0" indent="0">
              <a:buNone/>
            </a:pPr>
            <a:endParaRPr lang="cs-CZ" sz="2400" dirty="0"/>
          </a:p>
          <a:p>
            <a:pPr marL="0" indent="0">
              <a:buNone/>
            </a:pPr>
            <a:r>
              <a:rPr lang="cs-CZ" sz="2400" b="1" dirty="0"/>
              <a:t>Pokud režim de </a:t>
            </a:r>
            <a:r>
              <a:rPr lang="cs-CZ" sz="2400" b="1" dirty="0" err="1"/>
              <a:t>minimis</a:t>
            </a:r>
            <a:r>
              <a:rPr lang="cs-CZ" sz="2400" b="1" dirty="0"/>
              <a:t> </a:t>
            </a:r>
            <a:r>
              <a:rPr lang="cs-CZ" sz="2400" dirty="0"/>
              <a:t>u soukromých/církevních škol:</a:t>
            </a:r>
          </a:p>
          <a:p>
            <a:pPr marL="342900" indent="-342900">
              <a:buFontTx/>
              <a:buChar char="-"/>
            </a:pPr>
            <a:r>
              <a:rPr lang="cs-CZ" sz="2400" dirty="0"/>
              <a:t>IS KP14+: Veřejná podpora, Subjekt (1 podnik), Rozpočet </a:t>
            </a:r>
            <a:endParaRPr lang="cs-CZ" dirty="0"/>
          </a:p>
          <a:p>
            <a:pPr marL="342900" indent="-342900">
              <a:buFontTx/>
              <a:buChar char="-"/>
            </a:pPr>
            <a:r>
              <a:rPr lang="cs-CZ" sz="2400" dirty="0"/>
              <a:t>před vydáním PA: Prokázání vlastnické struktury </a:t>
            </a:r>
          </a:p>
          <a:p>
            <a:pPr marL="342900" indent="-342900">
              <a:buFontTx/>
              <a:buChar char="-"/>
            </a:pPr>
            <a:r>
              <a:rPr lang="cs-CZ" sz="2400" dirty="0"/>
              <a:t>výši podpory uvede ŘO do registru de </a:t>
            </a:r>
            <a:r>
              <a:rPr lang="cs-CZ" sz="2400" dirty="0" err="1"/>
              <a:t>minimis</a:t>
            </a:r>
            <a:endParaRPr lang="cs-CZ" sz="2400" dirty="0"/>
          </a:p>
          <a:p>
            <a:pPr marL="0" indent="0">
              <a:buNone/>
            </a:pPr>
            <a:r>
              <a:rPr lang="cs-CZ" sz="2400" dirty="0"/>
              <a:t> </a:t>
            </a:r>
          </a:p>
        </p:txBody>
      </p:sp>
    </p:spTree>
    <p:extLst>
      <p:ext uri="{BB962C8B-B14F-4D97-AF65-F5344CB8AC3E}">
        <p14:creationId xmlns:p14="http://schemas.microsoft.com/office/powerpoint/2010/main" val="4261889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79CE2-1EFA-4325-A9BF-D9765A3A28B4}"/>
              </a:ext>
            </a:extLst>
          </p:cNvPr>
          <p:cNvSpPr>
            <a:spLocks noGrp="1"/>
          </p:cNvSpPr>
          <p:nvPr>
            <p:ph type="ctrTitle"/>
          </p:nvPr>
        </p:nvSpPr>
        <p:spPr/>
        <p:txBody>
          <a:bodyPr/>
          <a:lstStyle/>
          <a:p>
            <a:r>
              <a:rPr lang="cs-CZ" dirty="0"/>
              <a:t>ISKP21+ </a:t>
            </a:r>
          </a:p>
        </p:txBody>
      </p:sp>
      <p:sp>
        <p:nvSpPr>
          <p:cNvPr id="3" name="Podnadpis 2">
            <a:extLst>
              <a:ext uri="{FF2B5EF4-FFF2-40B4-BE49-F238E27FC236}">
                <a16:creationId xmlns:a16="http://schemas.microsoft.com/office/drawing/2014/main" id="{8438D2C0-11DC-49EE-B4C9-6943476BB1A7}"/>
              </a:ext>
            </a:extLst>
          </p:cNvPr>
          <p:cNvSpPr>
            <a:spLocks noGrp="1"/>
          </p:cNvSpPr>
          <p:nvPr>
            <p:ph type="subTitle" idx="1"/>
          </p:nvPr>
        </p:nvSpPr>
        <p:spPr>
          <a:xfrm>
            <a:off x="940333" y="3543300"/>
            <a:ext cx="10564586" cy="918707"/>
          </a:xfrm>
        </p:spPr>
        <p:txBody>
          <a:bodyPr/>
          <a:lstStyle/>
          <a:p>
            <a:r>
              <a:rPr lang="cs-CZ" dirty="0">
                <a:hlinkClick r:id="rId2"/>
              </a:rPr>
              <a:t>https://iskp21.mssf.cz/</a:t>
            </a:r>
            <a:endParaRPr lang="cs-CZ" dirty="0"/>
          </a:p>
          <a:p>
            <a:endParaRPr lang="cs-CZ" dirty="0"/>
          </a:p>
        </p:txBody>
      </p:sp>
    </p:spTree>
    <p:extLst>
      <p:ext uri="{BB962C8B-B14F-4D97-AF65-F5344CB8AC3E}">
        <p14:creationId xmlns:p14="http://schemas.microsoft.com/office/powerpoint/2010/main" val="192130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79CE2-1EFA-4325-A9BF-D9765A3A28B4}"/>
              </a:ext>
            </a:extLst>
          </p:cNvPr>
          <p:cNvSpPr>
            <a:spLocks noGrp="1"/>
          </p:cNvSpPr>
          <p:nvPr>
            <p:ph type="ctrTitle"/>
          </p:nvPr>
        </p:nvSpPr>
        <p:spPr/>
        <p:txBody>
          <a:bodyPr/>
          <a:lstStyle/>
          <a:p>
            <a:r>
              <a:rPr lang="cs-CZ" dirty="0"/>
              <a:t>Základní informace k výzvě</a:t>
            </a:r>
          </a:p>
        </p:txBody>
      </p:sp>
      <p:sp>
        <p:nvSpPr>
          <p:cNvPr id="3" name="Podnadpis 2">
            <a:extLst>
              <a:ext uri="{FF2B5EF4-FFF2-40B4-BE49-F238E27FC236}">
                <a16:creationId xmlns:a16="http://schemas.microsoft.com/office/drawing/2014/main" id="{8438D2C0-11DC-49EE-B4C9-6943476BB1A7}"/>
              </a:ext>
            </a:extLst>
          </p:cNvPr>
          <p:cNvSpPr>
            <a:spLocks noGrp="1"/>
          </p:cNvSpPr>
          <p:nvPr>
            <p:ph type="subTitle" idx="1"/>
          </p:nvPr>
        </p:nvSpPr>
        <p:spPr>
          <a:xfrm>
            <a:off x="940333" y="3543300"/>
            <a:ext cx="10564586" cy="918707"/>
          </a:xfrm>
        </p:spPr>
        <p:txBody>
          <a:bodyPr/>
          <a:lstStyle/>
          <a:p>
            <a:r>
              <a:rPr lang="cs-CZ" b="1" dirty="0"/>
              <a:t>Výzva č. 02_22_003</a:t>
            </a:r>
          </a:p>
          <a:p>
            <a:r>
              <a:rPr lang="cs-CZ" b="1" dirty="0">
                <a:hlinkClick r:id="rId2"/>
              </a:rPr>
              <a:t>https://opjak.cz/vyzvy/</a:t>
            </a:r>
            <a:endParaRPr lang="cs-CZ" b="1" dirty="0"/>
          </a:p>
          <a:p>
            <a:endParaRPr lang="cs-CZ" dirty="0">
              <a:highlight>
                <a:srgbClr val="FFFF00"/>
              </a:highlight>
            </a:endParaRPr>
          </a:p>
        </p:txBody>
      </p:sp>
    </p:spTree>
    <p:extLst>
      <p:ext uri="{BB962C8B-B14F-4D97-AF65-F5344CB8AC3E}">
        <p14:creationId xmlns:p14="http://schemas.microsoft.com/office/powerpoint/2010/main" val="1258770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Základní informace</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a:xfrm>
            <a:off x="832757" y="1485899"/>
            <a:ext cx="10564586" cy="4381501"/>
          </a:xfrm>
        </p:spPr>
        <p:txBody>
          <a:bodyPr/>
          <a:lstStyle/>
          <a:p>
            <a:pPr marL="342900" indent="-342900">
              <a:buFont typeface="Arial" panose="020B0604020202020204" pitchFamily="34" charset="0"/>
              <a:buChar char="•"/>
            </a:pPr>
            <a:r>
              <a:rPr lang="cs-CZ" dirty="0"/>
              <a:t>Registrace v IS KP21+  </a:t>
            </a:r>
            <a:r>
              <a:rPr lang="cs-CZ" dirty="0">
                <a:hlinkClick r:id="rId2"/>
              </a:rPr>
              <a:t>https://iskp21.mssf.cz/</a:t>
            </a:r>
            <a:endParaRPr lang="cs-CZ" dirty="0"/>
          </a:p>
          <a:p>
            <a:pPr marL="342900" indent="-342900">
              <a:buFont typeface="Arial" panose="020B0604020202020204" pitchFamily="34" charset="0"/>
              <a:buChar char="•"/>
            </a:pPr>
            <a:r>
              <a:rPr lang="cs-CZ" dirty="0"/>
              <a:t>Uživatelská příručka ISKP</a:t>
            </a:r>
          </a:p>
          <a:p>
            <a:pPr marL="342900" indent="-342900">
              <a:buFont typeface="Arial" panose="020B0604020202020204" pitchFamily="34" charset="0"/>
              <a:buChar char="•"/>
            </a:pPr>
            <a:r>
              <a:rPr lang="cs-CZ" dirty="0"/>
              <a:t>Depeše (individuální, hromadné, automatické)</a:t>
            </a:r>
          </a:p>
          <a:p>
            <a:pPr marL="342900" indent="-342900">
              <a:buFont typeface="Arial" panose="020B0604020202020204" pitchFamily="34" charset="0"/>
              <a:buChar char="•"/>
            </a:pPr>
            <a:r>
              <a:rPr lang="cs-CZ" dirty="0"/>
              <a:t>Upozornění na úvodní straně IS KP21+ – odstávky, změny v aplikaci</a:t>
            </a:r>
          </a:p>
          <a:p>
            <a:pPr marL="342900" indent="-342900">
              <a:buFont typeface="Arial" panose="020B0604020202020204" pitchFamily="34" charset="0"/>
              <a:buChar char="•"/>
            </a:pPr>
            <a:r>
              <a:rPr lang="cs-CZ" dirty="0"/>
              <a:t>Notifikace</a:t>
            </a:r>
          </a:p>
          <a:p>
            <a:pPr marL="342900" indent="-342900">
              <a:buFont typeface="Arial" panose="020B0604020202020204" pitchFamily="34" charset="0"/>
              <a:buChar char="•"/>
            </a:pPr>
            <a:r>
              <a:rPr lang="cs-CZ" dirty="0"/>
              <a:t>Validace subjektu v Registru osob (ROS) a elektronický podpis </a:t>
            </a:r>
            <a:r>
              <a:rPr lang="cs-CZ" u="sng" dirty="0">
                <a:hlinkClick r:id="rId3"/>
              </a:rPr>
              <a:t>http://www.mvcr.cz/clanek/prehled-udelenych-akreditaci.aspx</a:t>
            </a:r>
            <a:endParaRPr lang="cs-CZ" u="sng" dirty="0"/>
          </a:p>
          <a:p>
            <a:pPr marL="342900" indent="-342900">
              <a:buFont typeface="Arial" panose="020B0604020202020204" pitchFamily="34" charset="0"/>
              <a:buChar char="•"/>
            </a:pPr>
            <a:r>
              <a:rPr lang="cs-CZ" dirty="0"/>
              <a:t> Elektronický podpis – poskytovatelé: </a:t>
            </a:r>
            <a:r>
              <a:rPr lang="cs-CZ" u="sng" dirty="0">
                <a:hlinkClick r:id="rId3"/>
              </a:rPr>
              <a:t>http://www.mvcr.cz/clanek/prehled-udelenych-akreditaci.aspx</a:t>
            </a:r>
            <a:endParaRPr lang="cs-CZ" u="sng" dirty="0"/>
          </a:p>
          <a:p>
            <a:pPr marL="342900" indent="-342900">
              <a:buFont typeface="Arial" panose="020B0604020202020204" pitchFamily="34" charset="0"/>
              <a:buChar char="•"/>
            </a:pPr>
            <a:r>
              <a:rPr lang="cs-CZ" dirty="0"/>
              <a:t>Tlačítko „</a:t>
            </a:r>
            <a:r>
              <a:rPr lang="cs-CZ" b="1" dirty="0"/>
              <a:t>Pokyny</a:t>
            </a:r>
            <a:r>
              <a:rPr lang="cs-CZ" dirty="0"/>
              <a:t>“ – pro danou obrazovku</a:t>
            </a:r>
          </a:p>
        </p:txBody>
      </p:sp>
    </p:spTree>
    <p:extLst>
      <p:ext uri="{BB962C8B-B14F-4D97-AF65-F5344CB8AC3E}">
        <p14:creationId xmlns:p14="http://schemas.microsoft.com/office/powerpoint/2010/main" val="1514082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Technická podpora</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p:txBody>
          <a:bodyPr/>
          <a:lstStyle/>
          <a:p>
            <a:r>
              <a:rPr lang="cs-CZ" dirty="0"/>
              <a:t>Registrace:  </a:t>
            </a:r>
            <a:r>
              <a:rPr lang="cs-CZ" dirty="0">
                <a:hlinkClick r:id="rId2"/>
              </a:rPr>
              <a:t>https://iskp21.mssf.cz/</a:t>
            </a:r>
            <a:endParaRPr lang="cs-CZ" dirty="0"/>
          </a:p>
          <a:p>
            <a:endParaRPr lang="cs-CZ" dirty="0"/>
          </a:p>
          <a:p>
            <a:r>
              <a:rPr lang="cs-CZ" dirty="0"/>
              <a:t>Technická podpora:</a:t>
            </a:r>
          </a:p>
          <a:p>
            <a:pPr marL="342900" indent="-342900">
              <a:buFont typeface="Arial" panose="020B0604020202020204" pitchFamily="34" charset="0"/>
              <a:buChar char="•"/>
            </a:pPr>
            <a:r>
              <a:rPr lang="cs-CZ" dirty="0"/>
              <a:t>Email: </a:t>
            </a:r>
            <a:r>
              <a:rPr lang="cs-CZ" dirty="0">
                <a:hlinkClick r:id="rId3"/>
              </a:rPr>
              <a:t>podpora_ms21@ms21.mssf.cz</a:t>
            </a:r>
            <a:endParaRPr lang="cs-CZ" dirty="0"/>
          </a:p>
          <a:p>
            <a:pPr marL="342900" indent="-342900">
              <a:buFont typeface="Arial" panose="020B0604020202020204" pitchFamily="34" charset="0"/>
              <a:buChar char="•"/>
            </a:pPr>
            <a:r>
              <a:rPr lang="cs-CZ" dirty="0"/>
              <a:t>Telefon v pracovní dny (8-18 hod.): +420 800 203 207</a:t>
            </a:r>
          </a:p>
          <a:p>
            <a:pPr marL="342900" indent="-342900">
              <a:buFont typeface="Arial" panose="020B0604020202020204" pitchFamily="34" charset="0"/>
              <a:buChar char="•"/>
            </a:pPr>
            <a:r>
              <a:rPr lang="cs-CZ" dirty="0"/>
              <a:t>ServiceDesk21+: </a:t>
            </a:r>
            <a:r>
              <a:rPr lang="cs-CZ" dirty="0">
                <a:hlinkClick r:id="rId4"/>
              </a:rPr>
              <a:t>https://sd21.mssf.cz/</a:t>
            </a:r>
            <a:endParaRPr lang="cs-CZ" dirty="0"/>
          </a:p>
          <a:p>
            <a:endParaRPr lang="cs-CZ" dirty="0"/>
          </a:p>
        </p:txBody>
      </p:sp>
    </p:spTree>
    <p:extLst>
      <p:ext uri="{BB962C8B-B14F-4D97-AF65-F5344CB8AC3E}">
        <p14:creationId xmlns:p14="http://schemas.microsoft.com/office/powerpoint/2010/main" val="4077639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Pravidla pro žadatele a příjemce </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p:txBody>
          <a:bodyPr/>
          <a:lstStyle/>
          <a:p>
            <a:r>
              <a:rPr lang="cs-CZ" dirty="0">
                <a:hlinkClick r:id="rId2"/>
              </a:rPr>
              <a:t>https://opjak.cz/vyzvy/vyzva-c-02_22_002-sablony-pro-ms-a-zs-i/</a:t>
            </a:r>
            <a:endParaRPr lang="cs-CZ" dirty="0"/>
          </a:p>
          <a:p>
            <a:r>
              <a:rPr lang="cs-CZ" dirty="0"/>
              <a:t>Kap. 7  </a:t>
            </a:r>
            <a:r>
              <a:rPr lang="cs-CZ" b="1" dirty="0"/>
              <a:t>Monitorování a administrace projektu</a:t>
            </a:r>
          </a:p>
          <a:p>
            <a:pPr marL="342900" indent="-342900">
              <a:buFontTx/>
              <a:buChar char="-"/>
            </a:pPr>
            <a:r>
              <a:rPr lang="cs-CZ" dirty="0"/>
              <a:t>zprávy o realizaci</a:t>
            </a:r>
          </a:p>
          <a:p>
            <a:pPr marL="342900" indent="-342900">
              <a:buFontTx/>
              <a:buChar char="-"/>
            </a:pPr>
            <a:r>
              <a:rPr lang="cs-CZ" dirty="0"/>
              <a:t>změny projektu (nepodstatné, podstatné)</a:t>
            </a:r>
          </a:p>
          <a:p>
            <a:pPr marL="342900" indent="-342900">
              <a:buFontTx/>
              <a:buChar char="-"/>
            </a:pPr>
            <a:r>
              <a:rPr lang="cs-CZ" dirty="0"/>
              <a:t>publicita</a:t>
            </a:r>
          </a:p>
          <a:p>
            <a:pPr marL="342900" indent="-342900">
              <a:buFontTx/>
              <a:buChar char="-"/>
            </a:pPr>
            <a:r>
              <a:rPr lang="cs-CZ" dirty="0"/>
              <a:t>indikátory </a:t>
            </a:r>
          </a:p>
          <a:p>
            <a:pPr marL="342900" indent="-342900">
              <a:buFontTx/>
              <a:buChar char="-"/>
            </a:pPr>
            <a:r>
              <a:rPr lang="cs-CZ" dirty="0"/>
              <a:t>práce v IS ESF 2021+ (karta účastníka)</a:t>
            </a:r>
          </a:p>
          <a:p>
            <a:pPr marL="342900" indent="-342900">
              <a:buFontTx/>
              <a:buChar char="-"/>
            </a:pPr>
            <a:r>
              <a:rPr lang="cs-CZ" dirty="0"/>
              <a:t>ukončování projektů</a:t>
            </a:r>
          </a:p>
          <a:p>
            <a:pPr marL="342900" indent="-342900">
              <a:buFontTx/>
              <a:buChar char="-"/>
            </a:pPr>
            <a:r>
              <a:rPr lang="cs-CZ" dirty="0"/>
              <a:t>uchovávání dokumentů</a:t>
            </a:r>
          </a:p>
          <a:p>
            <a:pPr marL="342900" indent="-342900">
              <a:buFontTx/>
              <a:buChar char="-"/>
            </a:pPr>
            <a:endParaRPr lang="cs-CZ" dirty="0"/>
          </a:p>
        </p:txBody>
      </p:sp>
    </p:spTree>
    <p:extLst>
      <p:ext uri="{BB962C8B-B14F-4D97-AF65-F5344CB8AC3E}">
        <p14:creationId xmlns:p14="http://schemas.microsoft.com/office/powerpoint/2010/main" val="3745918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Pravidla pro žadatele a příjemce </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a:xfrm>
            <a:off x="832757" y="1485899"/>
            <a:ext cx="10564586" cy="4082143"/>
          </a:xfrm>
        </p:spPr>
        <p:txBody>
          <a:bodyPr/>
          <a:lstStyle/>
          <a:p>
            <a:r>
              <a:rPr lang="cs-CZ" dirty="0"/>
              <a:t>Kap. 8  </a:t>
            </a:r>
            <a:r>
              <a:rPr lang="cs-CZ" b="1" dirty="0"/>
              <a:t>Způsobilost výdajů a jejich vykazování</a:t>
            </a:r>
          </a:p>
          <a:p>
            <a:pPr marL="342900" indent="-342900">
              <a:buFontTx/>
              <a:buChar char="-"/>
            </a:pPr>
            <a:r>
              <a:rPr lang="cs-CZ" dirty="0"/>
              <a:t>zjednodušené metody vykazování</a:t>
            </a:r>
          </a:p>
          <a:p>
            <a:pPr marL="342900" indent="-342900">
              <a:buFontTx/>
              <a:buChar char="-"/>
            </a:pPr>
            <a:r>
              <a:rPr lang="cs-CZ" dirty="0"/>
              <a:t>příjmy projektu</a:t>
            </a:r>
          </a:p>
          <a:p>
            <a:pPr marL="342900" indent="-342900">
              <a:buFontTx/>
              <a:buChar char="-"/>
            </a:pPr>
            <a:r>
              <a:rPr lang="cs-CZ" dirty="0"/>
              <a:t>nevyužité prostředky při změnách aktivit (šablona Nevyužité prostředky)</a:t>
            </a:r>
          </a:p>
          <a:p>
            <a:endParaRPr lang="cs-CZ" dirty="0"/>
          </a:p>
        </p:txBody>
      </p:sp>
    </p:spTree>
    <p:extLst>
      <p:ext uri="{BB962C8B-B14F-4D97-AF65-F5344CB8AC3E}">
        <p14:creationId xmlns:p14="http://schemas.microsoft.com/office/powerpoint/2010/main" val="3465075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Pravidla pro žadatele a příjemce</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p:txBody>
          <a:bodyPr/>
          <a:lstStyle/>
          <a:p>
            <a:r>
              <a:rPr lang="cs-CZ" dirty="0"/>
              <a:t>Kap. 11  </a:t>
            </a:r>
            <a:r>
              <a:rPr lang="cs-CZ" b="1" dirty="0"/>
              <a:t>Připomínky k podkladům ŘO</a:t>
            </a:r>
            <a:endParaRPr lang="cs-CZ" dirty="0"/>
          </a:p>
          <a:p>
            <a:pPr marL="342900" indent="-342900">
              <a:buFontTx/>
              <a:buChar char="-"/>
            </a:pPr>
            <a:r>
              <a:rPr lang="cs-CZ" dirty="0"/>
              <a:t>prostřednictvím IS KP21+: </a:t>
            </a:r>
            <a:r>
              <a:rPr lang="cs-CZ" dirty="0" err="1"/>
              <a:t>OPJAK_připomínky</a:t>
            </a:r>
            <a:r>
              <a:rPr lang="cs-CZ" dirty="0"/>
              <a:t>*</a:t>
            </a:r>
            <a:r>
              <a:rPr lang="cs-CZ" dirty="0" err="1"/>
              <a:t>skk</a:t>
            </a:r>
            <a:endParaRPr lang="cs-CZ" dirty="0"/>
          </a:p>
          <a:p>
            <a:pPr marL="342900" indent="-342900">
              <a:buFontTx/>
              <a:buChar char="-"/>
            </a:pPr>
            <a:r>
              <a:rPr lang="cs-CZ" dirty="0"/>
              <a:t>Připomínky (zejména):</a:t>
            </a:r>
          </a:p>
          <a:p>
            <a:pPr marL="342900" indent="-342900">
              <a:buFont typeface="Wingdings" panose="05000000000000000000" pitchFamily="2" charset="2"/>
              <a:buChar char="Ø"/>
            </a:pPr>
            <a:r>
              <a:rPr lang="cs-CZ" dirty="0"/>
              <a:t>k závěrům administrativního ověření </a:t>
            </a:r>
            <a:r>
              <a:rPr lang="cs-CZ" dirty="0" err="1"/>
              <a:t>ZoR</a:t>
            </a:r>
            <a:r>
              <a:rPr lang="cs-CZ" dirty="0"/>
              <a:t>, VZ, </a:t>
            </a:r>
            <a:r>
              <a:rPr lang="cs-CZ" dirty="0" err="1"/>
              <a:t>ŽoP</a:t>
            </a:r>
            <a:endParaRPr lang="cs-CZ" dirty="0"/>
          </a:p>
          <a:p>
            <a:pPr marL="342900" indent="-342900">
              <a:buFont typeface="Wingdings" panose="05000000000000000000" pitchFamily="2" charset="2"/>
              <a:buChar char="Ø"/>
            </a:pPr>
            <a:r>
              <a:rPr lang="cs-CZ" dirty="0"/>
              <a:t>k neschválení podstatné změny</a:t>
            </a:r>
          </a:p>
          <a:p>
            <a:pPr marL="342900" indent="-342900">
              <a:buFontTx/>
              <a:buChar char="-"/>
            </a:pPr>
            <a:r>
              <a:rPr lang="cs-CZ" dirty="0"/>
              <a:t>do </a:t>
            </a:r>
            <a:r>
              <a:rPr lang="cs-CZ" b="1" dirty="0"/>
              <a:t>15 </a:t>
            </a:r>
            <a:r>
              <a:rPr lang="cs-CZ" dirty="0"/>
              <a:t>kalendářních dní ode dne doručení oznámení. Oznámení se považuje za doručené okamžikem, kdy se do IS KP21+ přihlásí příjemce nebo jím pověřená osoba. Nepřihlásí-li se </a:t>
            </a:r>
            <a:r>
              <a:rPr lang="cs-CZ" b="1" dirty="0"/>
              <a:t>ve lhůtě 10 kalendářních dnů </a:t>
            </a:r>
            <a:r>
              <a:rPr lang="cs-CZ" dirty="0"/>
              <a:t>ode dne, kdy byl dokument vložen do MS2021+, považuje se tento dokument za doručený posledním dnem této lhůty.</a:t>
            </a:r>
          </a:p>
          <a:p>
            <a:pPr marL="342900" indent="-342900">
              <a:buFontTx/>
              <a:buChar char="-"/>
            </a:pPr>
            <a:endParaRPr lang="cs-CZ" dirty="0"/>
          </a:p>
        </p:txBody>
      </p:sp>
    </p:spTree>
    <p:extLst>
      <p:ext uri="{BB962C8B-B14F-4D97-AF65-F5344CB8AC3E}">
        <p14:creationId xmlns:p14="http://schemas.microsoft.com/office/powerpoint/2010/main" val="4087244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4E81B-71B9-42CD-8587-D194F2A6D85A}"/>
              </a:ext>
            </a:extLst>
          </p:cNvPr>
          <p:cNvSpPr>
            <a:spLocks noGrp="1"/>
          </p:cNvSpPr>
          <p:nvPr>
            <p:ph type="ctrTitle"/>
          </p:nvPr>
        </p:nvSpPr>
        <p:spPr/>
        <p:txBody>
          <a:bodyPr/>
          <a:lstStyle/>
          <a:p>
            <a:r>
              <a:rPr lang="cs-CZ" dirty="0"/>
              <a:t>Pravidla pro zadávání a kontrolu veřejných zakázek</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p:txBody>
          <a:bodyPr/>
          <a:lstStyle/>
          <a:p>
            <a:r>
              <a:rPr lang="cs-CZ" dirty="0">
                <a:hlinkClick r:id="rId3"/>
              </a:rPr>
              <a:t>https://opjak.cz/vyzvy/vyzva-c-02_22_002-sablony-pro-ms-a-zs-i/</a:t>
            </a:r>
            <a:endParaRPr lang="cs-CZ" dirty="0"/>
          </a:p>
          <a:p>
            <a:endParaRPr lang="cs-CZ" sz="2400" b="1" dirty="0"/>
          </a:p>
          <a:p>
            <a:r>
              <a:rPr lang="cs-CZ" sz="2400" b="1" dirty="0"/>
              <a:t>Modul Veřejné zakázky </a:t>
            </a:r>
            <a:r>
              <a:rPr lang="cs-CZ" sz="2400" dirty="0"/>
              <a:t>v IS KP21+</a:t>
            </a:r>
          </a:p>
          <a:p>
            <a:r>
              <a:rPr lang="cs-CZ" sz="2400" dirty="0"/>
              <a:t>       - návod pro práci v modulu: </a:t>
            </a:r>
            <a:r>
              <a:rPr lang="cs-CZ" dirty="0">
                <a:hlinkClick r:id="rId4"/>
              </a:rPr>
              <a:t>https://opjak.cz/dokumenty/uzivatelske-prirucky-pro-praci-zadatele-prijemce-v-is-kp21/modul-verejnych-zakazek/</a:t>
            </a:r>
            <a:endParaRPr lang="cs-CZ" dirty="0"/>
          </a:p>
          <a:p>
            <a:pPr marL="0" indent="0">
              <a:buNone/>
            </a:pPr>
            <a:endParaRPr lang="cs-CZ" sz="2400" dirty="0"/>
          </a:p>
          <a:p>
            <a:r>
              <a:rPr lang="cs-CZ" sz="2400" b="1" dirty="0"/>
              <a:t>Ex-ante a interim kontrola VZ </a:t>
            </a:r>
            <a:r>
              <a:rPr lang="cs-CZ" sz="2400" dirty="0"/>
              <a:t>(interní depeše na adresu „</a:t>
            </a:r>
            <a:r>
              <a:rPr lang="cs-CZ" sz="2400" dirty="0" err="1"/>
              <a:t>OPJAK_Veřejné</a:t>
            </a:r>
            <a:r>
              <a:rPr lang="cs-CZ" sz="2400" dirty="0"/>
              <a:t> zakázky“)</a:t>
            </a:r>
          </a:p>
          <a:p>
            <a:pPr marL="0" indent="0">
              <a:buNone/>
            </a:pPr>
            <a:r>
              <a:rPr lang="cs-CZ" sz="2400" dirty="0"/>
              <a:t>       - návod pro zaslání VZ k ex-ante kontrole: uživatelská příručka IS KP21+</a:t>
            </a:r>
          </a:p>
        </p:txBody>
      </p:sp>
    </p:spTree>
    <p:extLst>
      <p:ext uri="{BB962C8B-B14F-4D97-AF65-F5344CB8AC3E}">
        <p14:creationId xmlns:p14="http://schemas.microsoft.com/office/powerpoint/2010/main" val="705726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7CDD50AD-B5FB-4BDE-9061-4F6176141877}"/>
              </a:ext>
            </a:extLst>
          </p:cNvPr>
          <p:cNvSpPr>
            <a:spLocks noGrp="1"/>
          </p:cNvSpPr>
          <p:nvPr>
            <p:ph type="ctrTitle"/>
          </p:nvPr>
        </p:nvSpPr>
        <p:spPr/>
        <p:txBody>
          <a:bodyPr/>
          <a:lstStyle/>
          <a:p>
            <a:r>
              <a:rPr lang="cs-CZ" dirty="0"/>
              <a:t>Veřejné zakázky v op jak</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p:txBody>
          <a:bodyPr/>
          <a:lstStyle/>
          <a:p>
            <a:pPr marL="0" indent="0">
              <a:buNone/>
            </a:pPr>
            <a:r>
              <a:rPr lang="cs-CZ" sz="2400" dirty="0"/>
              <a:t>Pravidla OP JAK pro šablony: nutnost VZ dle ZZVZ</a:t>
            </a:r>
          </a:p>
          <a:p>
            <a:pPr marL="0" indent="0">
              <a:buNone/>
            </a:pPr>
            <a:r>
              <a:rPr lang="cs-CZ" sz="2400" dirty="0"/>
              <a:t>Pravidla zřizovatelů škol: interní směrnice</a:t>
            </a:r>
          </a:p>
          <a:p>
            <a:pPr marL="0" indent="0">
              <a:buNone/>
            </a:pPr>
            <a:endParaRPr lang="cs-CZ" sz="2400" dirty="0"/>
          </a:p>
          <a:p>
            <a:pPr marL="0" indent="0">
              <a:buNone/>
            </a:pPr>
            <a:r>
              <a:rPr lang="cs-CZ" sz="2400" dirty="0"/>
              <a:t>Zákon č. 134/2016 Sb. o zadávání veřejných zakázek (ZZVZ)</a:t>
            </a:r>
          </a:p>
          <a:p>
            <a:pPr marL="0" indent="0">
              <a:buNone/>
            </a:pPr>
            <a:endParaRPr lang="cs-CZ" sz="2400" dirty="0"/>
          </a:p>
          <a:p>
            <a:pPr marL="0" indent="0">
              <a:buNone/>
            </a:pPr>
            <a:r>
              <a:rPr lang="cs-CZ" sz="2400" dirty="0"/>
              <a:t>VZ malého rozsahu (VZMR) = VZ s předpokládanou hodnotou nižší než</a:t>
            </a:r>
          </a:p>
          <a:p>
            <a:pPr>
              <a:buAutoNum type="alphaLcParenR"/>
            </a:pPr>
            <a:r>
              <a:rPr lang="cs-CZ" sz="2400" dirty="0"/>
              <a:t>na dodávky a služby 2 000 000 Kč bez DPH</a:t>
            </a:r>
          </a:p>
          <a:p>
            <a:pPr>
              <a:buAutoNum type="alphaLcParenR"/>
            </a:pPr>
            <a:r>
              <a:rPr lang="cs-CZ" sz="2400" dirty="0"/>
              <a:t>na stavební práce 6 000 000 Kč bez DPH</a:t>
            </a:r>
          </a:p>
          <a:p>
            <a:pPr marL="0" indent="0">
              <a:buNone/>
            </a:pPr>
            <a:endParaRPr lang="cs-CZ" sz="2400" dirty="0"/>
          </a:p>
        </p:txBody>
      </p:sp>
    </p:spTree>
    <p:extLst>
      <p:ext uri="{BB962C8B-B14F-4D97-AF65-F5344CB8AC3E}">
        <p14:creationId xmlns:p14="http://schemas.microsoft.com/office/powerpoint/2010/main" val="956636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79CE2-1EFA-4325-A9BF-D9765A3A28B4}"/>
              </a:ext>
            </a:extLst>
          </p:cNvPr>
          <p:cNvSpPr>
            <a:spLocks noGrp="1"/>
          </p:cNvSpPr>
          <p:nvPr>
            <p:ph type="ctrTitle"/>
          </p:nvPr>
        </p:nvSpPr>
        <p:spPr/>
        <p:txBody>
          <a:bodyPr/>
          <a:lstStyle/>
          <a:p>
            <a:r>
              <a:rPr lang="cs-CZ" dirty="0"/>
              <a:t>Konzultační linka pro šablony op jak</a:t>
            </a:r>
          </a:p>
        </p:txBody>
      </p:sp>
      <p:sp>
        <p:nvSpPr>
          <p:cNvPr id="3" name="Podnadpis 2">
            <a:extLst>
              <a:ext uri="{FF2B5EF4-FFF2-40B4-BE49-F238E27FC236}">
                <a16:creationId xmlns:a16="http://schemas.microsoft.com/office/drawing/2014/main" id="{8438D2C0-11DC-49EE-B4C9-6943476BB1A7}"/>
              </a:ext>
            </a:extLst>
          </p:cNvPr>
          <p:cNvSpPr>
            <a:spLocks noGrp="1"/>
          </p:cNvSpPr>
          <p:nvPr>
            <p:ph type="subTitle" idx="1"/>
          </p:nvPr>
        </p:nvSpPr>
        <p:spPr>
          <a:xfrm>
            <a:off x="940333" y="3543300"/>
            <a:ext cx="10564586" cy="918707"/>
          </a:xfrm>
        </p:spPr>
        <p:txBody>
          <a:bodyPr/>
          <a:lstStyle/>
          <a:p>
            <a:pPr marL="342900" indent="-342900">
              <a:buFontTx/>
              <a:buChar char="-"/>
            </a:pPr>
            <a:r>
              <a:rPr lang="cs-CZ" dirty="0"/>
              <a:t>každý pracovní den od 9 do 15 hod. na tel. +420 234 814 777</a:t>
            </a:r>
          </a:p>
          <a:p>
            <a:pPr marL="342900" indent="-342900">
              <a:buFontTx/>
              <a:buChar char="-"/>
            </a:pPr>
            <a:r>
              <a:rPr lang="cs-CZ" dirty="0"/>
              <a:t>e-mail: </a:t>
            </a:r>
            <a:r>
              <a:rPr lang="cs-CZ" dirty="0">
                <a:hlinkClick r:id="rId2"/>
              </a:rPr>
              <a:t>dotazyZP@msmt.cz</a:t>
            </a:r>
            <a:endParaRPr lang="cs-CZ" dirty="0"/>
          </a:p>
          <a:p>
            <a:endParaRPr lang="cs-CZ" dirty="0"/>
          </a:p>
          <a:p>
            <a:r>
              <a:rPr lang="cs-CZ" dirty="0"/>
              <a:t> </a:t>
            </a:r>
          </a:p>
        </p:txBody>
      </p:sp>
    </p:spTree>
    <p:extLst>
      <p:ext uri="{BB962C8B-B14F-4D97-AF65-F5344CB8AC3E}">
        <p14:creationId xmlns:p14="http://schemas.microsoft.com/office/powerpoint/2010/main" val="1318623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FFA282-A905-4690-AE8F-538F87471581}"/>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12D76264-6B23-4CE0-B378-745063E5600D}"/>
              </a:ext>
            </a:extLst>
          </p:cNvPr>
          <p:cNvSpPr>
            <a:spLocks noGrp="1"/>
          </p:cNvSpPr>
          <p:nvPr>
            <p:ph idx="11"/>
          </p:nvPr>
        </p:nvSpPr>
        <p:spPr/>
        <p:txBody>
          <a:bodyPr anchor="t"/>
          <a:lstStyle/>
          <a:p>
            <a:pPr lvl="0">
              <a:lnSpc>
                <a:spcPct val="100000"/>
              </a:lnSpc>
              <a:spcBef>
                <a:spcPts val="600"/>
              </a:spcBef>
            </a:pPr>
            <a:r>
              <a:rPr lang="pl-PL" sz="2000" b="1" dirty="0"/>
              <a:t>Mgr. Martina Čapková, </a:t>
            </a:r>
            <a:r>
              <a:rPr lang="pl-PL" sz="2000" b="1" dirty="0">
                <a:hlinkClick r:id="rId3">
                  <a:extLst>
                    <a:ext uri="{A12FA001-AC4F-418D-AE19-62706E023703}">
                      <ahyp:hlinkClr xmlns:ahyp="http://schemas.microsoft.com/office/drawing/2018/hyperlinkcolor" val="tx"/>
                    </a:ext>
                  </a:extLst>
                </a:hlinkClick>
              </a:rPr>
              <a:t>martina.capkova@msmt.cz</a:t>
            </a:r>
            <a:endParaRPr lang="pl-PL" sz="2000" b="1" dirty="0"/>
          </a:p>
          <a:p>
            <a:pPr lvl="0">
              <a:lnSpc>
                <a:spcPct val="100000"/>
              </a:lnSpc>
              <a:spcBef>
                <a:spcPts val="600"/>
              </a:spcBef>
            </a:pPr>
            <a:r>
              <a:rPr lang="cs-CZ" sz="2000" b="1" dirty="0"/>
              <a:t>Mgr. Lucie Karešová, </a:t>
            </a:r>
            <a:r>
              <a:rPr lang="cs-CZ" sz="2000" b="1" dirty="0">
                <a:hlinkClick r:id="rId4">
                  <a:extLst>
                    <a:ext uri="{A12FA001-AC4F-418D-AE19-62706E023703}">
                      <ahyp:hlinkClr xmlns:ahyp="http://schemas.microsoft.com/office/drawing/2018/hyperlinkcolor" val="tx"/>
                    </a:ext>
                  </a:extLst>
                </a:hlinkClick>
              </a:rPr>
              <a:t>lucie.karesova@msmt.cz</a:t>
            </a:r>
            <a:endParaRPr lang="cs-CZ" sz="2000" b="1" dirty="0"/>
          </a:p>
          <a:p>
            <a:pPr lvl="0">
              <a:lnSpc>
                <a:spcPct val="100000"/>
              </a:lnSpc>
              <a:spcBef>
                <a:spcPts val="600"/>
              </a:spcBef>
            </a:pPr>
            <a:endParaRPr lang="cs-CZ" sz="2000" b="1" dirty="0">
              <a:solidFill>
                <a:prstClr val="white"/>
              </a:solidFill>
            </a:endParaRPr>
          </a:p>
          <a:p>
            <a:pPr lvl="0">
              <a:lnSpc>
                <a:spcPct val="100000"/>
              </a:lnSpc>
              <a:spcBef>
                <a:spcPts val="600"/>
              </a:spcBef>
            </a:pPr>
            <a:r>
              <a:rPr lang="cs-CZ" sz="2000" dirty="0">
                <a:solidFill>
                  <a:prstClr val="white"/>
                </a:solidFill>
              </a:rPr>
              <a:t>Další informace o OP JAN AMOS KOMENSKÝ (2021-2027) </a:t>
            </a:r>
          </a:p>
          <a:p>
            <a:pPr lvl="0">
              <a:lnSpc>
                <a:spcPct val="100000"/>
              </a:lnSpc>
              <a:spcBef>
                <a:spcPts val="600"/>
              </a:spcBef>
            </a:pPr>
            <a:r>
              <a:rPr lang="cs-CZ" sz="2000" dirty="0">
                <a:solidFill>
                  <a:prstClr val="white"/>
                </a:solidFill>
              </a:rPr>
              <a:t>jsou dostupné na webových stránkách </a:t>
            </a:r>
            <a:r>
              <a:rPr lang="cs-CZ" sz="2000" u="sng" dirty="0">
                <a:hlinkClick r:id="rId5">
                  <a:extLst>
                    <a:ext uri="{A12FA001-AC4F-418D-AE19-62706E023703}">
                      <ahyp:hlinkClr xmlns:ahyp="http://schemas.microsoft.com/office/drawing/2018/hyperlinkcolor" val="tx"/>
                    </a:ext>
                  </a:extLst>
                </a:hlinkClick>
              </a:rPr>
              <a:t>OPJAK.cz</a:t>
            </a:r>
            <a:endParaRPr lang="cs-CZ" sz="2000" b="1" dirty="0"/>
          </a:p>
          <a:p>
            <a:endParaRPr lang="cs-CZ" dirty="0"/>
          </a:p>
        </p:txBody>
      </p:sp>
    </p:spTree>
    <p:extLst>
      <p:ext uri="{BB962C8B-B14F-4D97-AF65-F5344CB8AC3E}">
        <p14:creationId xmlns:p14="http://schemas.microsoft.com/office/powerpoint/2010/main" val="4274578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Časové nastavení</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p:txBody>
          <a:bodyPr/>
          <a:lstStyle/>
          <a:p>
            <a:r>
              <a:rPr lang="cs-CZ" dirty="0"/>
              <a:t>Datum vyhlášení výzvy: 30. května 2022</a:t>
            </a:r>
          </a:p>
          <a:p>
            <a:r>
              <a:rPr lang="cs-CZ" dirty="0"/>
              <a:t>Datum ukončení příjmu žádostí: 30. 11. 2022 ve 14 hodin</a:t>
            </a:r>
          </a:p>
          <a:p>
            <a:r>
              <a:rPr lang="cs-CZ" dirty="0"/>
              <a:t>Délka projektů: 24 – 36 měsíců</a:t>
            </a:r>
          </a:p>
          <a:p>
            <a:r>
              <a:rPr lang="cs-CZ" dirty="0"/>
              <a:t>Sledovaná období: 3 (9/9/6-18)</a:t>
            </a:r>
          </a:p>
          <a:p>
            <a:r>
              <a:rPr lang="cs-CZ" dirty="0"/>
              <a:t>Nejzazší datum pro ukončení projektu: 31. 1. 2026</a:t>
            </a:r>
          </a:p>
          <a:p>
            <a:endParaRPr lang="cs-CZ" dirty="0"/>
          </a:p>
          <a:p>
            <a:r>
              <a:rPr lang="cs-CZ" dirty="0"/>
              <a:t>Návaznost na výzvy v OP VVV: </a:t>
            </a:r>
          </a:p>
          <a:p>
            <a:pPr marL="342900" indent="-342900">
              <a:buFontTx/>
              <a:buChar char="-"/>
            </a:pPr>
            <a:r>
              <a:rPr lang="cs-CZ" dirty="0"/>
              <a:t>nesmí být souběh projektů: 65/66</a:t>
            </a:r>
          </a:p>
          <a:p>
            <a:pPr marL="342900" indent="-342900">
              <a:buFontTx/>
              <a:buChar char="-"/>
            </a:pPr>
            <a:r>
              <a:rPr lang="cs-CZ" dirty="0"/>
              <a:t>může být souběh projektů, ale ne aktivit: výzva 75 a 78</a:t>
            </a:r>
          </a:p>
        </p:txBody>
      </p:sp>
    </p:spTree>
    <p:extLst>
      <p:ext uri="{BB962C8B-B14F-4D97-AF65-F5344CB8AC3E}">
        <p14:creationId xmlns:p14="http://schemas.microsoft.com/office/powerpoint/2010/main" val="295852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Dokumentace</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p:txBody>
          <a:bodyPr/>
          <a:lstStyle/>
          <a:p>
            <a:r>
              <a:rPr lang="cs-CZ" u="sng" dirty="0">
                <a:solidFill>
                  <a:srgbClr val="0563C1"/>
                </a:solidFill>
                <a:hlinkClick r:id="rId3"/>
              </a:rPr>
              <a:t>https://opjak.cz/dokumenty/</a:t>
            </a:r>
            <a:endParaRPr lang="cs-CZ" u="sng" dirty="0">
              <a:solidFill>
                <a:srgbClr val="0563C1"/>
              </a:solidFill>
            </a:endParaRPr>
          </a:p>
          <a:p>
            <a:endParaRPr lang="cs-CZ" b="1" dirty="0"/>
          </a:p>
          <a:p>
            <a:r>
              <a:rPr lang="cs-CZ" b="1" dirty="0"/>
              <a:t>Výzva</a:t>
            </a:r>
          </a:p>
          <a:p>
            <a:pPr marL="342900" indent="-342900">
              <a:buFont typeface="Arial" panose="020B0604020202020204" pitchFamily="34" charset="0"/>
              <a:buChar char="•"/>
            </a:pPr>
            <a:r>
              <a:rPr lang="cs-CZ" dirty="0"/>
              <a:t>Příloha č. 1 Hodnoticí kritéria</a:t>
            </a:r>
          </a:p>
          <a:p>
            <a:pPr marL="342900" indent="-342900">
              <a:buFont typeface="Arial" panose="020B0604020202020204" pitchFamily="34" charset="0"/>
              <a:buChar char="•"/>
            </a:pPr>
            <a:r>
              <a:rPr lang="cs-CZ" dirty="0"/>
              <a:t>Příloha č. 2 Přehled šablon a jejich věcný výklad</a:t>
            </a:r>
          </a:p>
          <a:p>
            <a:r>
              <a:rPr lang="cs-CZ" sz="2000" dirty="0"/>
              <a:t>Přílohy k žádosti o podporu = příloha č. 6 </a:t>
            </a:r>
            <a:r>
              <a:rPr lang="cs-CZ" sz="2000" dirty="0" err="1"/>
              <a:t>PpŽP</a:t>
            </a:r>
            <a:r>
              <a:rPr lang="cs-CZ" sz="2000" dirty="0"/>
              <a:t> ZP</a:t>
            </a:r>
          </a:p>
          <a:p>
            <a:pPr marL="342900" indent="-342900">
              <a:buFont typeface="Arial" panose="020B0604020202020204" pitchFamily="34" charset="0"/>
              <a:buChar char="•"/>
            </a:pPr>
            <a:endParaRPr lang="cs-CZ" b="1" dirty="0"/>
          </a:p>
          <a:p>
            <a:pPr marL="342900" indent="-342900">
              <a:buFont typeface="Arial" panose="020B0604020202020204" pitchFamily="34" charset="0"/>
              <a:buChar char="•"/>
            </a:pPr>
            <a:r>
              <a:rPr lang="cs-CZ" b="1" dirty="0"/>
              <a:t>Pravidla pro žadatele a příjemce zjednodušených projektů</a:t>
            </a:r>
          </a:p>
          <a:p>
            <a:pPr marL="342900" indent="-342900">
              <a:buFont typeface="Arial" panose="020B0604020202020204" pitchFamily="34" charset="0"/>
              <a:buChar char="•"/>
            </a:pPr>
            <a:r>
              <a:rPr lang="cs-CZ" b="1" dirty="0"/>
              <a:t>Pravidla pro zadávání a kontrolu veřejných zakázek</a:t>
            </a:r>
          </a:p>
          <a:p>
            <a:pPr marL="342900" indent="-342900">
              <a:buFont typeface="Arial" panose="020B0604020202020204" pitchFamily="34" charset="0"/>
              <a:buChar char="•"/>
            </a:pPr>
            <a:r>
              <a:rPr lang="cs-CZ" b="1" dirty="0"/>
              <a:t>Právní akt + příloha Základní parametry projektu</a:t>
            </a:r>
          </a:p>
        </p:txBody>
      </p:sp>
    </p:spTree>
    <p:extLst>
      <p:ext uri="{BB962C8B-B14F-4D97-AF65-F5344CB8AC3E}">
        <p14:creationId xmlns:p14="http://schemas.microsoft.com/office/powerpoint/2010/main" val="274516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Principy zjednodušených projektů (šablon)</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p:txBody>
          <a:bodyPr/>
          <a:lstStyle/>
          <a:p>
            <a:pPr marL="342900" indent="-342900">
              <a:buFont typeface="Arial" panose="020B0604020202020204" pitchFamily="34" charset="0"/>
              <a:buChar char="•"/>
            </a:pPr>
            <a:r>
              <a:rPr lang="cs-CZ" dirty="0"/>
              <a:t>Projekt se skládá z předem definovaných šablon (šablona = aktivita)</a:t>
            </a:r>
          </a:p>
          <a:p>
            <a:pPr marL="342900" indent="-342900">
              <a:buFont typeface="Arial" panose="020B0604020202020204" pitchFamily="34" charset="0"/>
              <a:buChar char="•"/>
            </a:pPr>
            <a:r>
              <a:rPr lang="cs-CZ" dirty="0"/>
              <a:t>Šablona má předem definovaný výstup</a:t>
            </a:r>
          </a:p>
          <a:p>
            <a:pPr marL="342900" indent="-342900">
              <a:buFont typeface="Arial" panose="020B0604020202020204" pitchFamily="34" charset="0"/>
              <a:buChar char="•"/>
            </a:pPr>
            <a:r>
              <a:rPr lang="cs-CZ" dirty="0"/>
              <a:t>Šablona má svou hodnotu/cenu</a:t>
            </a:r>
          </a:p>
          <a:p>
            <a:pPr marL="342900" indent="-342900">
              <a:buFont typeface="Arial" panose="020B0604020202020204" pitchFamily="34" charset="0"/>
              <a:buChar char="•"/>
            </a:pPr>
            <a:r>
              <a:rPr lang="cs-CZ" dirty="0"/>
              <a:t>Schválený výstup = způsobilé výdaje (náklady na šablonu)</a:t>
            </a:r>
          </a:p>
          <a:p>
            <a:pPr marL="342900" indent="-342900">
              <a:buFont typeface="Arial" panose="020B0604020202020204" pitchFamily="34" charset="0"/>
              <a:buChar char="•"/>
            </a:pPr>
            <a:r>
              <a:rPr lang="cs-CZ" dirty="0"/>
              <a:t>Není předkládáno a kontrolováno účetnictví – jednotlivé účetní položky se nemusí přiřazovat k projektu a nedokládají se daňové a účetní doklady</a:t>
            </a:r>
          </a:p>
          <a:p>
            <a:pPr marL="342900" indent="-342900">
              <a:buFont typeface="Arial" panose="020B0604020202020204" pitchFamily="34" charset="0"/>
              <a:buChar char="•"/>
            </a:pPr>
            <a:r>
              <a:rPr lang="cs-CZ" dirty="0"/>
              <a:t>Způsob využití finančních prostředků – v kompetenci příjemce dotace</a:t>
            </a:r>
          </a:p>
          <a:p>
            <a:pPr marL="342900" indent="-342900">
              <a:buFont typeface="Arial" panose="020B0604020202020204" pitchFamily="34" charset="0"/>
              <a:buChar char="•"/>
            </a:pPr>
            <a:r>
              <a:rPr lang="cs-CZ" dirty="0"/>
              <a:t>Žádost o podporu a zprávy o realizaci mají zjednodušenou formu</a:t>
            </a:r>
          </a:p>
          <a:p>
            <a:endParaRPr lang="cs-CZ" dirty="0"/>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94742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A94859BF-1A73-4A56-B62F-F56191404B18}"/>
              </a:ext>
            </a:extLst>
          </p:cNvPr>
          <p:cNvSpPr>
            <a:spLocks noGrp="1"/>
          </p:cNvSpPr>
          <p:nvPr>
            <p:ph type="ctrTitle"/>
          </p:nvPr>
        </p:nvSpPr>
        <p:spPr/>
        <p:txBody>
          <a:bodyPr/>
          <a:lstStyle/>
          <a:p>
            <a:r>
              <a:rPr lang="cs-CZ" dirty="0"/>
              <a:t>Oprávnění žadatelé</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p:txBody>
          <a:bodyPr/>
          <a:lstStyle/>
          <a:p>
            <a:r>
              <a:rPr lang="cs-CZ" dirty="0"/>
              <a:t>= školy/školská zařízení v Rejstříku škol a školských zařízení</a:t>
            </a:r>
          </a:p>
          <a:p>
            <a:r>
              <a:rPr lang="cs-CZ" dirty="0"/>
              <a:t>(ve školním roce, kdy podává žádost - min. 1 dítě/žák/účastník)</a:t>
            </a:r>
          </a:p>
          <a:p>
            <a:endParaRPr lang="cs-CZ" dirty="0"/>
          </a:p>
          <a:p>
            <a:r>
              <a:rPr lang="cs-CZ" dirty="0"/>
              <a:t>Střední školy</a:t>
            </a:r>
          </a:p>
          <a:p>
            <a:r>
              <a:rPr lang="cs-CZ" dirty="0"/>
              <a:t>Konzervatoře</a:t>
            </a:r>
          </a:p>
          <a:p>
            <a:r>
              <a:rPr lang="cs-CZ" dirty="0"/>
              <a:t>Vyšší odborné školy </a:t>
            </a:r>
          </a:p>
          <a:p>
            <a:r>
              <a:rPr lang="cs-CZ" dirty="0"/>
              <a:t>Školská výchovná a ubytovací zařízení – domov mládeže (DM) a internát (INT)</a:t>
            </a:r>
            <a:endParaRPr lang="cs-CZ" b="0" i="0" u="none" strike="noStrike" baseline="0" dirty="0">
              <a:solidFill>
                <a:schemeClr val="accent5">
                  <a:lumMod val="50000"/>
                </a:schemeClr>
              </a:solidFill>
            </a:endParaRPr>
          </a:p>
        </p:txBody>
      </p:sp>
    </p:spTree>
    <p:extLst>
      <p:ext uri="{BB962C8B-B14F-4D97-AF65-F5344CB8AC3E}">
        <p14:creationId xmlns:p14="http://schemas.microsoft.com/office/powerpoint/2010/main" val="231034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C943BF-C8D1-448A-986B-E7DF7FB09F41}"/>
              </a:ext>
            </a:extLst>
          </p:cNvPr>
          <p:cNvSpPr>
            <a:spLocks noGrp="1"/>
          </p:cNvSpPr>
          <p:nvPr>
            <p:ph type="ctrTitle"/>
          </p:nvPr>
        </p:nvSpPr>
        <p:spPr/>
        <p:txBody>
          <a:bodyPr/>
          <a:lstStyle/>
          <a:p>
            <a:r>
              <a:rPr lang="cs-CZ" dirty="0"/>
              <a:t>Časové nastavení – začátek realizace projektu</a:t>
            </a:r>
          </a:p>
        </p:txBody>
      </p:sp>
      <p:sp>
        <p:nvSpPr>
          <p:cNvPr id="3" name="Podnadpis 2">
            <a:extLst>
              <a:ext uri="{FF2B5EF4-FFF2-40B4-BE49-F238E27FC236}">
                <a16:creationId xmlns:a16="http://schemas.microsoft.com/office/drawing/2014/main" id="{C37ABCE1-52E0-4AFB-89A6-F0820694E2EA}"/>
              </a:ext>
            </a:extLst>
          </p:cNvPr>
          <p:cNvSpPr>
            <a:spLocks noGrp="1"/>
          </p:cNvSpPr>
          <p:nvPr>
            <p:ph type="subTitle" idx="1"/>
          </p:nvPr>
        </p:nvSpPr>
        <p:spPr/>
        <p:txBody>
          <a:bodyPr/>
          <a:lstStyle/>
          <a:p>
            <a:r>
              <a:rPr lang="cs-CZ" dirty="0"/>
              <a:t>Začátek realizace:</a:t>
            </a:r>
          </a:p>
          <a:p>
            <a:pPr marL="342900" indent="-342900">
              <a:buFontTx/>
              <a:buChar char="-"/>
            </a:pPr>
            <a:r>
              <a:rPr lang="cs-CZ" dirty="0"/>
              <a:t>až 3 měsíce před dnem podání žádosti o podporu, nejdříve však 1. 5. 2022</a:t>
            </a:r>
          </a:p>
          <a:p>
            <a:pPr marL="342900" indent="-342900">
              <a:buFontTx/>
              <a:buChar char="-"/>
            </a:pPr>
            <a:r>
              <a:rPr lang="cs-CZ" dirty="0"/>
              <a:t>vždy 1. den v měsíci</a:t>
            </a:r>
          </a:p>
          <a:p>
            <a:endParaRPr lang="cs-CZ" dirty="0"/>
          </a:p>
          <a:p>
            <a:r>
              <a:rPr lang="cs-CZ" dirty="0"/>
              <a:t>Nejzazší datum začátku realizace projektu:  1. 2. 2024 (2letý projekt)</a:t>
            </a:r>
          </a:p>
          <a:p>
            <a:r>
              <a:rPr lang="cs-CZ" dirty="0"/>
              <a:t>                                                                              1. 2. 2023 (3letý projekt)</a:t>
            </a:r>
          </a:p>
          <a:p>
            <a:endParaRPr lang="cs-CZ" dirty="0"/>
          </a:p>
          <a:p>
            <a:r>
              <a:rPr lang="cs-CZ" dirty="0"/>
              <a:t>Nejzazší datum pro ukončení projektu: 31. 1. 2026</a:t>
            </a:r>
          </a:p>
        </p:txBody>
      </p:sp>
    </p:spTree>
    <p:extLst>
      <p:ext uri="{BB962C8B-B14F-4D97-AF65-F5344CB8AC3E}">
        <p14:creationId xmlns:p14="http://schemas.microsoft.com/office/powerpoint/2010/main" val="67706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4E81B-71B9-42CD-8587-D194F2A6D85A}"/>
              </a:ext>
            </a:extLst>
          </p:cNvPr>
          <p:cNvSpPr>
            <a:spLocks noGrp="1"/>
          </p:cNvSpPr>
          <p:nvPr>
            <p:ph type="ctrTitle"/>
          </p:nvPr>
        </p:nvSpPr>
        <p:spPr/>
        <p:txBody>
          <a:bodyPr/>
          <a:lstStyle/>
          <a:p>
            <a:r>
              <a:rPr lang="cs-CZ" dirty="0"/>
              <a:t>Finanční rámec</a:t>
            </a:r>
          </a:p>
        </p:txBody>
      </p:sp>
      <p:sp>
        <p:nvSpPr>
          <p:cNvPr id="3" name="Zástupný symbol pro obsah 2">
            <a:extLst>
              <a:ext uri="{FF2B5EF4-FFF2-40B4-BE49-F238E27FC236}">
                <a16:creationId xmlns:a16="http://schemas.microsoft.com/office/drawing/2014/main" id="{46F82F51-6C3E-46E8-AA13-FD17DB21E0A8}"/>
              </a:ext>
            </a:extLst>
          </p:cNvPr>
          <p:cNvSpPr>
            <a:spLocks noGrp="1"/>
          </p:cNvSpPr>
          <p:nvPr>
            <p:ph type="subTitle" idx="1"/>
          </p:nvPr>
        </p:nvSpPr>
        <p:spPr/>
        <p:txBody>
          <a:bodyPr/>
          <a:lstStyle/>
          <a:p>
            <a:pPr marL="0" indent="0">
              <a:buNone/>
            </a:pPr>
            <a:r>
              <a:rPr lang="cs-CZ" sz="2400" b="1" dirty="0"/>
              <a:t>Maximální výše dotace pro SŠ a VOŠ </a:t>
            </a:r>
            <a:r>
              <a:rPr lang="cs-CZ" b="1" dirty="0"/>
              <a:t>= </a:t>
            </a:r>
            <a:r>
              <a:rPr lang="cs-CZ" dirty="0"/>
              <a:t>4</a:t>
            </a:r>
            <a:r>
              <a:rPr lang="cs-CZ" sz="2400" dirty="0"/>
              <a:t>00.000 Kč pro subjekt</a:t>
            </a:r>
          </a:p>
          <a:p>
            <a:pPr marL="0" indent="0">
              <a:buNone/>
            </a:pPr>
            <a:r>
              <a:rPr lang="cs-CZ" sz="2400" dirty="0"/>
              <a:t>+ 4.000 Kč pro žáka/studenta v denním studiu</a:t>
            </a:r>
          </a:p>
          <a:p>
            <a:pPr marL="0" indent="0">
              <a:buNone/>
            </a:pPr>
            <a:r>
              <a:rPr lang="cs-CZ" dirty="0"/>
              <a:t>+ </a:t>
            </a:r>
            <a:r>
              <a:rPr lang="cs-CZ" sz="2400" dirty="0"/>
              <a:t>1.000 Kč pro žáka/studenta v ostatních formách studia</a:t>
            </a:r>
          </a:p>
          <a:p>
            <a:pPr marL="0" indent="0">
              <a:buNone/>
            </a:pPr>
            <a:r>
              <a:rPr lang="cs-CZ" dirty="0"/>
              <a:t>+ 2.500 Kč pro dítě/žáka/studenta v domově mládeže a internátu</a:t>
            </a:r>
            <a:endParaRPr lang="cs-CZ" sz="2400" dirty="0"/>
          </a:p>
          <a:p>
            <a:pPr marL="0" indent="0">
              <a:buNone/>
            </a:pPr>
            <a:endParaRPr lang="cs-CZ" sz="2400" b="1" dirty="0"/>
          </a:p>
          <a:p>
            <a:pPr marL="0" indent="0">
              <a:buNone/>
            </a:pPr>
            <a:r>
              <a:rPr lang="cs-CZ" sz="2400" b="1" dirty="0"/>
              <a:t>Max. výše dotace pro samostatně zřízené DM a INT </a:t>
            </a:r>
            <a:r>
              <a:rPr lang="cs-CZ" b="1" dirty="0"/>
              <a:t>= </a:t>
            </a:r>
            <a:r>
              <a:rPr lang="cs-CZ" dirty="0"/>
              <a:t>25</a:t>
            </a:r>
            <a:r>
              <a:rPr lang="cs-CZ" sz="2400" dirty="0"/>
              <a:t>0.000 Kč pro subjekt</a:t>
            </a:r>
          </a:p>
          <a:p>
            <a:pPr marL="0" indent="0">
              <a:buNone/>
            </a:pPr>
            <a:r>
              <a:rPr lang="cs-CZ" sz="2400" dirty="0"/>
              <a:t>+ 2.500 Kč pro dítě/žáka/studenta</a:t>
            </a:r>
          </a:p>
          <a:p>
            <a:pPr marL="0" indent="0">
              <a:buNone/>
            </a:pPr>
            <a:endParaRPr lang="cs-CZ" dirty="0"/>
          </a:p>
          <a:p>
            <a:pPr marL="0" indent="0">
              <a:buNone/>
            </a:pPr>
            <a:r>
              <a:rPr lang="cs-CZ" b="1" dirty="0"/>
              <a:t>Minimální výše dotace:</a:t>
            </a:r>
            <a:r>
              <a:rPr lang="cs-CZ" dirty="0"/>
              <a:t> 100.000 Kč</a:t>
            </a:r>
            <a:endParaRPr lang="cs-CZ" sz="2400" dirty="0"/>
          </a:p>
          <a:p>
            <a:pPr marL="0" indent="0">
              <a:buNone/>
            </a:pPr>
            <a:endParaRPr lang="cs-CZ" sz="2400" b="1" dirty="0"/>
          </a:p>
        </p:txBody>
      </p:sp>
    </p:spTree>
    <p:extLst>
      <p:ext uri="{BB962C8B-B14F-4D97-AF65-F5344CB8AC3E}">
        <p14:creationId xmlns:p14="http://schemas.microsoft.com/office/powerpoint/2010/main" val="40280600"/>
      </p:ext>
    </p:extLst>
  </p:cSld>
  <p:clrMapOvr>
    <a:masterClrMapping/>
  </p:clrMapOvr>
</p:sld>
</file>

<file path=ppt/theme/theme1.xml><?xml version="1.0" encoding="utf-8"?>
<a:theme xmlns:a="http://schemas.openxmlformats.org/drawingml/2006/main" name="Titulní OP JA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104a4cd-1400-468e-be1b-c7aad71d7d5a">15OPMSMT0001-78-10321</_dlc_DocId>
    <_dlc_DocIdUrl xmlns="0104a4cd-1400-468e-be1b-c7aad71d7d5a">
      <Url>https://op.msmt.cz/_layouts/15/DocIdRedir.aspx?ID=15OPMSMT0001-78-10321</Url>
      <Description>15OPMSMT0001-78-10321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6EA6B83B94A9AD4086EF024A4B2ABCA0" ma:contentTypeVersion="2" ma:contentTypeDescription="Vytvoří nový dokument" ma:contentTypeScope="" ma:versionID="ecd8cb4f1c86fe5fffb55aba212263ca">
  <xsd:schema xmlns:xsd="http://www.w3.org/2001/XMLSchema" xmlns:xs="http://www.w3.org/2001/XMLSchema" xmlns:p="http://schemas.microsoft.com/office/2006/metadata/properties" xmlns:ns2="0104a4cd-1400-468e-be1b-c7aad71d7d5a" targetNamespace="http://schemas.microsoft.com/office/2006/metadata/properties" ma:root="true" ma:fieldsID="e78262c49ac82559fb01b2039c05d41d" ns2:_="">
    <xsd:import namespace="0104a4cd-1400-468e-be1b-c7aad71d7d5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4a4cd-1400-468e-be1b-c7aad71d7d5a" elementFormDefault="qualified">
    <xsd:import namespace="http://schemas.microsoft.com/office/2006/documentManagement/types"/>
    <xsd:import namespace="http://schemas.microsoft.com/office/infopath/2007/PartnerControls"/>
    <xsd:element name="_dlc_DocId" ma:index="8" nillable="true" ma:displayName="Hodnota ID dokumentu" ma:description="Hodnota ID dokumentu přiřazená této položce" ma:internalName="_dlc_DocId" ma:readOnly="true">
      <xsd:simpleType>
        <xsd:restriction base="dms:Text"/>
      </xsd:simpleType>
    </xsd:element>
    <xsd:element name="_dlc_DocIdUrl" ma:index="9" nillable="true" ma:displayName="ID dokumentu" ma:description="Trvalý odkaz na tento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Zachovat ID" ma:description="Ponechat ID po přidání" ma:hidden="true" ma:internalName="_dlc_DocIdPersistId" ma:readOnly="true">
      <xsd:simpleType>
        <xsd:restriction base="dms:Boolean"/>
      </xsd:simpleType>
    </xsd:element>
    <xsd:element name="SharedWithUsers" ma:index="1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4AD48E-5949-487F-AD04-44FC4DDCC9BD}">
  <ds:schemaRefs>
    <ds:schemaRef ds:uri="http://schemas.microsoft.com/sharepoint/events"/>
  </ds:schemaRefs>
</ds:datastoreItem>
</file>

<file path=customXml/itemProps2.xml><?xml version="1.0" encoding="utf-8"?>
<ds:datastoreItem xmlns:ds="http://schemas.openxmlformats.org/officeDocument/2006/customXml" ds:itemID="{8290CFC3-CC17-4EC6-AB7D-AB65CA205D50}">
  <ds:schemaRefs>
    <ds:schemaRef ds:uri="http://schemas.microsoft.com/sharepoint/v3/contenttype/forms"/>
  </ds:schemaRefs>
</ds:datastoreItem>
</file>

<file path=customXml/itemProps3.xml><?xml version="1.0" encoding="utf-8"?>
<ds:datastoreItem xmlns:ds="http://schemas.openxmlformats.org/officeDocument/2006/customXml" ds:itemID="{30D3B49A-8398-4D0A-AAF6-5D9DECEED92C}">
  <ds:schemaRefs>
    <ds:schemaRef ds:uri="http://purl.org/dc/terms/"/>
    <ds:schemaRef ds:uri="http://purl.org/dc/elements/1.1/"/>
    <ds:schemaRef ds:uri="0104a4cd-1400-468e-be1b-c7aad71d7d5a"/>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520B01D6-1020-4225-A673-959C6FC60D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04a4cd-1400-468e-be1b-c7aad71d7d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1538</TotalTime>
  <Words>3198</Words>
  <Application>Microsoft Office PowerPoint</Application>
  <PresentationFormat>Širokoúhlá obrazovka</PresentationFormat>
  <Paragraphs>382</Paragraphs>
  <Slides>38</Slides>
  <Notes>28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Arial</vt:lpstr>
      <vt:lpstr>Calibri</vt:lpstr>
      <vt:lpstr>Montserrat</vt:lpstr>
      <vt:lpstr>Wingdings</vt:lpstr>
      <vt:lpstr>Titulní OP JAK</vt:lpstr>
      <vt:lpstr>Šablony pro DM a INT</vt:lpstr>
      <vt:lpstr>Program</vt:lpstr>
      <vt:lpstr>Základní informace k výzvě</vt:lpstr>
      <vt:lpstr>Časové nastavení</vt:lpstr>
      <vt:lpstr>Dokumentace</vt:lpstr>
      <vt:lpstr>Principy zjednodušených projektů (šablon)</vt:lpstr>
      <vt:lpstr>Oprávnění žadatelé</vt:lpstr>
      <vt:lpstr>Časové nastavení – začátek realizace projektu</vt:lpstr>
      <vt:lpstr>Finanční rámec</vt:lpstr>
      <vt:lpstr>Finanční rámec</vt:lpstr>
      <vt:lpstr>Finanční rámec – využití finančních prostředků </vt:lpstr>
      <vt:lpstr>Finanční rámec – využití finančních prostředků </vt:lpstr>
      <vt:lpstr>Šablony</vt:lpstr>
      <vt:lpstr>Kalkulačka šablon</vt:lpstr>
      <vt:lpstr>Místo realizace šablon</vt:lpstr>
      <vt:lpstr> Spolupráce pracovníků ve vzdělávání (8 hod) </vt:lpstr>
      <vt:lpstr> Inovativní vzdělávání (32 hod) </vt:lpstr>
      <vt:lpstr>Specifické datové položky (sdp)</vt:lpstr>
      <vt:lpstr>Indikátory</vt:lpstr>
      <vt:lpstr>Indikátory</vt:lpstr>
      <vt:lpstr>Indikátory - organizace</vt:lpstr>
      <vt:lpstr>Indikátory - pracovníci</vt:lpstr>
      <vt:lpstr>Indikátory – děti, žáci, studenti</vt:lpstr>
      <vt:lpstr>Hodnoticí proces</vt:lpstr>
      <vt:lpstr>Hodnoticí proces 3- 5 měsíců</vt:lpstr>
      <vt:lpstr>Přílohy žádosti o podporu</vt:lpstr>
      <vt:lpstr>Přílohy žádosti o podporu</vt:lpstr>
      <vt:lpstr>Veřejná podpora – podpora de minimis</vt:lpstr>
      <vt:lpstr>ISKP21+ </vt:lpstr>
      <vt:lpstr>Základní informace</vt:lpstr>
      <vt:lpstr>Technická podpora</vt:lpstr>
      <vt:lpstr>Pravidla pro žadatele a příjemce </vt:lpstr>
      <vt:lpstr>Pravidla pro žadatele a příjemce </vt:lpstr>
      <vt:lpstr>Pravidla pro žadatele a příjemce</vt:lpstr>
      <vt:lpstr>Pravidla pro zadávání a kontrolu veřejných zakázek</vt:lpstr>
      <vt:lpstr>Veřejné zakázky v op jak</vt:lpstr>
      <vt:lpstr>Konzultační linka pro šablony op jak</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Hušková Barbora</dc:creator>
  <cp:lastModifiedBy>Karešová Lucie</cp:lastModifiedBy>
  <cp:revision>206</cp:revision>
  <dcterms:created xsi:type="dcterms:W3CDTF">2022-03-17T13:04:25Z</dcterms:created>
  <dcterms:modified xsi:type="dcterms:W3CDTF">2022-06-20T07:40:05Z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0x0101006EA6B83B94A9AD4086EF024A4B2ABCA0</vt:lpwstr>
  </property>
  <property fmtid="{D5CDD505-2E9C-101B-9397-08002B2CF9AE}" pid="3" name="_dlc_DocIdItemGuid">
    <vt:lpwstr>ebd6095d-1b19-47fb-8427-09aa918a274d</vt:lpwstr>
  </property>
</Properties>
</file>